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sldIdLst>
    <p:sldId id="256" r:id="rId3"/>
    <p:sldId id="258" r:id="rId4"/>
    <p:sldId id="257" r:id="rId5"/>
    <p:sldId id="285" r:id="rId6"/>
    <p:sldId id="286" r:id="rId7"/>
    <p:sldId id="287" r:id="rId8"/>
    <p:sldId id="260" r:id="rId9"/>
    <p:sldId id="261" r:id="rId10"/>
    <p:sldId id="288" r:id="rId11"/>
    <p:sldId id="291" r:id="rId12"/>
    <p:sldId id="276" r:id="rId13"/>
    <p:sldId id="277" r:id="rId14"/>
    <p:sldId id="278" r:id="rId15"/>
    <p:sldId id="283" r:id="rId16"/>
    <p:sldId id="268" r:id="rId17"/>
    <p:sldId id="284" r:id="rId18"/>
    <p:sldId id="259" r:id="rId19"/>
    <p:sldId id="292" r:id="rId20"/>
    <p:sldId id="295" r:id="rId21"/>
    <p:sldId id="293" r:id="rId22"/>
    <p:sldId id="296" r:id="rId23"/>
    <p:sldId id="294" r:id="rId24"/>
    <p:sldId id="297" r:id="rId25"/>
    <p:sldId id="298" r:id="rId26"/>
    <p:sldId id="299" r:id="rId27"/>
    <p:sldId id="300" r:id="rId28"/>
    <p:sldId id="30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5" d="100"/>
          <a:sy n="85" d="100"/>
        </p:scale>
        <p:origin x="5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61581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7889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50289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27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7193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119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22340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66518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98625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0381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9262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811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4041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26309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57274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0884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293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48894859"/>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ssessment.aa.ufl.edu/assessment--accreditation-/academic-assessment/uf-quest-assessment-task-forc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Life_of_Michael_Angelo,_1912_-_Frontispiece.jpg" TargetMode="External"/><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luistorodupouy.blogspot.com/2010_11_01_archive.html" TargetMode="External"/><Relationship Id="rId2" Type="http://schemas.openxmlformats.org/officeDocument/2006/relationships/image" Target="../media/image8.jpg"/><Relationship Id="rId1" Type="http://schemas.openxmlformats.org/officeDocument/2006/relationships/slideLayout" Target="../slideLayouts/slideLayout19.xml"/><Relationship Id="rId5" Type="http://schemas.openxmlformats.org/officeDocument/2006/relationships/hyperlink" Target="http://people-equation.com/are-these-5-signs-of-trust-evident-in-your-workplace/"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ublic.tableau.com/profile/uf.oipr4918#!/vizhome/GenEdCourses2/Dashboard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9"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1"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2"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BDB11319-491A-46CF-A801-988E5773E748}"/>
              </a:ext>
            </a:extLst>
          </p:cNvPr>
          <p:cNvSpPr>
            <a:spLocks noGrp="1"/>
          </p:cNvSpPr>
          <p:nvPr>
            <p:ph type="ctrTitle"/>
          </p:nvPr>
        </p:nvSpPr>
        <p:spPr>
          <a:xfrm>
            <a:off x="250305" y="306388"/>
            <a:ext cx="8178089" cy="1752599"/>
          </a:xfrm>
        </p:spPr>
        <p:txBody>
          <a:bodyPr vert="horz" lIns="91440" tIns="45720" rIns="91440" bIns="45720" rtlCol="0" anchor="ctr">
            <a:noAutofit/>
          </a:bodyPr>
          <a:lstStyle/>
          <a:p>
            <a:pPr algn="l"/>
            <a:r>
              <a:rPr lang="en-US" sz="4400" b="1" dirty="0"/>
              <a:t>Transforming General Education to Ensure Meaning-Making</a:t>
            </a:r>
          </a:p>
        </p:txBody>
      </p:sp>
      <p:sp>
        <p:nvSpPr>
          <p:cNvPr id="3" name="Subtitle 2">
            <a:extLst>
              <a:ext uri="{FF2B5EF4-FFF2-40B4-BE49-F238E27FC236}">
                <a16:creationId xmlns:a16="http://schemas.microsoft.com/office/drawing/2014/main" id="{42C3C85F-2601-4309-8C1E-7694A3C9082A}"/>
              </a:ext>
            </a:extLst>
          </p:cNvPr>
          <p:cNvSpPr>
            <a:spLocks noGrp="1"/>
          </p:cNvSpPr>
          <p:nvPr>
            <p:ph type="subTitle" idx="1"/>
          </p:nvPr>
        </p:nvSpPr>
        <p:spPr>
          <a:xfrm>
            <a:off x="324091" y="2438399"/>
            <a:ext cx="8518283" cy="3991624"/>
          </a:xfrm>
        </p:spPr>
        <p:txBody>
          <a:bodyPr vert="horz" lIns="91440" tIns="45720" rIns="91440" bIns="45720" rtlCol="0" anchor="t">
            <a:normAutofit/>
          </a:bodyPr>
          <a:lstStyle/>
          <a:p>
            <a:pPr algn="l"/>
            <a:r>
              <a:rPr lang="en-US" sz="2400" b="1" dirty="0"/>
              <a:t>AAC&amp;U General Education Pedagogy and Assessment Conference, February 22, 2020</a:t>
            </a:r>
          </a:p>
          <a:p>
            <a:pPr algn="l"/>
            <a:r>
              <a:rPr lang="en-US" sz="2400" b="1" dirty="0"/>
              <a:t>Jacksonville, Florida</a:t>
            </a:r>
          </a:p>
          <a:p>
            <a:pPr algn="l">
              <a:buFont typeface="Arial"/>
              <a:buChar char="•"/>
            </a:pPr>
            <a:endParaRPr lang="en-US" sz="1800" b="1" dirty="0"/>
          </a:p>
          <a:p>
            <a:pPr marL="285750" indent="-285750" algn="l">
              <a:buFont typeface="Arial" panose="020B0604020202020204" pitchFamily="34" charset="0"/>
              <a:buChar char="•"/>
            </a:pPr>
            <a:r>
              <a:rPr lang="en-US" sz="1800" b="1" dirty="0"/>
              <a:t>Timothy S. Brophy</a:t>
            </a:r>
            <a:r>
              <a:rPr lang="en-US" sz="1800" dirty="0"/>
              <a:t>, Professor and Director of Institutional Assessment</a:t>
            </a:r>
          </a:p>
          <a:p>
            <a:pPr marL="285750" indent="-285750" algn="l">
              <a:buFont typeface="Arial" panose="020B0604020202020204" pitchFamily="34" charset="0"/>
              <a:buChar char="•"/>
            </a:pPr>
            <a:r>
              <a:rPr lang="en-US" sz="1800" b="1" dirty="0"/>
              <a:t>Elayne Colón</a:t>
            </a:r>
            <a:r>
              <a:rPr lang="en-US" sz="1800" dirty="0"/>
              <a:t>, Associate Scholar and Director of Assessment and Accreditation, College of Education</a:t>
            </a:r>
          </a:p>
          <a:p>
            <a:pPr marL="285750" indent="-285750" algn="l">
              <a:buFont typeface="Arial" panose="020B0604020202020204" pitchFamily="34" charset="0"/>
              <a:buChar char="•"/>
            </a:pPr>
            <a:r>
              <a:rPr lang="en-US" sz="1800" b="1" dirty="0"/>
              <a:t>M. David Miller</a:t>
            </a:r>
            <a:r>
              <a:rPr lang="en-US" sz="1800" dirty="0"/>
              <a:t>, Professor and Director, School of Human Development and Organizational Studies in Education</a:t>
            </a:r>
          </a:p>
          <a:p>
            <a:pPr marL="285750" indent="-285750" algn="l">
              <a:buFont typeface="Arial" panose="020B0604020202020204" pitchFamily="34" charset="0"/>
              <a:buChar char="•"/>
            </a:pPr>
            <a:r>
              <a:rPr lang="en-US" sz="1800" b="1" dirty="0"/>
              <a:t>Andrew Wolpert</a:t>
            </a:r>
            <a:r>
              <a:rPr lang="en-US" sz="1800" dirty="0"/>
              <a:t>, Associate Professor and Director of UF Quest </a:t>
            </a:r>
          </a:p>
        </p:txBody>
      </p:sp>
    </p:spTree>
    <p:extLst>
      <p:ext uri="{BB962C8B-B14F-4D97-AF65-F5344CB8AC3E}">
        <p14:creationId xmlns:p14="http://schemas.microsoft.com/office/powerpoint/2010/main" val="41184349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ashboard 1">
            <a:extLst>
              <a:ext uri="{FF2B5EF4-FFF2-40B4-BE49-F238E27FC236}">
                <a16:creationId xmlns:a16="http://schemas.microsoft.com/office/drawing/2014/main" id="{449CA5CF-7C5D-4984-9046-299C917AA69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Effect>
                      <a14:brightnessContrast contrast="5000"/>
                    </a14:imgEffect>
                  </a14:imgLayer>
                </a14:imgProps>
              </a:ext>
              <a:ext uri="{28A0092B-C50C-407E-A947-70E740481C1C}">
                <a14:useLocalDpi xmlns:a14="http://schemas.microsoft.com/office/drawing/2010/main" val="0"/>
              </a:ext>
            </a:extLst>
          </a:blip>
          <a:stretch>
            <a:fillRect/>
          </a:stretch>
        </p:blipFill>
        <p:spPr>
          <a:xfrm>
            <a:off x="2523280" y="38550"/>
            <a:ext cx="9449719" cy="6819449"/>
          </a:xfrm>
          <a:prstGeom prst="rect">
            <a:avLst/>
          </a:prstGeom>
          <a:ln>
            <a:solidFill>
              <a:srgbClr val="C00000"/>
            </a:solidFill>
          </a:ln>
        </p:spPr>
      </p:pic>
      <p:sp>
        <p:nvSpPr>
          <p:cNvPr id="3" name="TextBox 2">
            <a:extLst>
              <a:ext uri="{FF2B5EF4-FFF2-40B4-BE49-F238E27FC236}">
                <a16:creationId xmlns:a16="http://schemas.microsoft.com/office/drawing/2014/main" id="{1D0D6126-25F3-4049-A9FC-F9D2B0ABFEE9}"/>
              </a:ext>
            </a:extLst>
          </p:cNvPr>
          <p:cNvSpPr txBox="1"/>
          <p:nvPr/>
        </p:nvSpPr>
        <p:spPr>
          <a:xfrm>
            <a:off x="6504972" y="5150733"/>
            <a:ext cx="2071869" cy="938719"/>
          </a:xfrm>
          <a:prstGeom prst="rect">
            <a:avLst/>
          </a:prstGeom>
          <a:noFill/>
        </p:spPr>
        <p:txBody>
          <a:bodyPr wrap="square" rtlCol="0">
            <a:spAutoFit/>
          </a:bodyPr>
          <a:lstStyle/>
          <a:p>
            <a:r>
              <a:rPr lang="en-US" sz="1100" dirty="0"/>
              <a:t>Identify, evaluate and compare their own social status, opportunities, and constraints with those of other persons and groups.</a:t>
            </a:r>
          </a:p>
        </p:txBody>
      </p:sp>
      <p:cxnSp>
        <p:nvCxnSpPr>
          <p:cNvPr id="7" name="Straight Arrow Connector 6">
            <a:extLst>
              <a:ext uri="{FF2B5EF4-FFF2-40B4-BE49-F238E27FC236}">
                <a16:creationId xmlns:a16="http://schemas.microsoft.com/office/drawing/2014/main" id="{53853B14-E04E-494E-B42A-D329189E40A4}"/>
              </a:ext>
            </a:extLst>
          </p:cNvPr>
          <p:cNvCxnSpPr/>
          <p:nvPr/>
        </p:nvCxnSpPr>
        <p:spPr>
          <a:xfrm>
            <a:off x="3928188" y="774440"/>
            <a:ext cx="0" cy="4758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2CB052-21B8-45E9-A909-AC7885D45375}"/>
              </a:ext>
            </a:extLst>
          </p:cNvPr>
          <p:cNvCxnSpPr/>
          <p:nvPr/>
        </p:nvCxnSpPr>
        <p:spPr>
          <a:xfrm>
            <a:off x="5424196" y="895738"/>
            <a:ext cx="0" cy="4758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90E59C-4249-47D3-B283-867C8BEEADC8}"/>
              </a:ext>
            </a:extLst>
          </p:cNvPr>
          <p:cNvCxnSpPr/>
          <p:nvPr/>
        </p:nvCxnSpPr>
        <p:spPr>
          <a:xfrm>
            <a:off x="6973078" y="908179"/>
            <a:ext cx="0" cy="4758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08FBCE-F6D3-4EC4-BCC4-12F78E21E1AE}"/>
              </a:ext>
            </a:extLst>
          </p:cNvPr>
          <p:cNvCxnSpPr/>
          <p:nvPr/>
        </p:nvCxnSpPr>
        <p:spPr>
          <a:xfrm>
            <a:off x="8167396" y="908179"/>
            <a:ext cx="0" cy="4758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98C147C-2581-426B-B56A-225C5E84C65B}"/>
              </a:ext>
            </a:extLst>
          </p:cNvPr>
          <p:cNvCxnSpPr/>
          <p:nvPr/>
        </p:nvCxnSpPr>
        <p:spPr>
          <a:xfrm>
            <a:off x="9371045" y="908179"/>
            <a:ext cx="0" cy="4758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B23925D-BC2C-40DB-ADCE-62A1B45EB4C2}"/>
              </a:ext>
            </a:extLst>
          </p:cNvPr>
          <p:cNvCxnSpPr/>
          <p:nvPr/>
        </p:nvCxnSpPr>
        <p:spPr>
          <a:xfrm>
            <a:off x="10472058" y="917510"/>
            <a:ext cx="0" cy="4758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9B8159-A200-4F2B-A900-6B68CBC60777}"/>
              </a:ext>
            </a:extLst>
          </p:cNvPr>
          <p:cNvCxnSpPr>
            <a:cxnSpLocks/>
          </p:cNvCxnSpPr>
          <p:nvPr/>
        </p:nvCxnSpPr>
        <p:spPr>
          <a:xfrm>
            <a:off x="1800808" y="6360039"/>
            <a:ext cx="56916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C30C1F-B085-4028-A4C3-97F63A41EFBA}"/>
              </a:ext>
            </a:extLst>
          </p:cNvPr>
          <p:cNvSpPr/>
          <p:nvPr/>
        </p:nvSpPr>
        <p:spPr>
          <a:xfrm>
            <a:off x="3377682" y="5943600"/>
            <a:ext cx="8528170" cy="7371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D588D59-24C2-4293-B0D9-8D774B60D83A}"/>
              </a:ext>
            </a:extLst>
          </p:cNvPr>
          <p:cNvSpPr txBox="1"/>
          <p:nvPr/>
        </p:nvSpPr>
        <p:spPr>
          <a:xfrm>
            <a:off x="0" y="1858145"/>
            <a:ext cx="2619632" cy="830997"/>
          </a:xfrm>
          <a:prstGeom prst="rect">
            <a:avLst/>
          </a:prstGeom>
          <a:noFill/>
        </p:spPr>
        <p:txBody>
          <a:bodyPr wrap="square" rtlCol="0">
            <a:spAutoFit/>
          </a:bodyPr>
          <a:lstStyle/>
          <a:p>
            <a:r>
              <a:rPr lang="en-US" sz="2400" b="1" dirty="0"/>
              <a:t>General Education</a:t>
            </a:r>
          </a:p>
          <a:p>
            <a:r>
              <a:rPr lang="en-US" sz="2400" b="1" dirty="0"/>
              <a:t>Course Level Data</a:t>
            </a:r>
          </a:p>
        </p:txBody>
      </p:sp>
    </p:spTree>
    <p:extLst>
      <p:ext uri="{BB962C8B-B14F-4D97-AF65-F5344CB8AC3E}">
        <p14:creationId xmlns:p14="http://schemas.microsoft.com/office/powerpoint/2010/main" val="959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0706" y="-10099"/>
            <a:ext cx="9742318" cy="1384980"/>
          </a:xfrm>
        </p:spPr>
        <p:txBody>
          <a:bodyPr>
            <a:normAutofit/>
          </a:bodyPr>
          <a:lstStyle/>
          <a:p>
            <a:r>
              <a:rPr lang="en-US" dirty="0"/>
              <a:t>Student Perceptions of General Education: SERU 2015 (N = 2,095)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7710100"/>
              </p:ext>
            </p:extLst>
          </p:nvPr>
        </p:nvGraphicFramePr>
        <p:xfrm>
          <a:off x="1532132" y="1374881"/>
          <a:ext cx="10187117" cy="4979263"/>
        </p:xfrm>
        <a:graphic>
          <a:graphicData uri="http://schemas.openxmlformats.org/drawingml/2006/table">
            <a:tbl>
              <a:tblPr firstRow="1" bandRow="1">
                <a:noFill/>
                <a:tableStyleId>{5C22544A-7EE6-4342-B048-85BDC9FD1C3A}</a:tableStyleId>
              </a:tblPr>
              <a:tblGrid>
                <a:gridCol w="5079211">
                  <a:extLst>
                    <a:ext uri="{9D8B030D-6E8A-4147-A177-3AD203B41FA5}">
                      <a16:colId xmlns:a16="http://schemas.microsoft.com/office/drawing/2014/main" val="2172682245"/>
                    </a:ext>
                  </a:extLst>
                </a:gridCol>
                <a:gridCol w="1990538">
                  <a:extLst>
                    <a:ext uri="{9D8B030D-6E8A-4147-A177-3AD203B41FA5}">
                      <a16:colId xmlns:a16="http://schemas.microsoft.com/office/drawing/2014/main" val="3463181298"/>
                    </a:ext>
                  </a:extLst>
                </a:gridCol>
                <a:gridCol w="3117368">
                  <a:extLst>
                    <a:ext uri="{9D8B030D-6E8A-4147-A177-3AD203B41FA5}">
                      <a16:colId xmlns:a16="http://schemas.microsoft.com/office/drawing/2014/main" val="3791088194"/>
                    </a:ext>
                  </a:extLst>
                </a:gridCol>
              </a:tblGrid>
              <a:tr h="472275">
                <a:tc>
                  <a:txBody>
                    <a:bodyPr/>
                    <a:lstStyle/>
                    <a:p>
                      <a:r>
                        <a:rPr lang="en-US" sz="1800" b="1" dirty="0">
                          <a:solidFill>
                            <a:schemeClr val="tx1"/>
                          </a:solidFill>
                        </a:rPr>
                        <a:t>Contribution of courses to your:</a:t>
                      </a:r>
                    </a:p>
                  </a:txBody>
                  <a:tcPr marL="126918" marR="95189" marT="63459" marB="63459"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gridSpan="2">
                  <a:txBody>
                    <a:bodyPr/>
                    <a:lstStyle/>
                    <a:p>
                      <a:r>
                        <a:rPr lang="en-US" sz="1800" b="1" dirty="0">
                          <a:solidFill>
                            <a:schemeClr val="tx1"/>
                          </a:solidFill>
                        </a:rPr>
                        <a:t>Percent responding </a:t>
                      </a:r>
                      <a:r>
                        <a:rPr lang="en-US" sz="1800" b="1" u="sng" dirty="0">
                          <a:solidFill>
                            <a:schemeClr val="tx1"/>
                          </a:solidFill>
                        </a:rPr>
                        <a:t>Significantly</a:t>
                      </a:r>
                      <a:r>
                        <a:rPr lang="en-US" sz="1800" b="1" dirty="0">
                          <a:solidFill>
                            <a:schemeClr val="tx1"/>
                          </a:solidFill>
                        </a:rPr>
                        <a:t> or </a:t>
                      </a:r>
                      <a:r>
                        <a:rPr lang="en-US" sz="1800" b="1" u="sng" dirty="0">
                          <a:solidFill>
                            <a:schemeClr val="tx1"/>
                          </a:solidFill>
                        </a:rPr>
                        <a:t>Extremely</a:t>
                      </a:r>
                    </a:p>
                  </a:txBody>
                  <a:tcPr marL="126918" marR="95189" marT="63459" marB="63459"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hMerge="1">
                  <a:txBody>
                    <a:bodyPr/>
                    <a:lstStyle/>
                    <a:p>
                      <a:endParaRPr lang="en-US"/>
                    </a:p>
                  </a:txBody>
                  <a:tcPr/>
                </a:tc>
                <a:extLst>
                  <a:ext uri="{0D108BD9-81ED-4DB2-BD59-A6C34878D82A}">
                    <a16:rowId xmlns:a16="http://schemas.microsoft.com/office/drawing/2014/main" val="434209955"/>
                  </a:ext>
                </a:extLst>
              </a:tr>
              <a:tr h="421857">
                <a:tc>
                  <a:txBody>
                    <a:bodyPr/>
                    <a:lstStyle/>
                    <a:p>
                      <a:endParaRPr lang="en-US" sz="1800" dirty="0">
                        <a:solidFill>
                          <a:schemeClr val="tx1"/>
                        </a:solidFill>
                      </a:endParaRP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dirty="0">
                          <a:solidFill>
                            <a:schemeClr val="tx1"/>
                          </a:solidFill>
                        </a:rPr>
                        <a:t>Gen Ed courses</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dirty="0">
                          <a:solidFill>
                            <a:schemeClr val="tx1"/>
                          </a:solidFill>
                        </a:rPr>
                        <a:t>Other courses</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12047364"/>
                  </a:ext>
                </a:extLst>
              </a:tr>
              <a:tr h="421857">
                <a:tc>
                  <a:txBody>
                    <a:bodyPr/>
                    <a:lstStyle/>
                    <a:p>
                      <a:r>
                        <a:rPr lang="en-US" sz="1800" b="1">
                          <a:solidFill>
                            <a:schemeClr val="tx1"/>
                          </a:solidFill>
                        </a:rPr>
                        <a:t>Critical Thinking</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25</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35</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93209635"/>
                  </a:ext>
                </a:extLst>
              </a:tr>
              <a:tr h="421857">
                <a:tc>
                  <a:txBody>
                    <a:bodyPr/>
                    <a:lstStyle/>
                    <a:p>
                      <a:r>
                        <a:rPr lang="en-US" sz="1800" b="1">
                          <a:solidFill>
                            <a:schemeClr val="tx1"/>
                          </a:solidFill>
                        </a:rPr>
                        <a:t>Clear and effective writing</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34</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32</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45643016"/>
                  </a:ext>
                </a:extLst>
              </a:tr>
              <a:tr h="710275">
                <a:tc>
                  <a:txBody>
                    <a:bodyPr/>
                    <a:lstStyle/>
                    <a:p>
                      <a:r>
                        <a:rPr lang="en-US" sz="1800" b="1">
                          <a:solidFill>
                            <a:schemeClr val="tx1"/>
                          </a:solidFill>
                        </a:rPr>
                        <a:t>Appreciate, tolerate and understand racial and ethnic</a:t>
                      </a:r>
                      <a:r>
                        <a:rPr lang="en-US" sz="1800" b="1" baseline="0">
                          <a:solidFill>
                            <a:schemeClr val="tx1"/>
                          </a:solidFill>
                        </a:rPr>
                        <a:t> diversity</a:t>
                      </a:r>
                      <a:endParaRPr lang="en-US" sz="1800" b="1">
                        <a:solidFill>
                          <a:schemeClr val="tx1"/>
                        </a:solidFill>
                      </a:endParaRP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dirty="0">
                          <a:solidFill>
                            <a:schemeClr val="tx1"/>
                          </a:solidFill>
                        </a:rPr>
                        <a:t>36</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26</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13366464"/>
                  </a:ext>
                </a:extLst>
              </a:tr>
              <a:tr h="421857">
                <a:tc>
                  <a:txBody>
                    <a:bodyPr/>
                    <a:lstStyle/>
                    <a:p>
                      <a:r>
                        <a:rPr lang="en-US" sz="1800" b="1">
                          <a:solidFill>
                            <a:schemeClr val="tx1"/>
                          </a:solidFill>
                        </a:rPr>
                        <a:t>Read and comprehend academic material</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32</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28</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62591203"/>
                  </a:ext>
                </a:extLst>
              </a:tr>
              <a:tr h="421857">
                <a:tc>
                  <a:txBody>
                    <a:bodyPr/>
                    <a:lstStyle/>
                    <a:p>
                      <a:r>
                        <a:rPr lang="en-US" sz="1800" b="1" dirty="0">
                          <a:solidFill>
                            <a:schemeClr val="tx1"/>
                          </a:solidFill>
                        </a:rPr>
                        <a:t>Quantitative skills</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dirty="0">
                          <a:solidFill>
                            <a:schemeClr val="tx1"/>
                          </a:solidFill>
                        </a:rPr>
                        <a:t>32</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dirty="0">
                          <a:solidFill>
                            <a:schemeClr val="tx1"/>
                          </a:solidFill>
                        </a:rPr>
                        <a:t>68</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377378278"/>
                  </a:ext>
                </a:extLst>
              </a:tr>
              <a:tr h="421857">
                <a:tc>
                  <a:txBody>
                    <a:bodyPr/>
                    <a:lstStyle/>
                    <a:p>
                      <a:r>
                        <a:rPr lang="en-US" sz="1800" b="1">
                          <a:solidFill>
                            <a:schemeClr val="tx1"/>
                          </a:solidFill>
                        </a:rPr>
                        <a:t>Speak clearly</a:t>
                      </a:r>
                      <a:r>
                        <a:rPr lang="en-US" sz="1800" b="1" baseline="0">
                          <a:solidFill>
                            <a:schemeClr val="tx1"/>
                          </a:solidFill>
                        </a:rPr>
                        <a:t> and effectively</a:t>
                      </a:r>
                      <a:endParaRPr lang="en-US" sz="1800" b="1">
                        <a:solidFill>
                          <a:schemeClr val="tx1"/>
                        </a:solidFill>
                      </a:endParaRP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47</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36</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23411990"/>
                  </a:ext>
                </a:extLst>
              </a:tr>
              <a:tr h="421857">
                <a:tc>
                  <a:txBody>
                    <a:bodyPr/>
                    <a:lstStyle/>
                    <a:p>
                      <a:r>
                        <a:rPr lang="en-US" sz="1800" b="1">
                          <a:solidFill>
                            <a:schemeClr val="tx1"/>
                          </a:solidFill>
                        </a:rPr>
                        <a:t>Understand international perspectives</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57</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48</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879023436"/>
                  </a:ext>
                </a:extLst>
              </a:tr>
              <a:tr h="421857">
                <a:tc>
                  <a:txBody>
                    <a:bodyPr/>
                    <a:lstStyle/>
                    <a:p>
                      <a:r>
                        <a:rPr lang="en-US" sz="1800" b="1" dirty="0">
                          <a:solidFill>
                            <a:schemeClr val="tx1"/>
                          </a:solidFill>
                        </a:rPr>
                        <a:t>Appreciate fine arts</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33</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40</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35915697"/>
                  </a:ext>
                </a:extLst>
              </a:tr>
              <a:tr h="421857">
                <a:tc>
                  <a:txBody>
                    <a:bodyPr/>
                    <a:lstStyle/>
                    <a:p>
                      <a:r>
                        <a:rPr lang="en-US" sz="1800" b="1">
                          <a:solidFill>
                            <a:schemeClr val="tx1"/>
                          </a:solidFill>
                        </a:rPr>
                        <a:t>Appreciate cultural</a:t>
                      </a:r>
                      <a:r>
                        <a:rPr lang="en-US" sz="1800" b="1" baseline="0">
                          <a:solidFill>
                            <a:schemeClr val="tx1"/>
                          </a:solidFill>
                        </a:rPr>
                        <a:t> and global diversity</a:t>
                      </a:r>
                      <a:endParaRPr lang="en-US" sz="1800" b="1">
                        <a:solidFill>
                          <a:schemeClr val="tx1"/>
                        </a:solidFill>
                      </a:endParaRP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a:solidFill>
                            <a:schemeClr val="tx1"/>
                          </a:solidFill>
                        </a:rPr>
                        <a:t>25</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ctr"/>
                      <a:r>
                        <a:rPr lang="en-US" sz="1800" b="1" dirty="0">
                          <a:solidFill>
                            <a:schemeClr val="tx1"/>
                          </a:solidFill>
                        </a:rPr>
                        <a:t>37</a:t>
                      </a:r>
                    </a:p>
                  </a:txBody>
                  <a:tcPr marL="126918" marR="95189" marT="63459" marB="6345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59133731"/>
                  </a:ext>
                </a:extLst>
              </a:tr>
            </a:tbl>
          </a:graphicData>
        </a:graphic>
      </p:graphicFrame>
    </p:spTree>
    <p:extLst>
      <p:ext uri="{BB962C8B-B14F-4D97-AF65-F5344CB8AC3E}">
        <p14:creationId xmlns:p14="http://schemas.microsoft.com/office/powerpoint/2010/main" val="40088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5803" y="0"/>
            <a:ext cx="10970116" cy="1019260"/>
          </a:xfrm>
        </p:spPr>
        <p:txBody>
          <a:bodyPr>
            <a:normAutofit/>
          </a:bodyPr>
          <a:lstStyle/>
          <a:p>
            <a:r>
              <a:rPr lang="en-US" sz="3200" dirty="0"/>
              <a:t>SERU 2017 (N = 1,465)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5237307"/>
              </p:ext>
            </p:extLst>
          </p:nvPr>
        </p:nvGraphicFramePr>
        <p:xfrm>
          <a:off x="821094" y="839755"/>
          <a:ext cx="10680441" cy="5813865"/>
        </p:xfrm>
        <a:graphic>
          <a:graphicData uri="http://schemas.openxmlformats.org/drawingml/2006/table">
            <a:tbl>
              <a:tblPr firstRow="1" bandRow="1">
                <a:tableStyleId>{073A0DAA-6AF3-43AB-8588-CEC1D06C72B9}</a:tableStyleId>
              </a:tblPr>
              <a:tblGrid>
                <a:gridCol w="5217598">
                  <a:extLst>
                    <a:ext uri="{9D8B030D-6E8A-4147-A177-3AD203B41FA5}">
                      <a16:colId xmlns:a16="http://schemas.microsoft.com/office/drawing/2014/main" val="2172682245"/>
                    </a:ext>
                  </a:extLst>
                </a:gridCol>
                <a:gridCol w="2411635">
                  <a:extLst>
                    <a:ext uri="{9D8B030D-6E8A-4147-A177-3AD203B41FA5}">
                      <a16:colId xmlns:a16="http://schemas.microsoft.com/office/drawing/2014/main" val="3463181298"/>
                    </a:ext>
                  </a:extLst>
                </a:gridCol>
                <a:gridCol w="3051208">
                  <a:extLst>
                    <a:ext uri="{9D8B030D-6E8A-4147-A177-3AD203B41FA5}">
                      <a16:colId xmlns:a16="http://schemas.microsoft.com/office/drawing/2014/main" val="3791088194"/>
                    </a:ext>
                  </a:extLst>
                </a:gridCol>
              </a:tblGrid>
              <a:tr h="619275">
                <a:tc>
                  <a:txBody>
                    <a:bodyPr/>
                    <a:lstStyle/>
                    <a:p>
                      <a:r>
                        <a:rPr lang="en-US" sz="1600" cap="all" spc="150" dirty="0"/>
                        <a:t>Contribution of courses to:</a:t>
                      </a:r>
                      <a:endParaRPr lang="en-US" sz="1600" b="0" cap="all" spc="150" dirty="0">
                        <a:solidFill>
                          <a:schemeClr val="lt1"/>
                        </a:solidFill>
                      </a:endParaRPr>
                    </a:p>
                  </a:txBody>
                  <a:tcPr marL="69194" marR="69194" marT="69194" marB="69194" anchor="ctr"/>
                </a:tc>
                <a:tc gridSpan="2">
                  <a:txBody>
                    <a:bodyPr/>
                    <a:lstStyle/>
                    <a:p>
                      <a:r>
                        <a:rPr lang="en-US" sz="1600" cap="all" spc="150" dirty="0"/>
                        <a:t>Percent responding </a:t>
                      </a:r>
                      <a:r>
                        <a:rPr lang="en-US" sz="1600" u="sng" cap="all" spc="150" dirty="0"/>
                        <a:t>Significantly</a:t>
                      </a:r>
                      <a:r>
                        <a:rPr lang="en-US" sz="1600" cap="all" spc="150" dirty="0"/>
                        <a:t> or </a:t>
                      </a:r>
                      <a:r>
                        <a:rPr lang="en-US" sz="1600" u="sng" cap="all" spc="150" dirty="0"/>
                        <a:t>Extremely</a:t>
                      </a:r>
                      <a:endParaRPr lang="en-US" sz="1600" b="0" u="sng" cap="all" spc="150" dirty="0">
                        <a:solidFill>
                          <a:schemeClr val="lt1"/>
                        </a:solidFill>
                      </a:endParaRPr>
                    </a:p>
                  </a:txBody>
                  <a:tcPr marL="69194" marR="69194" marT="69194" marB="69194" anchor="ctr"/>
                </a:tc>
                <a:tc hMerge="1">
                  <a:txBody>
                    <a:bodyPr/>
                    <a:lstStyle/>
                    <a:p>
                      <a:endParaRPr lang="en-US"/>
                    </a:p>
                  </a:txBody>
                  <a:tcPr/>
                </a:tc>
                <a:extLst>
                  <a:ext uri="{0D108BD9-81ED-4DB2-BD59-A6C34878D82A}">
                    <a16:rowId xmlns:a16="http://schemas.microsoft.com/office/drawing/2014/main" val="434209955"/>
                  </a:ext>
                </a:extLst>
              </a:tr>
              <a:tr h="406057">
                <a:tc>
                  <a:txBody>
                    <a:bodyPr/>
                    <a:lstStyle/>
                    <a:p>
                      <a:endParaRPr lang="en-US" sz="1600" cap="none" spc="0">
                        <a:solidFill>
                          <a:schemeClr val="tx1"/>
                        </a:solidFill>
                      </a:endParaRPr>
                    </a:p>
                  </a:txBody>
                  <a:tcPr marL="69194" marR="69194" marT="69194" marB="69194"/>
                </a:tc>
                <a:tc>
                  <a:txBody>
                    <a:bodyPr/>
                    <a:lstStyle/>
                    <a:p>
                      <a:pPr algn="ctr"/>
                      <a:r>
                        <a:rPr lang="en-US" sz="1600" cap="none" spc="0"/>
                        <a:t>Gen Ed</a:t>
                      </a:r>
                      <a:endParaRPr lang="en-US" sz="1600" b="1" i="0" cap="none" spc="0">
                        <a:solidFill>
                          <a:schemeClr val="tx1"/>
                        </a:solidFill>
                      </a:endParaRPr>
                    </a:p>
                  </a:txBody>
                  <a:tcPr marL="69194" marR="69194" marT="69194" marB="69194"/>
                </a:tc>
                <a:tc>
                  <a:txBody>
                    <a:bodyPr/>
                    <a:lstStyle/>
                    <a:p>
                      <a:pPr algn="ctr"/>
                      <a:r>
                        <a:rPr lang="en-US" sz="1600" cap="none" spc="0"/>
                        <a:t>Other than Gen Ed</a:t>
                      </a:r>
                      <a:endParaRPr lang="en-US" sz="1600" b="1" i="0" cap="none" spc="0">
                        <a:solidFill>
                          <a:schemeClr val="tx1"/>
                        </a:solidFill>
                      </a:endParaRPr>
                    </a:p>
                  </a:txBody>
                  <a:tcPr marL="69194" marR="69194" marT="69194" marB="69194"/>
                </a:tc>
                <a:extLst>
                  <a:ext uri="{0D108BD9-81ED-4DB2-BD59-A6C34878D82A}">
                    <a16:rowId xmlns:a16="http://schemas.microsoft.com/office/drawing/2014/main" val="112047364"/>
                  </a:ext>
                </a:extLst>
              </a:tr>
              <a:tr h="619275">
                <a:tc>
                  <a:txBody>
                    <a:bodyPr/>
                    <a:lstStyle/>
                    <a:p>
                      <a:r>
                        <a:rPr lang="en-US" sz="1600" u="none" kern="1200" cap="none" spc="0" dirty="0">
                          <a:effectLst/>
                        </a:rPr>
                        <a:t>Your openness to understand and communicate with others who possess differing viewpoint to your own</a:t>
                      </a:r>
                      <a:endParaRPr lang="en-US" sz="1600" b="1" u="none" cap="none" spc="0" dirty="0">
                        <a:solidFill>
                          <a:schemeClr val="tx1"/>
                        </a:solidFill>
                      </a:endParaRPr>
                    </a:p>
                  </a:txBody>
                  <a:tcPr marL="69194" marR="69194" marT="69194" marB="69194"/>
                </a:tc>
                <a:tc>
                  <a:txBody>
                    <a:bodyPr/>
                    <a:lstStyle/>
                    <a:p>
                      <a:pPr algn="ctr"/>
                      <a:r>
                        <a:rPr lang="en-US" sz="1600" cap="none" spc="0"/>
                        <a:t>26</a:t>
                      </a:r>
                      <a:endParaRPr lang="en-US" sz="1600" b="1" cap="none" spc="0">
                        <a:solidFill>
                          <a:schemeClr val="tx1"/>
                        </a:solidFill>
                      </a:endParaRPr>
                    </a:p>
                  </a:txBody>
                  <a:tcPr marL="69194" marR="69194" marT="69194" marB="69194"/>
                </a:tc>
                <a:tc>
                  <a:txBody>
                    <a:bodyPr/>
                    <a:lstStyle/>
                    <a:p>
                      <a:pPr algn="ctr"/>
                      <a:r>
                        <a:rPr lang="en-US" sz="1600" cap="none" spc="0"/>
                        <a:t>40</a:t>
                      </a:r>
                      <a:endParaRPr lang="en-US" sz="1600" b="1" cap="none" spc="0">
                        <a:solidFill>
                          <a:schemeClr val="tx1"/>
                        </a:solidFill>
                      </a:endParaRPr>
                    </a:p>
                  </a:txBody>
                  <a:tcPr marL="69194" marR="69194" marT="69194" marB="69194"/>
                </a:tc>
                <a:extLst>
                  <a:ext uri="{0D108BD9-81ED-4DB2-BD59-A6C34878D82A}">
                    <a16:rowId xmlns:a16="http://schemas.microsoft.com/office/drawing/2014/main" val="3093209635"/>
                  </a:ext>
                </a:extLst>
              </a:tr>
              <a:tr h="619275">
                <a:tc>
                  <a:txBody>
                    <a:bodyPr/>
                    <a:lstStyle/>
                    <a:p>
                      <a:r>
                        <a:rPr lang="en-US" sz="1600" u="none" kern="1200" cap="none" spc="0">
                          <a:effectLst/>
                        </a:rPr>
                        <a:t>Your connection to a faculty mentor or community mentor</a:t>
                      </a:r>
                      <a:endParaRPr lang="en-US" sz="1600" b="1" u="none" cap="none" spc="0">
                        <a:solidFill>
                          <a:schemeClr val="tx1"/>
                        </a:solidFill>
                      </a:endParaRPr>
                    </a:p>
                  </a:txBody>
                  <a:tcPr marL="69194" marR="69194" marT="69194" marB="69194"/>
                </a:tc>
                <a:tc>
                  <a:txBody>
                    <a:bodyPr/>
                    <a:lstStyle/>
                    <a:p>
                      <a:pPr algn="ctr"/>
                      <a:r>
                        <a:rPr lang="en-US" sz="1600" cap="none" spc="0" dirty="0"/>
                        <a:t>16</a:t>
                      </a:r>
                      <a:endParaRPr lang="en-US" sz="1600" b="1" cap="none" spc="0" dirty="0">
                        <a:solidFill>
                          <a:schemeClr val="tx1"/>
                        </a:solidFill>
                      </a:endParaRPr>
                    </a:p>
                  </a:txBody>
                  <a:tcPr marL="69194" marR="69194" marT="69194" marB="69194"/>
                </a:tc>
                <a:tc>
                  <a:txBody>
                    <a:bodyPr/>
                    <a:lstStyle/>
                    <a:p>
                      <a:pPr algn="ctr"/>
                      <a:r>
                        <a:rPr lang="en-US" sz="1600" cap="none" spc="0"/>
                        <a:t>16</a:t>
                      </a:r>
                      <a:endParaRPr lang="en-US" sz="1600" b="1" cap="none" spc="0">
                        <a:solidFill>
                          <a:schemeClr val="tx1"/>
                        </a:solidFill>
                      </a:endParaRPr>
                    </a:p>
                  </a:txBody>
                  <a:tcPr marL="69194" marR="69194" marT="69194" marB="69194"/>
                </a:tc>
                <a:extLst>
                  <a:ext uri="{0D108BD9-81ED-4DB2-BD59-A6C34878D82A}">
                    <a16:rowId xmlns:a16="http://schemas.microsoft.com/office/drawing/2014/main" val="1745643016"/>
                  </a:ext>
                </a:extLst>
              </a:tr>
              <a:tr h="619275">
                <a:tc>
                  <a:txBody>
                    <a:bodyPr/>
                    <a:lstStyle/>
                    <a:p>
                      <a:pPr algn="l" fontAlgn="t"/>
                      <a:r>
                        <a:rPr lang="en-US" sz="1600" u="none" cap="none" spc="0">
                          <a:effectLst/>
                        </a:rPr>
                        <a:t> A heightened awareness of the needs of others in the surrounding local Alachua County?</a:t>
                      </a:r>
                      <a:endParaRPr lang="en-US" sz="1600" u="none" cap="none" spc="0">
                        <a:solidFill>
                          <a:schemeClr val="tx1"/>
                        </a:solidFill>
                        <a:effectLst/>
                        <a:latin typeface="+mn-lt"/>
                      </a:endParaRPr>
                    </a:p>
                  </a:txBody>
                  <a:tcPr marL="69194" marR="69194" marT="69194" marB="69194"/>
                </a:tc>
                <a:tc>
                  <a:txBody>
                    <a:bodyPr/>
                    <a:lstStyle/>
                    <a:p>
                      <a:pPr algn="ctr"/>
                      <a:r>
                        <a:rPr lang="en-US" sz="1600" cap="none" spc="0"/>
                        <a:t>22</a:t>
                      </a:r>
                      <a:endParaRPr lang="en-US" sz="1600" b="1" cap="none" spc="0">
                        <a:solidFill>
                          <a:schemeClr val="tx1"/>
                        </a:solidFill>
                      </a:endParaRPr>
                    </a:p>
                  </a:txBody>
                  <a:tcPr marL="69194" marR="69194" marT="69194" marB="69194"/>
                </a:tc>
                <a:tc>
                  <a:txBody>
                    <a:bodyPr/>
                    <a:lstStyle/>
                    <a:p>
                      <a:pPr algn="ctr"/>
                      <a:r>
                        <a:rPr lang="en-US" sz="1600" cap="none" spc="0" dirty="0"/>
                        <a:t>30</a:t>
                      </a:r>
                      <a:endParaRPr lang="en-US" sz="1600" b="1" cap="none" spc="0" dirty="0">
                        <a:solidFill>
                          <a:schemeClr val="tx1"/>
                        </a:solidFill>
                      </a:endParaRPr>
                    </a:p>
                  </a:txBody>
                  <a:tcPr marL="69194" marR="69194" marT="69194" marB="69194"/>
                </a:tc>
                <a:extLst>
                  <a:ext uri="{0D108BD9-81ED-4DB2-BD59-A6C34878D82A}">
                    <a16:rowId xmlns:a16="http://schemas.microsoft.com/office/drawing/2014/main" val="262591203"/>
                  </a:ext>
                </a:extLst>
              </a:tr>
              <a:tr h="619275">
                <a:tc>
                  <a:txBody>
                    <a:bodyPr/>
                    <a:lstStyle/>
                    <a:p>
                      <a:pPr algn="l" fontAlgn="t"/>
                      <a:r>
                        <a:rPr lang="en-US" sz="1600" u="none" kern="1200" cap="none" spc="0">
                          <a:effectLst/>
                        </a:rPr>
                        <a:t> Your knowledge of how multiple disciplines can work together to solve problems</a:t>
                      </a:r>
                      <a:endParaRPr lang="en-US" sz="1600" u="none" cap="none" spc="0">
                        <a:solidFill>
                          <a:schemeClr val="tx1"/>
                        </a:solidFill>
                        <a:effectLst/>
                        <a:latin typeface="verdana" panose="020B0604030504040204" pitchFamily="34" charset="0"/>
                      </a:endParaRPr>
                    </a:p>
                  </a:txBody>
                  <a:tcPr marL="69194" marR="69194" marT="69194" marB="69194"/>
                </a:tc>
                <a:tc>
                  <a:txBody>
                    <a:bodyPr/>
                    <a:lstStyle/>
                    <a:p>
                      <a:pPr algn="ctr"/>
                      <a:r>
                        <a:rPr lang="en-US" sz="1600" cap="none" spc="0" dirty="0"/>
                        <a:t>28</a:t>
                      </a:r>
                      <a:endParaRPr lang="en-US" sz="1600" b="1" cap="none" spc="0" dirty="0">
                        <a:solidFill>
                          <a:schemeClr val="tx1"/>
                        </a:solidFill>
                      </a:endParaRPr>
                    </a:p>
                  </a:txBody>
                  <a:tcPr marL="69194" marR="69194" marT="69194" marB="69194"/>
                </a:tc>
                <a:tc>
                  <a:txBody>
                    <a:bodyPr/>
                    <a:lstStyle/>
                    <a:p>
                      <a:pPr algn="ctr"/>
                      <a:r>
                        <a:rPr lang="en-US" sz="1600" cap="none" spc="0"/>
                        <a:t>50</a:t>
                      </a:r>
                      <a:endParaRPr lang="en-US" sz="1600" b="1" cap="none" spc="0">
                        <a:solidFill>
                          <a:schemeClr val="tx1"/>
                        </a:solidFill>
                      </a:endParaRPr>
                    </a:p>
                  </a:txBody>
                  <a:tcPr marL="69194" marR="69194" marT="69194" marB="69194"/>
                </a:tc>
                <a:extLst>
                  <a:ext uri="{0D108BD9-81ED-4DB2-BD59-A6C34878D82A}">
                    <a16:rowId xmlns:a16="http://schemas.microsoft.com/office/drawing/2014/main" val="2377378278"/>
                  </a:ext>
                </a:extLst>
              </a:tr>
              <a:tr h="406057">
                <a:tc>
                  <a:txBody>
                    <a:bodyPr/>
                    <a:lstStyle/>
                    <a:p>
                      <a:r>
                        <a:rPr lang="en-US" sz="1600" u="none" kern="1200" cap="none" spc="0" dirty="0">
                          <a:effectLst/>
                        </a:rPr>
                        <a:t>Confirming your choice of major</a:t>
                      </a:r>
                      <a:endParaRPr lang="en-US" sz="1600" b="1" u="none" cap="none" spc="0" dirty="0">
                        <a:solidFill>
                          <a:schemeClr val="tx1"/>
                        </a:solidFill>
                      </a:endParaRPr>
                    </a:p>
                  </a:txBody>
                  <a:tcPr marL="69194" marR="69194" marT="69194" marB="69194"/>
                </a:tc>
                <a:tc>
                  <a:txBody>
                    <a:bodyPr/>
                    <a:lstStyle/>
                    <a:p>
                      <a:pPr algn="ctr"/>
                      <a:r>
                        <a:rPr lang="en-US" sz="1600" cap="none" spc="0"/>
                        <a:t>21</a:t>
                      </a:r>
                      <a:endParaRPr lang="en-US" sz="1600" b="1" cap="none" spc="0">
                        <a:solidFill>
                          <a:schemeClr val="tx1"/>
                        </a:solidFill>
                      </a:endParaRPr>
                    </a:p>
                  </a:txBody>
                  <a:tcPr marL="69194" marR="69194" marT="69194" marB="69194"/>
                </a:tc>
                <a:tc>
                  <a:txBody>
                    <a:bodyPr/>
                    <a:lstStyle/>
                    <a:p>
                      <a:pPr algn="ctr"/>
                      <a:r>
                        <a:rPr lang="en-US" sz="1600" cap="none" spc="0"/>
                        <a:t>63</a:t>
                      </a:r>
                      <a:endParaRPr lang="en-US" sz="1600" b="1" cap="none" spc="0">
                        <a:solidFill>
                          <a:schemeClr val="tx1"/>
                        </a:solidFill>
                      </a:endParaRPr>
                    </a:p>
                  </a:txBody>
                  <a:tcPr marL="69194" marR="69194" marT="69194" marB="69194"/>
                </a:tc>
                <a:extLst>
                  <a:ext uri="{0D108BD9-81ED-4DB2-BD59-A6C34878D82A}">
                    <a16:rowId xmlns:a16="http://schemas.microsoft.com/office/drawing/2014/main" val="423411990"/>
                  </a:ext>
                </a:extLst>
              </a:tr>
              <a:tr h="619275">
                <a:tc>
                  <a:txBody>
                    <a:bodyPr/>
                    <a:lstStyle/>
                    <a:p>
                      <a:r>
                        <a:rPr lang="en-US" sz="1600" u="none" kern="1200" cap="none" spc="0" dirty="0">
                          <a:effectLst/>
                        </a:rPr>
                        <a:t>Connecting your major to what you believe is your life's purpose</a:t>
                      </a:r>
                      <a:endParaRPr lang="en-US" sz="1600" b="1" u="none" cap="none" spc="0" dirty="0">
                        <a:solidFill>
                          <a:schemeClr val="tx1"/>
                        </a:solidFill>
                      </a:endParaRPr>
                    </a:p>
                  </a:txBody>
                  <a:tcPr marL="69194" marR="69194" marT="69194" marB="69194"/>
                </a:tc>
                <a:tc>
                  <a:txBody>
                    <a:bodyPr/>
                    <a:lstStyle/>
                    <a:p>
                      <a:pPr algn="ctr"/>
                      <a:r>
                        <a:rPr lang="en-US" sz="1600" cap="none" spc="0" dirty="0"/>
                        <a:t>19</a:t>
                      </a:r>
                      <a:endParaRPr lang="en-US" sz="1600" b="1" cap="none" spc="0" dirty="0">
                        <a:solidFill>
                          <a:schemeClr val="tx1"/>
                        </a:solidFill>
                      </a:endParaRPr>
                    </a:p>
                  </a:txBody>
                  <a:tcPr marL="69194" marR="69194" marT="69194" marB="69194"/>
                </a:tc>
                <a:tc>
                  <a:txBody>
                    <a:bodyPr/>
                    <a:lstStyle/>
                    <a:p>
                      <a:pPr algn="ctr"/>
                      <a:r>
                        <a:rPr lang="en-US" sz="1600" cap="none" spc="0" dirty="0"/>
                        <a:t>50</a:t>
                      </a:r>
                      <a:endParaRPr lang="en-US" sz="1600" b="1" cap="none" spc="0" dirty="0">
                        <a:solidFill>
                          <a:schemeClr val="tx1"/>
                        </a:solidFill>
                      </a:endParaRPr>
                    </a:p>
                  </a:txBody>
                  <a:tcPr marL="69194" marR="69194" marT="69194" marB="69194"/>
                </a:tc>
                <a:extLst>
                  <a:ext uri="{0D108BD9-81ED-4DB2-BD59-A6C34878D82A}">
                    <a16:rowId xmlns:a16="http://schemas.microsoft.com/office/drawing/2014/main" val="2879023436"/>
                  </a:ext>
                </a:extLst>
              </a:tr>
              <a:tr h="619275">
                <a:tc>
                  <a:txBody>
                    <a:bodyPr/>
                    <a:lstStyle/>
                    <a:p>
                      <a:r>
                        <a:rPr lang="en-US" sz="1600" u="none" kern="1200" cap="none" spc="0">
                          <a:effectLst/>
                        </a:rPr>
                        <a:t>Ability to participate fully and responsibly as an informed global citizen</a:t>
                      </a:r>
                      <a:endParaRPr lang="en-US" sz="1600" b="1" u="none" cap="none" spc="0">
                        <a:solidFill>
                          <a:schemeClr val="tx1"/>
                        </a:solidFill>
                      </a:endParaRPr>
                    </a:p>
                  </a:txBody>
                  <a:tcPr marL="69194" marR="69194" marT="69194" marB="69194"/>
                </a:tc>
                <a:tc>
                  <a:txBody>
                    <a:bodyPr/>
                    <a:lstStyle/>
                    <a:p>
                      <a:pPr algn="ctr"/>
                      <a:r>
                        <a:rPr lang="en-US" sz="1600" cap="none" spc="0" dirty="0"/>
                        <a:t>25</a:t>
                      </a:r>
                      <a:endParaRPr lang="en-US" sz="1600" b="1" cap="none" spc="0" dirty="0">
                        <a:solidFill>
                          <a:schemeClr val="tx1"/>
                        </a:solidFill>
                      </a:endParaRPr>
                    </a:p>
                  </a:txBody>
                  <a:tcPr marL="69194" marR="69194" marT="69194" marB="69194"/>
                </a:tc>
                <a:tc>
                  <a:txBody>
                    <a:bodyPr/>
                    <a:lstStyle/>
                    <a:p>
                      <a:pPr algn="ctr"/>
                      <a:r>
                        <a:rPr lang="en-US" sz="1600" cap="none" spc="0"/>
                        <a:t>43</a:t>
                      </a:r>
                      <a:endParaRPr lang="en-US" sz="1600" b="1" cap="none" spc="0">
                        <a:solidFill>
                          <a:schemeClr val="tx1"/>
                        </a:solidFill>
                      </a:endParaRPr>
                    </a:p>
                  </a:txBody>
                  <a:tcPr marL="69194" marR="69194" marT="69194" marB="69194"/>
                </a:tc>
                <a:extLst>
                  <a:ext uri="{0D108BD9-81ED-4DB2-BD59-A6C34878D82A}">
                    <a16:rowId xmlns:a16="http://schemas.microsoft.com/office/drawing/2014/main" val="235915697"/>
                  </a:ext>
                </a:extLst>
              </a:tr>
              <a:tr h="619275">
                <a:tc>
                  <a:txBody>
                    <a:bodyPr/>
                    <a:lstStyle/>
                    <a:p>
                      <a:r>
                        <a:rPr lang="en-US" sz="1600" u="none" kern="1200" cap="none" spc="0">
                          <a:effectLst/>
                        </a:rPr>
                        <a:t>An increase in valuable skills, including oral and written communication and critical thinking</a:t>
                      </a:r>
                      <a:endParaRPr lang="en-US" sz="1600" b="0" u="none" cap="none" spc="0">
                        <a:solidFill>
                          <a:schemeClr val="tx1"/>
                        </a:solidFill>
                      </a:endParaRPr>
                    </a:p>
                  </a:txBody>
                  <a:tcPr marL="69194" marR="69194" marT="69194" marB="69194"/>
                </a:tc>
                <a:tc>
                  <a:txBody>
                    <a:bodyPr/>
                    <a:lstStyle/>
                    <a:p>
                      <a:pPr algn="ctr"/>
                      <a:r>
                        <a:rPr lang="en-US" sz="1600" cap="none" spc="0"/>
                        <a:t>35</a:t>
                      </a:r>
                      <a:endParaRPr lang="en-US" sz="1600" b="1" cap="none" spc="0">
                        <a:solidFill>
                          <a:schemeClr val="tx1"/>
                        </a:solidFill>
                      </a:endParaRPr>
                    </a:p>
                  </a:txBody>
                  <a:tcPr marL="69194" marR="69194" marT="69194" marB="69194"/>
                </a:tc>
                <a:tc>
                  <a:txBody>
                    <a:bodyPr/>
                    <a:lstStyle/>
                    <a:p>
                      <a:pPr algn="ctr"/>
                      <a:r>
                        <a:rPr lang="en-US" sz="1600" cap="none" spc="0" dirty="0"/>
                        <a:t>57</a:t>
                      </a:r>
                      <a:endParaRPr lang="en-US" sz="1600" b="1" cap="none" spc="0" dirty="0">
                        <a:solidFill>
                          <a:schemeClr val="tx1"/>
                        </a:solidFill>
                      </a:endParaRPr>
                    </a:p>
                  </a:txBody>
                  <a:tcPr marL="69194" marR="69194" marT="69194" marB="69194"/>
                </a:tc>
                <a:extLst>
                  <a:ext uri="{0D108BD9-81ED-4DB2-BD59-A6C34878D82A}">
                    <a16:rowId xmlns:a16="http://schemas.microsoft.com/office/drawing/2014/main" val="3159133731"/>
                  </a:ext>
                </a:extLst>
              </a:tr>
            </a:tbl>
          </a:graphicData>
        </a:graphic>
      </p:graphicFrame>
      <p:sp>
        <p:nvSpPr>
          <p:cNvPr id="3" name="Rectangle 2">
            <a:extLst>
              <a:ext uri="{FF2B5EF4-FFF2-40B4-BE49-F238E27FC236}">
                <a16:creationId xmlns:a16="http://schemas.microsoft.com/office/drawing/2014/main" id="{64C6B818-BA59-4EE1-8205-4C0F204F9876}"/>
              </a:ext>
            </a:extLst>
          </p:cNvPr>
          <p:cNvSpPr/>
          <p:nvPr/>
        </p:nvSpPr>
        <p:spPr>
          <a:xfrm>
            <a:off x="783771" y="2519265"/>
            <a:ext cx="10739535" cy="5878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D49DA6-884A-42E1-A11A-E5C3524C0326}"/>
              </a:ext>
            </a:extLst>
          </p:cNvPr>
          <p:cNvSpPr/>
          <p:nvPr/>
        </p:nvSpPr>
        <p:spPr>
          <a:xfrm>
            <a:off x="783770" y="4827968"/>
            <a:ext cx="10739535" cy="5878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532E5-70E2-4A58-8068-DB6F7C6EFC78}"/>
              </a:ext>
            </a:extLst>
          </p:cNvPr>
          <p:cNvSpPr/>
          <p:nvPr/>
        </p:nvSpPr>
        <p:spPr>
          <a:xfrm>
            <a:off x="805755" y="5430416"/>
            <a:ext cx="10739535" cy="5878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7635AED-AA4B-4435-99A4-D2CE9C7632B5}"/>
              </a:ext>
            </a:extLst>
          </p:cNvPr>
          <p:cNvSpPr/>
          <p:nvPr/>
        </p:nvSpPr>
        <p:spPr>
          <a:xfrm>
            <a:off x="6988629" y="2504646"/>
            <a:ext cx="578498" cy="38784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47461-0371-4388-9EA5-302D3F3A2519}"/>
              </a:ext>
            </a:extLst>
          </p:cNvPr>
          <p:cNvSpPr/>
          <p:nvPr/>
        </p:nvSpPr>
        <p:spPr>
          <a:xfrm>
            <a:off x="6969969" y="4795041"/>
            <a:ext cx="578498" cy="38784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50F51D-C576-4E34-B1FF-105FAC3B056B}"/>
              </a:ext>
            </a:extLst>
          </p:cNvPr>
          <p:cNvSpPr/>
          <p:nvPr/>
        </p:nvSpPr>
        <p:spPr>
          <a:xfrm>
            <a:off x="6969969" y="5415797"/>
            <a:ext cx="578498" cy="38784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20CCCFC-BA4C-491A-8893-1BBDC5ECE1D6}"/>
              </a:ext>
            </a:extLst>
          </p:cNvPr>
          <p:cNvSpPr/>
          <p:nvPr/>
        </p:nvSpPr>
        <p:spPr>
          <a:xfrm>
            <a:off x="6988629" y="3756818"/>
            <a:ext cx="578498" cy="38784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F38F1C-A615-44CC-B40F-370577C2A97B}"/>
              </a:ext>
            </a:extLst>
          </p:cNvPr>
          <p:cNvSpPr/>
          <p:nvPr/>
        </p:nvSpPr>
        <p:spPr>
          <a:xfrm>
            <a:off x="821094" y="3746687"/>
            <a:ext cx="10739535" cy="5878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2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0" grpId="0" animBg="1"/>
      <p:bldP spid="5"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B8BE0EC3-1B68-3049-8C5F-3842674D092B}"/>
              </a:ext>
            </a:extLst>
          </p:cNvPr>
          <p:cNvSpPr>
            <a:spLocks noGrp="1"/>
          </p:cNvSpPr>
          <p:nvPr>
            <p:ph type="title"/>
          </p:nvPr>
        </p:nvSpPr>
        <p:spPr>
          <a:xfrm>
            <a:off x="496112" y="685801"/>
            <a:ext cx="2743200" cy="5105400"/>
          </a:xfrm>
        </p:spPr>
        <p:txBody>
          <a:bodyPr>
            <a:normAutofit/>
          </a:bodyPr>
          <a:lstStyle/>
          <a:p>
            <a:pPr algn="l"/>
            <a:r>
              <a:rPr lang="en-US" sz="3200">
                <a:solidFill>
                  <a:srgbClr val="FFFFFF"/>
                </a:solidFill>
              </a:rPr>
              <a:t>Precursors to UF Quest</a:t>
            </a:r>
          </a:p>
        </p:txBody>
      </p:sp>
      <p:grpSp>
        <p:nvGrpSpPr>
          <p:cNvPr id="24"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Content Placeholder 3">
            <a:extLst>
              <a:ext uri="{FF2B5EF4-FFF2-40B4-BE49-F238E27FC236}">
                <a16:creationId xmlns:a16="http://schemas.microsoft.com/office/drawing/2014/main" id="{CB720ED4-9038-0743-9259-DB9082FC6DBD}"/>
              </a:ext>
            </a:extLst>
          </p:cNvPr>
          <p:cNvSpPr>
            <a:spLocks noGrp="1"/>
          </p:cNvSpPr>
          <p:nvPr>
            <p:ph idx="1"/>
          </p:nvPr>
        </p:nvSpPr>
        <p:spPr>
          <a:xfrm>
            <a:off x="5144093" y="966787"/>
            <a:ext cx="6385918" cy="5105400"/>
          </a:xfrm>
        </p:spPr>
        <p:txBody>
          <a:bodyPr>
            <a:normAutofit/>
          </a:bodyPr>
          <a:lstStyle/>
          <a:p>
            <a:r>
              <a:rPr lang="en-US" sz="2000"/>
              <a:t>UF Task Force on Undergraduate Education (2010 Report)</a:t>
            </a:r>
          </a:p>
          <a:p>
            <a:pPr lvl="1"/>
            <a:r>
              <a:rPr lang="en-US" dirty="0"/>
              <a:t>Signature experience, e-Portfolio, experiential learning</a:t>
            </a:r>
          </a:p>
          <a:p>
            <a:r>
              <a:rPr lang="en-US" sz="2000"/>
              <a:t>UF Core (2012 Implementation)</a:t>
            </a:r>
          </a:p>
          <a:p>
            <a:pPr lvl="1"/>
            <a:r>
              <a:rPr lang="en-US" dirty="0"/>
              <a:t>“What is the Good Life” is required of all First-Time-in-College Students</a:t>
            </a:r>
          </a:p>
          <a:p>
            <a:r>
              <a:rPr lang="en-US" sz="2000"/>
              <a:t>Grand Challenges Core (2013 Proposal)</a:t>
            </a:r>
          </a:p>
          <a:p>
            <a:pPr lvl="1"/>
            <a:r>
              <a:rPr lang="en-US" dirty="0"/>
              <a:t>“What is the Good Life?” (Humanities)</a:t>
            </a:r>
          </a:p>
          <a:p>
            <a:pPr lvl="1"/>
            <a:r>
              <a:rPr lang="en-US" dirty="0"/>
              <a:t>“Challenge of Climate Change” (Biophysical Sciences)</a:t>
            </a:r>
          </a:p>
          <a:p>
            <a:pPr lvl="1"/>
            <a:r>
              <a:rPr lang="en-US" dirty="0"/>
              <a:t>“An Informed Life: People and Data” (Social and Behavioral Sciences)</a:t>
            </a:r>
          </a:p>
          <a:p>
            <a:pPr lvl="1"/>
            <a:endParaRPr lang="en-US" dirty="0"/>
          </a:p>
        </p:txBody>
      </p:sp>
    </p:spTree>
    <p:extLst>
      <p:ext uri="{BB962C8B-B14F-4D97-AF65-F5344CB8AC3E}">
        <p14:creationId xmlns:p14="http://schemas.microsoft.com/office/powerpoint/2010/main" val="340059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2"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5"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3" name="Title 2">
            <a:extLst>
              <a:ext uri="{FF2B5EF4-FFF2-40B4-BE49-F238E27FC236}">
                <a16:creationId xmlns:a16="http://schemas.microsoft.com/office/drawing/2014/main" id="{B8BE0EC3-1B68-3049-8C5F-3842674D092B}"/>
              </a:ext>
            </a:extLst>
          </p:cNvPr>
          <p:cNvSpPr>
            <a:spLocks noGrp="1"/>
          </p:cNvSpPr>
          <p:nvPr>
            <p:ph type="title"/>
          </p:nvPr>
        </p:nvSpPr>
        <p:spPr>
          <a:xfrm>
            <a:off x="1018191" y="685800"/>
            <a:ext cx="7411825" cy="1752599"/>
          </a:xfrm>
        </p:spPr>
        <p:txBody>
          <a:bodyPr>
            <a:normAutofit/>
          </a:bodyPr>
          <a:lstStyle/>
          <a:p>
            <a:pPr algn="l"/>
            <a:r>
              <a:rPr lang="en-US" dirty="0"/>
              <a:t>UF Quest Task Force </a:t>
            </a:r>
            <a:br>
              <a:rPr lang="en-US" dirty="0"/>
            </a:br>
            <a:r>
              <a:rPr lang="en-US" dirty="0"/>
              <a:t>2016-2017</a:t>
            </a:r>
            <a:endParaRPr lang="en-US"/>
          </a:p>
        </p:txBody>
      </p:sp>
      <p:sp>
        <p:nvSpPr>
          <p:cNvPr id="4" name="Content Placeholder 3">
            <a:extLst>
              <a:ext uri="{FF2B5EF4-FFF2-40B4-BE49-F238E27FC236}">
                <a16:creationId xmlns:a16="http://schemas.microsoft.com/office/drawing/2014/main" id="{CB720ED4-9038-0743-9259-DB9082FC6DBD}"/>
              </a:ext>
            </a:extLst>
          </p:cNvPr>
          <p:cNvSpPr>
            <a:spLocks noGrp="1"/>
          </p:cNvSpPr>
          <p:nvPr>
            <p:ph idx="1"/>
          </p:nvPr>
        </p:nvSpPr>
        <p:spPr>
          <a:xfrm>
            <a:off x="1018190" y="2438399"/>
            <a:ext cx="7975339" cy="3649885"/>
          </a:xfrm>
        </p:spPr>
        <p:txBody>
          <a:bodyPr anchor="t">
            <a:normAutofit/>
          </a:bodyPr>
          <a:lstStyle/>
          <a:p>
            <a:pPr>
              <a:lnSpc>
                <a:spcPct val="90000"/>
              </a:lnSpc>
            </a:pPr>
            <a:r>
              <a:rPr lang="en-US" sz="2000" dirty="0"/>
              <a:t>Curricular reform driven by faculty expertise and student choice.</a:t>
            </a:r>
          </a:p>
          <a:p>
            <a:pPr>
              <a:lnSpc>
                <a:spcPct val="90000"/>
              </a:lnSpc>
            </a:pPr>
            <a:r>
              <a:rPr lang="en-US" sz="2000" dirty="0"/>
              <a:t>UF Quest needs to excite student interest in the subject areas, and not just be a box to check.</a:t>
            </a:r>
          </a:p>
          <a:p>
            <a:pPr>
              <a:lnSpc>
                <a:spcPct val="90000"/>
              </a:lnSpc>
            </a:pPr>
            <a:r>
              <a:rPr lang="en-US" sz="2000" dirty="0"/>
              <a:t>UF Quest elements need to be built into courses not just added on.</a:t>
            </a:r>
          </a:p>
          <a:p>
            <a:pPr>
              <a:lnSpc>
                <a:spcPct val="90000"/>
              </a:lnSpc>
            </a:pPr>
            <a:r>
              <a:rPr lang="en-US" sz="2000" dirty="0"/>
              <a:t>Required components</a:t>
            </a:r>
          </a:p>
          <a:p>
            <a:pPr lvl="1">
              <a:lnSpc>
                <a:spcPct val="90000"/>
              </a:lnSpc>
            </a:pPr>
            <a:r>
              <a:rPr lang="en-US" dirty="0"/>
              <a:t>experiential learning, reflection, meaning making</a:t>
            </a:r>
          </a:p>
          <a:p>
            <a:pPr lvl="1">
              <a:lnSpc>
                <a:spcPct val="90000"/>
              </a:lnSpc>
            </a:pPr>
            <a:r>
              <a:rPr lang="en-US" dirty="0"/>
              <a:t>rigorous and engaging</a:t>
            </a:r>
          </a:p>
          <a:p>
            <a:pPr lvl="1">
              <a:lnSpc>
                <a:spcPct val="90000"/>
              </a:lnSpc>
            </a:pPr>
            <a:r>
              <a:rPr lang="en-US" dirty="0"/>
              <a:t>multi-disciplinary, sequential</a:t>
            </a:r>
          </a:p>
          <a:p>
            <a:pPr marL="0" indent="0">
              <a:lnSpc>
                <a:spcPct val="90000"/>
              </a:lnSpc>
              <a:buNone/>
            </a:pPr>
            <a:endParaRPr lang="en-US" sz="1500" dirty="0"/>
          </a:p>
          <a:p>
            <a:pPr marL="0" indent="0">
              <a:lnSpc>
                <a:spcPct val="90000"/>
              </a:lnSpc>
              <a:buNone/>
            </a:pPr>
            <a:endParaRPr lang="en-US" sz="1500" dirty="0"/>
          </a:p>
          <a:p>
            <a:pPr marL="0" indent="0">
              <a:lnSpc>
                <a:spcPct val="90000"/>
              </a:lnSpc>
              <a:buNone/>
            </a:pPr>
            <a:endParaRPr lang="en-US" sz="1500" dirty="0"/>
          </a:p>
          <a:p>
            <a:pPr lvl="1">
              <a:lnSpc>
                <a:spcPct val="90000"/>
              </a:lnSpc>
            </a:pPr>
            <a:endParaRPr lang="en-US" sz="1500" dirty="0"/>
          </a:p>
        </p:txBody>
      </p:sp>
    </p:spTree>
    <p:extLst>
      <p:ext uri="{BB962C8B-B14F-4D97-AF65-F5344CB8AC3E}">
        <p14:creationId xmlns:p14="http://schemas.microsoft.com/office/powerpoint/2010/main" val="180539470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EADB42-F2EE-0645-ABA1-498D29F90711}"/>
              </a:ext>
            </a:extLst>
          </p:cNvPr>
          <p:cNvSpPr>
            <a:spLocks noGrp="1"/>
          </p:cNvSpPr>
          <p:nvPr>
            <p:ph type="title" idx="4294967295"/>
          </p:nvPr>
        </p:nvSpPr>
        <p:spPr>
          <a:xfrm>
            <a:off x="1010285" y="2392548"/>
            <a:ext cx="3309789" cy="1848970"/>
          </a:xfrm>
        </p:spPr>
        <p:txBody>
          <a:bodyPr/>
          <a:lstStyle/>
          <a:p>
            <a:r>
              <a:rPr lang="en-US" dirty="0"/>
              <a:t>The UF Quest Program</a:t>
            </a:r>
          </a:p>
        </p:txBody>
      </p:sp>
      <p:grpSp>
        <p:nvGrpSpPr>
          <p:cNvPr id="3" name="Group 2">
            <a:extLst>
              <a:ext uri="{FF2B5EF4-FFF2-40B4-BE49-F238E27FC236}">
                <a16:creationId xmlns:a16="http://schemas.microsoft.com/office/drawing/2014/main" id="{BD89EBCA-3627-4A1C-9222-17B5305B2E51}"/>
              </a:ext>
            </a:extLst>
          </p:cNvPr>
          <p:cNvGrpSpPr/>
          <p:nvPr/>
        </p:nvGrpSpPr>
        <p:grpSpPr>
          <a:xfrm>
            <a:off x="4320074" y="-93306"/>
            <a:ext cx="7315199" cy="6848669"/>
            <a:chOff x="5940949" y="215243"/>
            <a:chExt cx="6058777" cy="6318045"/>
          </a:xfrm>
        </p:grpSpPr>
        <p:pic>
          <p:nvPicPr>
            <p:cNvPr id="4" name="Picture 3" descr="A screenshot of a cell phone&#10;&#10;Description automatically generated">
              <a:extLst>
                <a:ext uri="{FF2B5EF4-FFF2-40B4-BE49-F238E27FC236}">
                  <a16:creationId xmlns:a16="http://schemas.microsoft.com/office/drawing/2014/main" id="{C3024A85-F5D6-E44C-AA1C-843EDD732D9E}"/>
                </a:ext>
              </a:extLst>
            </p:cNvPr>
            <p:cNvPicPr>
              <a:picLocks noChangeAspect="1"/>
            </p:cNvPicPr>
            <p:nvPr/>
          </p:nvPicPr>
          <p:blipFill rotWithShape="1">
            <a:blip r:embed="rId2"/>
            <a:srcRect t="11764" b="2277"/>
            <a:stretch/>
          </p:blipFill>
          <p:spPr>
            <a:xfrm>
              <a:off x="5940949" y="215243"/>
              <a:ext cx="6058777" cy="6049420"/>
            </a:xfrm>
            <a:prstGeom prst="rect">
              <a:avLst/>
            </a:prstGeom>
          </p:spPr>
        </p:pic>
        <p:sp>
          <p:nvSpPr>
            <p:cNvPr id="2" name="TextBox 1">
              <a:extLst>
                <a:ext uri="{FF2B5EF4-FFF2-40B4-BE49-F238E27FC236}">
                  <a16:creationId xmlns:a16="http://schemas.microsoft.com/office/drawing/2014/main" id="{AEC3EAE1-1946-6849-A05C-BBC6B6454E5F}"/>
                </a:ext>
              </a:extLst>
            </p:cNvPr>
            <p:cNvSpPr txBox="1"/>
            <p:nvPr/>
          </p:nvSpPr>
          <p:spPr>
            <a:xfrm>
              <a:off x="6251052" y="6194734"/>
              <a:ext cx="907915" cy="338554"/>
            </a:xfrm>
            <a:prstGeom prst="rect">
              <a:avLst/>
            </a:prstGeom>
            <a:noFill/>
          </p:spPr>
          <p:txBody>
            <a:bodyPr wrap="square" rtlCol="0">
              <a:spAutoFit/>
            </a:bodyPr>
            <a:lstStyle/>
            <a:p>
              <a:r>
                <a:rPr lang="en-US" sz="1600" dirty="0"/>
                <a:t>3 credits</a:t>
              </a:r>
            </a:p>
          </p:txBody>
        </p:sp>
        <p:sp>
          <p:nvSpPr>
            <p:cNvPr id="6" name="TextBox 5">
              <a:extLst>
                <a:ext uri="{FF2B5EF4-FFF2-40B4-BE49-F238E27FC236}">
                  <a16:creationId xmlns:a16="http://schemas.microsoft.com/office/drawing/2014/main" id="{C82EC83B-7D28-964B-B9E5-0196A92AAD18}"/>
                </a:ext>
              </a:extLst>
            </p:cNvPr>
            <p:cNvSpPr txBox="1"/>
            <p:nvPr/>
          </p:nvSpPr>
          <p:spPr>
            <a:xfrm>
              <a:off x="7773313" y="6194734"/>
              <a:ext cx="907915" cy="338554"/>
            </a:xfrm>
            <a:prstGeom prst="rect">
              <a:avLst/>
            </a:prstGeom>
            <a:noFill/>
          </p:spPr>
          <p:txBody>
            <a:bodyPr wrap="square" rtlCol="0">
              <a:spAutoFit/>
            </a:bodyPr>
            <a:lstStyle/>
            <a:p>
              <a:r>
                <a:rPr lang="en-US" sz="1600" dirty="0"/>
                <a:t>3 credits</a:t>
              </a:r>
            </a:p>
          </p:txBody>
        </p:sp>
        <p:sp>
          <p:nvSpPr>
            <p:cNvPr id="7" name="TextBox 6">
              <a:extLst>
                <a:ext uri="{FF2B5EF4-FFF2-40B4-BE49-F238E27FC236}">
                  <a16:creationId xmlns:a16="http://schemas.microsoft.com/office/drawing/2014/main" id="{FE69EA73-1412-0948-9E29-C6EDF40A705C}"/>
                </a:ext>
              </a:extLst>
            </p:cNvPr>
            <p:cNvSpPr txBox="1"/>
            <p:nvPr/>
          </p:nvSpPr>
          <p:spPr>
            <a:xfrm>
              <a:off x="9230606" y="6194734"/>
              <a:ext cx="1179700" cy="338554"/>
            </a:xfrm>
            <a:prstGeom prst="rect">
              <a:avLst/>
            </a:prstGeom>
            <a:noFill/>
          </p:spPr>
          <p:txBody>
            <a:bodyPr wrap="square" rtlCol="0">
              <a:spAutoFit/>
            </a:bodyPr>
            <a:lstStyle/>
            <a:p>
              <a:r>
                <a:rPr lang="en-US" sz="1600" dirty="0"/>
                <a:t>0-3 credits</a:t>
              </a:r>
            </a:p>
          </p:txBody>
        </p:sp>
        <p:sp>
          <p:nvSpPr>
            <p:cNvPr id="8" name="TextBox 7">
              <a:extLst>
                <a:ext uri="{FF2B5EF4-FFF2-40B4-BE49-F238E27FC236}">
                  <a16:creationId xmlns:a16="http://schemas.microsoft.com/office/drawing/2014/main" id="{651D31D4-9D7E-8843-A474-568421693047}"/>
                </a:ext>
              </a:extLst>
            </p:cNvPr>
            <p:cNvSpPr txBox="1"/>
            <p:nvPr/>
          </p:nvSpPr>
          <p:spPr>
            <a:xfrm>
              <a:off x="10731084" y="6194734"/>
              <a:ext cx="907915" cy="338554"/>
            </a:xfrm>
            <a:prstGeom prst="rect">
              <a:avLst/>
            </a:prstGeom>
            <a:noFill/>
          </p:spPr>
          <p:txBody>
            <a:bodyPr wrap="square" rtlCol="0">
              <a:spAutoFit/>
            </a:bodyPr>
            <a:lstStyle/>
            <a:p>
              <a:r>
                <a:rPr lang="en-US" sz="1600"/>
                <a:t>optional</a:t>
              </a:r>
              <a:endParaRPr lang="en-US" sz="1600" dirty="0"/>
            </a:p>
          </p:txBody>
        </p:sp>
      </p:grpSp>
    </p:spTree>
    <p:extLst>
      <p:ext uri="{BB962C8B-B14F-4D97-AF65-F5344CB8AC3E}">
        <p14:creationId xmlns:p14="http://schemas.microsoft.com/office/powerpoint/2010/main" val="245289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19"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1"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2"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68AD1C2F-B11A-4130-BE0E-506D1FC0AEBC}"/>
              </a:ext>
            </a:extLst>
          </p:cNvPr>
          <p:cNvSpPr>
            <a:spLocks noGrp="1"/>
          </p:cNvSpPr>
          <p:nvPr>
            <p:ph type="title"/>
          </p:nvPr>
        </p:nvSpPr>
        <p:spPr>
          <a:xfrm>
            <a:off x="1018190" y="924232"/>
            <a:ext cx="8174971" cy="2005507"/>
          </a:xfrm>
        </p:spPr>
        <p:txBody>
          <a:bodyPr vert="horz" lIns="91440" tIns="45720" rIns="91440" bIns="45720" rtlCol="0" anchor="b">
            <a:normAutofit/>
          </a:bodyPr>
          <a:lstStyle/>
          <a:p>
            <a:pPr algn="l"/>
            <a:r>
              <a:rPr lang="en-US" sz="6200" dirty="0"/>
              <a:t>Discussion</a:t>
            </a:r>
          </a:p>
        </p:txBody>
      </p:sp>
      <p:sp>
        <p:nvSpPr>
          <p:cNvPr id="3" name="Text Placeholder 2">
            <a:extLst>
              <a:ext uri="{FF2B5EF4-FFF2-40B4-BE49-F238E27FC236}">
                <a16:creationId xmlns:a16="http://schemas.microsoft.com/office/drawing/2014/main" id="{BABFD0C8-EB48-4029-B95E-1CF0E8B87DDD}"/>
              </a:ext>
            </a:extLst>
          </p:cNvPr>
          <p:cNvSpPr>
            <a:spLocks noGrp="1"/>
          </p:cNvSpPr>
          <p:nvPr>
            <p:ph type="body" idx="1"/>
          </p:nvPr>
        </p:nvSpPr>
        <p:spPr>
          <a:xfrm>
            <a:off x="1018190" y="3034441"/>
            <a:ext cx="7178070" cy="3181163"/>
          </a:xfrm>
        </p:spPr>
        <p:txBody>
          <a:bodyPr vert="horz" lIns="91440" tIns="45720" rIns="91440" bIns="45720" rtlCol="0" anchor="t">
            <a:normAutofit/>
          </a:bodyPr>
          <a:lstStyle/>
          <a:p>
            <a:pPr algn="l"/>
            <a:r>
              <a:rPr lang="en-US" sz="2400" dirty="0"/>
              <a:t>Share how you address general education at your institution. </a:t>
            </a:r>
          </a:p>
          <a:p>
            <a:pPr algn="l"/>
            <a:r>
              <a:rPr lang="en-US" sz="2400" dirty="0"/>
              <a:t>To what extent does it  include meaning and sense making?</a:t>
            </a:r>
          </a:p>
        </p:txBody>
      </p:sp>
    </p:spTree>
    <p:extLst>
      <p:ext uri="{BB962C8B-B14F-4D97-AF65-F5344CB8AC3E}">
        <p14:creationId xmlns:p14="http://schemas.microsoft.com/office/powerpoint/2010/main" val="315148026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A620-20DA-4FF0-960D-B1F256DD1444}"/>
              </a:ext>
            </a:extLst>
          </p:cNvPr>
          <p:cNvSpPr>
            <a:spLocks noGrp="1"/>
          </p:cNvSpPr>
          <p:nvPr>
            <p:ph type="title"/>
          </p:nvPr>
        </p:nvSpPr>
        <p:spPr>
          <a:xfrm>
            <a:off x="1760706" y="88642"/>
            <a:ext cx="9742318" cy="668438"/>
          </a:xfrm>
        </p:spPr>
        <p:txBody>
          <a:bodyPr>
            <a:normAutofit fontScale="90000"/>
          </a:bodyPr>
          <a:lstStyle/>
          <a:p>
            <a:r>
              <a:rPr lang="en-US" dirty="0"/>
              <a:t>UF QUEST Student Learning Outcomes</a:t>
            </a:r>
          </a:p>
        </p:txBody>
      </p:sp>
      <p:graphicFrame>
        <p:nvGraphicFramePr>
          <p:cNvPr id="4" name="Content Placeholder 3">
            <a:extLst>
              <a:ext uri="{FF2B5EF4-FFF2-40B4-BE49-F238E27FC236}">
                <a16:creationId xmlns:a16="http://schemas.microsoft.com/office/drawing/2014/main" id="{1A0F90DA-EE7D-4542-8009-46F9A59A1DD6}"/>
              </a:ext>
            </a:extLst>
          </p:cNvPr>
          <p:cNvGraphicFramePr>
            <a:graphicFrameLocks noGrp="1"/>
          </p:cNvGraphicFramePr>
          <p:nvPr>
            <p:ph idx="1"/>
            <p:extLst>
              <p:ext uri="{D42A27DB-BD31-4B8C-83A1-F6EECF244321}">
                <p14:modId xmlns:p14="http://schemas.microsoft.com/office/powerpoint/2010/main" val="722499930"/>
              </p:ext>
            </p:extLst>
          </p:nvPr>
        </p:nvGraphicFramePr>
        <p:xfrm>
          <a:off x="100112" y="619713"/>
          <a:ext cx="11782230" cy="6057990"/>
        </p:xfrm>
        <a:graphic>
          <a:graphicData uri="http://schemas.openxmlformats.org/drawingml/2006/table">
            <a:tbl>
              <a:tblPr firstRow="1" firstCol="1" bandRow="1">
                <a:tableStyleId>{073A0DAA-6AF3-43AB-8588-CEC1D06C72B9}</a:tableStyleId>
              </a:tblPr>
              <a:tblGrid>
                <a:gridCol w="2775965">
                  <a:extLst>
                    <a:ext uri="{9D8B030D-6E8A-4147-A177-3AD203B41FA5}">
                      <a16:colId xmlns:a16="http://schemas.microsoft.com/office/drawing/2014/main" val="1751569038"/>
                    </a:ext>
                  </a:extLst>
                </a:gridCol>
                <a:gridCol w="3282372">
                  <a:extLst>
                    <a:ext uri="{9D8B030D-6E8A-4147-A177-3AD203B41FA5}">
                      <a16:colId xmlns:a16="http://schemas.microsoft.com/office/drawing/2014/main" val="4173615671"/>
                    </a:ext>
                  </a:extLst>
                </a:gridCol>
                <a:gridCol w="5723893">
                  <a:extLst>
                    <a:ext uri="{9D8B030D-6E8A-4147-A177-3AD203B41FA5}">
                      <a16:colId xmlns:a16="http://schemas.microsoft.com/office/drawing/2014/main" val="2139206462"/>
                    </a:ext>
                  </a:extLst>
                </a:gridCol>
              </a:tblGrid>
              <a:tr h="744201">
                <a:tc gridSpan="3">
                  <a:txBody>
                    <a:bodyPr/>
                    <a:lstStyle/>
                    <a:p>
                      <a:pPr marL="0" marR="0" algn="ctr">
                        <a:lnSpc>
                          <a:spcPct val="107000"/>
                        </a:lnSpc>
                        <a:spcBef>
                          <a:spcPts val="0"/>
                        </a:spcBef>
                        <a:spcAft>
                          <a:spcPts val="0"/>
                        </a:spcAft>
                      </a:pPr>
                      <a:r>
                        <a:rPr lang="en-US" sz="2400" dirty="0">
                          <a:effectLst/>
                        </a:rPr>
                        <a:t>UF Quest 1:</a:t>
                      </a:r>
                    </a:p>
                    <a:p>
                      <a:pPr marL="0" marR="0" algn="ctr">
                        <a:lnSpc>
                          <a:spcPct val="107000"/>
                        </a:lnSpc>
                        <a:spcBef>
                          <a:spcPts val="0"/>
                        </a:spcBef>
                        <a:spcAft>
                          <a:spcPts val="0"/>
                        </a:spcAft>
                      </a:pPr>
                      <a:r>
                        <a:rPr lang="en-US" sz="2400" spc="40" dirty="0">
                          <a:effectLst/>
                        </a:rPr>
                        <a:t>Engagement with Essential Questions from the Humanities</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hMerge="1">
                  <a:txBody>
                    <a:bodyPr/>
                    <a:lstStyle/>
                    <a:p>
                      <a:endParaRPr lang="en-US"/>
                    </a:p>
                  </a:txBody>
                  <a:tcPr/>
                </a:tc>
                <a:extLst>
                  <a:ext uri="{0D108BD9-81ED-4DB2-BD59-A6C34878D82A}">
                    <a16:rowId xmlns:a16="http://schemas.microsoft.com/office/drawing/2014/main" val="4148626044"/>
                  </a:ext>
                </a:extLst>
              </a:tr>
              <a:tr h="874061">
                <a:tc>
                  <a:txBody>
                    <a:bodyPr/>
                    <a:lstStyle/>
                    <a:p>
                      <a:pPr marL="0" marR="0">
                        <a:lnSpc>
                          <a:spcPct val="107000"/>
                        </a:lnSpc>
                        <a:spcBef>
                          <a:spcPts val="0"/>
                        </a:spcBef>
                        <a:spcAft>
                          <a:spcPts val="0"/>
                        </a:spcAft>
                      </a:pPr>
                      <a:r>
                        <a:rPr lang="en-US" sz="1600" dirty="0">
                          <a:solidFill>
                            <a:schemeClr val="bg1">
                              <a:lumMod val="95000"/>
                            </a:schemeClr>
                          </a:solidFill>
                          <a:effectLst/>
                        </a:rPr>
                        <a:t>Gen Ed Category: </a:t>
                      </a:r>
                    </a:p>
                    <a:p>
                      <a:pPr marL="0" marR="0">
                        <a:lnSpc>
                          <a:spcPct val="107000"/>
                        </a:lnSpc>
                        <a:spcBef>
                          <a:spcPts val="0"/>
                        </a:spcBef>
                        <a:spcAft>
                          <a:spcPts val="0"/>
                        </a:spcAft>
                      </a:pPr>
                      <a:r>
                        <a:rPr lang="en-US" sz="1600" dirty="0">
                          <a:solidFill>
                            <a:schemeClr val="bg1">
                              <a:lumMod val="95000"/>
                            </a:schemeClr>
                          </a:solidFill>
                          <a:effectLst/>
                        </a:rPr>
                        <a:t>Humanities</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General Education Humanities SLO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UF Quest 1 SLO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extLst>
                  <a:ext uri="{0D108BD9-81ED-4DB2-BD59-A6C34878D82A}">
                    <a16:rowId xmlns:a16="http://schemas.microsoft.com/office/drawing/2014/main" val="3334431989"/>
                  </a:ext>
                </a:extLst>
              </a:tr>
              <a:tr h="958527">
                <a:tc>
                  <a:txBody>
                    <a:bodyPr/>
                    <a:lstStyle/>
                    <a:p>
                      <a:pPr marL="0" marR="0">
                        <a:lnSpc>
                          <a:spcPct val="107000"/>
                        </a:lnSpc>
                        <a:spcBef>
                          <a:spcPts val="0"/>
                        </a:spcBef>
                        <a:spcAft>
                          <a:spcPts val="0"/>
                        </a:spcAft>
                      </a:pPr>
                      <a:r>
                        <a:rPr lang="en-US" sz="1600" dirty="0">
                          <a:solidFill>
                            <a:schemeClr val="bg1">
                              <a:lumMod val="95000"/>
                            </a:schemeClr>
                          </a:solidFill>
                          <a:effectLst/>
                        </a:rPr>
                        <a:t>Content</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Identify, describe, and explain the history, underlying theory and methodologies used.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Identify, describe, and explain the history, theories, and methodologies used to examine essential questions about the human condition within and across the arts and humanities disciplines incorporated into the course.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extLst>
                  <a:ext uri="{0D108BD9-81ED-4DB2-BD59-A6C34878D82A}">
                    <a16:rowId xmlns:a16="http://schemas.microsoft.com/office/drawing/2014/main" val="2368652462"/>
                  </a:ext>
                </a:extLst>
              </a:tr>
              <a:tr h="1151943">
                <a:tc>
                  <a:txBody>
                    <a:bodyPr/>
                    <a:lstStyle/>
                    <a:p>
                      <a:pPr marL="0" marR="0">
                        <a:lnSpc>
                          <a:spcPct val="107000"/>
                        </a:lnSpc>
                        <a:spcBef>
                          <a:spcPts val="0"/>
                        </a:spcBef>
                        <a:spcAft>
                          <a:spcPts val="0"/>
                        </a:spcAft>
                      </a:pPr>
                      <a:r>
                        <a:rPr lang="en-US" sz="1600" dirty="0">
                          <a:solidFill>
                            <a:schemeClr val="bg1">
                              <a:lumMod val="95000"/>
                            </a:schemeClr>
                          </a:solidFill>
                          <a:effectLst/>
                        </a:rPr>
                        <a:t>Critical Thinking</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a:solidFill>
                            <a:schemeClr val="tx1"/>
                          </a:solidFill>
                          <a:effectLst/>
                        </a:rPr>
                        <a:t>Identify and analyze key elements, biases and influences that shape thought within the subject area. Approach issues and problems within the discipline from multiple perspectives.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Analyze and evaluate essential questions about the human condition using established practices appropriate for the arts and humanities disciplines incorporated into the course.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extLst>
                  <a:ext uri="{0D108BD9-81ED-4DB2-BD59-A6C34878D82A}">
                    <a16:rowId xmlns:a16="http://schemas.microsoft.com/office/drawing/2014/main" val="2760126681"/>
                  </a:ext>
                </a:extLst>
              </a:tr>
              <a:tr h="958527">
                <a:tc>
                  <a:txBody>
                    <a:bodyPr/>
                    <a:lstStyle/>
                    <a:p>
                      <a:pPr marL="0" marR="0">
                        <a:lnSpc>
                          <a:spcPct val="107000"/>
                        </a:lnSpc>
                        <a:spcBef>
                          <a:spcPts val="0"/>
                        </a:spcBef>
                        <a:spcAft>
                          <a:spcPts val="0"/>
                        </a:spcAft>
                      </a:pPr>
                      <a:r>
                        <a:rPr lang="en-US" sz="1600" dirty="0">
                          <a:solidFill>
                            <a:schemeClr val="bg1">
                              <a:lumMod val="95000"/>
                            </a:schemeClr>
                          </a:solidFill>
                          <a:effectLst/>
                        </a:rPr>
                        <a:t>Communication</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Communicate knowledge, thoughts and reasoning clearly and effectively.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Develop and present clear and effective responses to essential questions in oral and written forms as appropriate to the relevant humanities disciplines incorporated into the course.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extLst>
                  <a:ext uri="{0D108BD9-81ED-4DB2-BD59-A6C34878D82A}">
                    <a16:rowId xmlns:a16="http://schemas.microsoft.com/office/drawing/2014/main" val="1266019805"/>
                  </a:ext>
                </a:extLst>
              </a:tr>
              <a:tr h="874061">
                <a:tc>
                  <a:txBody>
                    <a:bodyPr/>
                    <a:lstStyle/>
                    <a:p>
                      <a:pPr marL="0" marR="0">
                        <a:lnSpc>
                          <a:spcPct val="107000"/>
                        </a:lnSpc>
                        <a:spcBef>
                          <a:spcPts val="0"/>
                        </a:spcBef>
                        <a:spcAft>
                          <a:spcPts val="0"/>
                        </a:spcAft>
                      </a:pPr>
                      <a:r>
                        <a:rPr lang="en-US" sz="1600" dirty="0">
                          <a:solidFill>
                            <a:schemeClr val="bg1">
                              <a:lumMod val="95000"/>
                            </a:schemeClr>
                          </a:solidFill>
                          <a:effectLst/>
                        </a:rPr>
                        <a:t>Connection (Unique to UF  Quest)</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None. (Quest only).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dirty="0">
                          <a:solidFill>
                            <a:schemeClr val="tx1"/>
                          </a:solidFill>
                          <a:effectLst/>
                        </a:rPr>
                        <a:t>Connect course content with critical reflection on their intellectual, personal, and professional development at UF and beyond.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extLst>
                  <a:ext uri="{0D108BD9-81ED-4DB2-BD59-A6C34878D82A}">
                    <a16:rowId xmlns:a16="http://schemas.microsoft.com/office/drawing/2014/main" val="98080140"/>
                  </a:ext>
                </a:extLst>
              </a:tr>
            </a:tbl>
          </a:graphicData>
        </a:graphic>
      </p:graphicFrame>
      <p:sp>
        <p:nvSpPr>
          <p:cNvPr id="3" name="Rectangle 2">
            <a:extLst>
              <a:ext uri="{FF2B5EF4-FFF2-40B4-BE49-F238E27FC236}">
                <a16:creationId xmlns:a16="http://schemas.microsoft.com/office/drawing/2014/main" id="{7B155947-D26E-403D-A8E7-F9D493E807ED}"/>
              </a:ext>
            </a:extLst>
          </p:cNvPr>
          <p:cNvSpPr/>
          <p:nvPr/>
        </p:nvSpPr>
        <p:spPr>
          <a:xfrm>
            <a:off x="6096000" y="5857875"/>
            <a:ext cx="5695949" cy="6983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8629F8-3FD6-4776-BE9D-A3F2AD49B940}"/>
              </a:ext>
            </a:extLst>
          </p:cNvPr>
          <p:cNvSpPr/>
          <p:nvPr/>
        </p:nvSpPr>
        <p:spPr>
          <a:xfrm>
            <a:off x="100112" y="5995691"/>
            <a:ext cx="2700238" cy="48519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93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A620-20DA-4FF0-960D-B1F256DD1444}"/>
              </a:ext>
            </a:extLst>
          </p:cNvPr>
          <p:cNvSpPr>
            <a:spLocks noGrp="1"/>
          </p:cNvSpPr>
          <p:nvPr>
            <p:ph type="title"/>
          </p:nvPr>
        </p:nvSpPr>
        <p:spPr>
          <a:xfrm>
            <a:off x="1760706" y="88642"/>
            <a:ext cx="9742318" cy="668438"/>
          </a:xfrm>
        </p:spPr>
        <p:txBody>
          <a:bodyPr>
            <a:normAutofit fontScale="90000"/>
          </a:bodyPr>
          <a:lstStyle/>
          <a:p>
            <a:r>
              <a:rPr lang="en-US" dirty="0"/>
              <a:t>UF QUEST Student Learning Outcomes</a:t>
            </a:r>
          </a:p>
        </p:txBody>
      </p:sp>
      <p:graphicFrame>
        <p:nvGraphicFramePr>
          <p:cNvPr id="4" name="Content Placeholder 3">
            <a:extLst>
              <a:ext uri="{FF2B5EF4-FFF2-40B4-BE49-F238E27FC236}">
                <a16:creationId xmlns:a16="http://schemas.microsoft.com/office/drawing/2014/main" id="{1A0F90DA-EE7D-4542-8009-46F9A59A1DD6}"/>
              </a:ext>
            </a:extLst>
          </p:cNvPr>
          <p:cNvGraphicFramePr>
            <a:graphicFrameLocks noGrp="1"/>
          </p:cNvGraphicFramePr>
          <p:nvPr>
            <p:ph idx="1"/>
            <p:extLst>
              <p:ext uri="{D42A27DB-BD31-4B8C-83A1-F6EECF244321}">
                <p14:modId xmlns:p14="http://schemas.microsoft.com/office/powerpoint/2010/main" val="2892838959"/>
              </p:ext>
            </p:extLst>
          </p:nvPr>
        </p:nvGraphicFramePr>
        <p:xfrm>
          <a:off x="226007" y="744638"/>
          <a:ext cx="11782230" cy="6139544"/>
        </p:xfrm>
        <a:graphic>
          <a:graphicData uri="http://schemas.openxmlformats.org/drawingml/2006/table">
            <a:tbl>
              <a:tblPr firstRow="1" firstCol="1" bandRow="1">
                <a:tableStyleId>{073A0DAA-6AF3-43AB-8588-CEC1D06C72B9}</a:tableStyleId>
              </a:tblPr>
              <a:tblGrid>
                <a:gridCol w="2775965">
                  <a:extLst>
                    <a:ext uri="{9D8B030D-6E8A-4147-A177-3AD203B41FA5}">
                      <a16:colId xmlns:a16="http://schemas.microsoft.com/office/drawing/2014/main" val="1751569038"/>
                    </a:ext>
                  </a:extLst>
                </a:gridCol>
                <a:gridCol w="4253485">
                  <a:extLst>
                    <a:ext uri="{9D8B030D-6E8A-4147-A177-3AD203B41FA5}">
                      <a16:colId xmlns:a16="http://schemas.microsoft.com/office/drawing/2014/main" val="4173615671"/>
                    </a:ext>
                  </a:extLst>
                </a:gridCol>
                <a:gridCol w="4752780">
                  <a:extLst>
                    <a:ext uri="{9D8B030D-6E8A-4147-A177-3AD203B41FA5}">
                      <a16:colId xmlns:a16="http://schemas.microsoft.com/office/drawing/2014/main" val="2139206462"/>
                    </a:ext>
                  </a:extLst>
                </a:gridCol>
              </a:tblGrid>
              <a:tr h="744201">
                <a:tc gridSpan="3">
                  <a:txBody>
                    <a:bodyPr/>
                    <a:lstStyle/>
                    <a:p>
                      <a:pPr marL="0" marR="0" algn="ctr">
                        <a:lnSpc>
                          <a:spcPct val="107000"/>
                        </a:lnSpc>
                        <a:spcBef>
                          <a:spcPts val="0"/>
                        </a:spcBef>
                        <a:spcAft>
                          <a:spcPts val="0"/>
                        </a:spcAft>
                      </a:pPr>
                      <a:r>
                        <a:rPr lang="en-US" sz="2400" dirty="0">
                          <a:effectLst/>
                        </a:rPr>
                        <a:t>UF Quest 2:</a:t>
                      </a:r>
                    </a:p>
                    <a:p>
                      <a:pPr marL="0" marR="0" algn="ctr">
                        <a:lnSpc>
                          <a:spcPct val="107000"/>
                        </a:lnSpc>
                        <a:spcBef>
                          <a:spcPts val="0"/>
                        </a:spcBef>
                        <a:spcAft>
                          <a:spcPts val="0"/>
                        </a:spcAft>
                      </a:pPr>
                      <a:r>
                        <a:rPr lang="en-US" sz="2400" spc="40" dirty="0">
                          <a:effectLst/>
                        </a:rPr>
                        <a:t>Engagement with Pressing Questions from the Natural and Social Sciences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h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hMerge="1">
                  <a:txBody>
                    <a:bodyPr/>
                    <a:lstStyle/>
                    <a:p>
                      <a:endParaRPr lang="en-US"/>
                    </a:p>
                  </a:txBody>
                  <a:tcPr/>
                </a:tc>
                <a:extLst>
                  <a:ext uri="{0D108BD9-81ED-4DB2-BD59-A6C34878D82A}">
                    <a16:rowId xmlns:a16="http://schemas.microsoft.com/office/drawing/2014/main" val="4148626044"/>
                  </a:ext>
                </a:extLst>
              </a:tr>
              <a:tr h="871246">
                <a:tc>
                  <a:txBody>
                    <a:bodyPr/>
                    <a:lstStyle/>
                    <a:p>
                      <a:pPr marL="0" marR="0">
                        <a:lnSpc>
                          <a:spcPct val="107000"/>
                        </a:lnSpc>
                        <a:spcBef>
                          <a:spcPts val="0"/>
                        </a:spcBef>
                        <a:spcAft>
                          <a:spcPts val="0"/>
                        </a:spcAft>
                      </a:pPr>
                      <a:r>
                        <a:rPr lang="en-US" sz="1600" dirty="0">
                          <a:solidFill>
                            <a:schemeClr val="bg1">
                              <a:lumMod val="95000"/>
                            </a:schemeClr>
                          </a:solidFill>
                          <a:effectLst/>
                        </a:rPr>
                        <a:t>Gen Ed Category: </a:t>
                      </a:r>
                    </a:p>
                    <a:p>
                      <a:pPr marL="0" marR="0">
                        <a:lnSpc>
                          <a:spcPct val="107000"/>
                        </a:lnSpc>
                        <a:spcBef>
                          <a:spcPts val="0"/>
                        </a:spcBef>
                        <a:spcAft>
                          <a:spcPts val="0"/>
                        </a:spcAft>
                      </a:pPr>
                      <a:r>
                        <a:rPr lang="en-US" sz="1600" dirty="0">
                          <a:solidFill>
                            <a:schemeClr val="bg1">
                              <a:lumMod val="95000"/>
                            </a:schemeClr>
                          </a:solidFill>
                          <a:effectLst/>
                        </a:rPr>
                        <a:t>Physical and Social Sciences</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gn="ctr">
                        <a:lnSpc>
                          <a:spcPct val="107000"/>
                        </a:lnSpc>
                        <a:spcBef>
                          <a:spcPts val="0"/>
                        </a:spcBef>
                        <a:spcAft>
                          <a:spcPts val="0"/>
                        </a:spcAft>
                      </a:pPr>
                      <a:r>
                        <a:rPr lang="en-US" sz="1600" b="0" dirty="0">
                          <a:effectLst/>
                          <a:latin typeface="+mn-lt"/>
                          <a:ea typeface="Times New Roman" panose="02020603050405020304" pitchFamily="18" charset="0"/>
                          <a:cs typeface="Calibri" panose="020F0502020204030204" pitchFamily="34" charset="0"/>
                        </a:rPr>
                        <a:t>General Education Social and Behavioral Sciences SLO</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a:effectLst/>
                          <a:latin typeface="+mn-lt"/>
                          <a:ea typeface="Times New Roman" panose="02020603050405020304" pitchFamily="18" charset="0"/>
                          <a:cs typeface="Calibri" panose="020F0502020204030204" pitchFamily="34" charset="0"/>
                        </a:rPr>
                        <a:t>Quest 2 SLO</a:t>
                      </a:r>
                      <a:endParaRPr lang="en-US" sz="1600" b="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0">
                          <a:solidFill>
                            <a:srgbClr val="000000"/>
                          </a:solidFill>
                          <a:effectLst/>
                          <a:latin typeface="+mn-lt"/>
                          <a:ea typeface="Times New Roman" panose="02020603050405020304" pitchFamily="18" charset="0"/>
                          <a:cs typeface="Calibri" panose="020F0502020204030204" pitchFamily="34" charset="0"/>
                        </a:rPr>
                        <a:t>(Physical and Social Sciences)</a:t>
                      </a:r>
                      <a:endParaRPr lang="en-US" sz="16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4431989"/>
                  </a:ext>
                </a:extLst>
              </a:tr>
              <a:tr h="958527">
                <a:tc>
                  <a:txBody>
                    <a:bodyPr/>
                    <a:lstStyle/>
                    <a:p>
                      <a:pPr marL="0" marR="0">
                        <a:lnSpc>
                          <a:spcPct val="107000"/>
                        </a:lnSpc>
                        <a:spcBef>
                          <a:spcPts val="0"/>
                        </a:spcBef>
                        <a:spcAft>
                          <a:spcPts val="0"/>
                        </a:spcAft>
                      </a:pPr>
                      <a:r>
                        <a:rPr lang="en-US" sz="1600" dirty="0">
                          <a:solidFill>
                            <a:schemeClr val="bg1">
                              <a:lumMod val="95000"/>
                            </a:schemeClr>
                          </a:solidFill>
                          <a:effectLst/>
                        </a:rPr>
                        <a:t>Content</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b="0" dirty="0">
                          <a:solidFill>
                            <a:srgbClr val="000000"/>
                          </a:solidFill>
                          <a:effectLst/>
                          <a:latin typeface="+mn-lt"/>
                          <a:ea typeface="Calibri" panose="020F0502020204030204" pitchFamily="34" charset="0"/>
                          <a:cs typeface="Times New Roman" panose="02020603050405020304" pitchFamily="18" charset="0"/>
                        </a:rPr>
                        <a:t>Identify, describe, and explain key themes, principles, and terminology; the history, theory and/or methodologies used; and social institutions, structures and processes.</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solidFill>
                            <a:srgbClr val="000000"/>
                          </a:solidFill>
                          <a:effectLst/>
                          <a:latin typeface="+mn-lt"/>
                          <a:ea typeface="Times New Roman" panose="02020603050405020304" pitchFamily="18" charset="0"/>
                          <a:cs typeface="Calibri" panose="020F0502020204030204" pitchFamily="34" charset="0"/>
                        </a:rPr>
                        <a:t>Identify, describe, and explain the cross-disciplinary dimensions of a pressing societal issue or challenge as represented by the social sciences and/or biophysical sciences incorporated into the course.</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8652462"/>
                  </a:ext>
                </a:extLst>
              </a:tr>
              <a:tr h="1151943">
                <a:tc>
                  <a:txBody>
                    <a:bodyPr/>
                    <a:lstStyle/>
                    <a:p>
                      <a:pPr marL="0" marR="0">
                        <a:lnSpc>
                          <a:spcPct val="107000"/>
                        </a:lnSpc>
                        <a:spcBef>
                          <a:spcPts val="0"/>
                        </a:spcBef>
                        <a:spcAft>
                          <a:spcPts val="0"/>
                        </a:spcAft>
                      </a:pPr>
                      <a:r>
                        <a:rPr lang="en-US" sz="1600" dirty="0">
                          <a:solidFill>
                            <a:schemeClr val="bg1">
                              <a:lumMod val="95000"/>
                            </a:schemeClr>
                          </a:solidFill>
                          <a:effectLst/>
                        </a:rPr>
                        <a:t>Critical Thinking</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b="0">
                          <a:effectLst/>
                          <a:latin typeface="+mn-lt"/>
                          <a:ea typeface="Calibri" panose="020F0502020204030204" pitchFamily="34" charset="0"/>
                          <a:cs typeface="Times New Roman" panose="02020603050405020304" pitchFamily="18" charset="0"/>
                        </a:rPr>
                        <a:t>Apply formal and informal qualitative or quantitative analysis effectively to examine the processes and means by which individuals make personal and group decisions. Assess and analyze ethical perspectives in individual and societal decisions.</a:t>
                      </a:r>
                    </a:p>
                  </a:txBody>
                  <a:tcPr marL="68580" marR="68580" marT="0" marB="0"/>
                </a:tc>
                <a:tc>
                  <a:txBody>
                    <a:bodyPr/>
                    <a:lstStyle/>
                    <a:p>
                      <a:pPr marL="0" marR="0">
                        <a:lnSpc>
                          <a:spcPct val="107000"/>
                        </a:lnSpc>
                        <a:spcBef>
                          <a:spcPts val="0"/>
                        </a:spcBef>
                        <a:spcAft>
                          <a:spcPts val="0"/>
                        </a:spcAft>
                      </a:pPr>
                      <a:r>
                        <a:rPr lang="en-US" sz="1600" b="0" dirty="0">
                          <a:effectLst/>
                          <a:latin typeface="+mn-lt"/>
                          <a:ea typeface="Times New Roman" panose="02020603050405020304" pitchFamily="18" charset="0"/>
                          <a:cs typeface="Calibri" panose="020F0502020204030204" pitchFamily="34" charset="0"/>
                        </a:rPr>
                        <a:t>Critically analyze quantitative or qualitative data appropriate for informing an approach, policy, or praxis that addresses some dimension of an important societal issue or challenge.</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0126681"/>
                  </a:ext>
                </a:extLst>
              </a:tr>
              <a:tr h="1042896">
                <a:tc>
                  <a:txBody>
                    <a:bodyPr/>
                    <a:lstStyle/>
                    <a:p>
                      <a:pPr marL="0" marR="0">
                        <a:lnSpc>
                          <a:spcPct val="107000"/>
                        </a:lnSpc>
                        <a:spcBef>
                          <a:spcPts val="0"/>
                        </a:spcBef>
                        <a:spcAft>
                          <a:spcPts val="0"/>
                        </a:spcAft>
                      </a:pPr>
                      <a:r>
                        <a:rPr lang="en-US" sz="1600" dirty="0">
                          <a:solidFill>
                            <a:schemeClr val="bg1">
                              <a:lumMod val="95000"/>
                            </a:schemeClr>
                          </a:solidFill>
                          <a:effectLst/>
                        </a:rPr>
                        <a:t>Communication</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b="0">
                          <a:solidFill>
                            <a:srgbClr val="000000"/>
                          </a:solidFill>
                          <a:effectLst/>
                          <a:latin typeface="+mn-lt"/>
                          <a:ea typeface="Calibri" panose="020F0502020204030204" pitchFamily="34" charset="0"/>
                          <a:cs typeface="Times New Roman" panose="02020603050405020304" pitchFamily="18" charset="0"/>
                        </a:rPr>
                        <a:t>Communicate knowledge, thoughts and reasoning clearly and effectively.</a:t>
                      </a:r>
                      <a:endParaRPr lang="en-US" sz="16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solidFill>
                            <a:srgbClr val="000000"/>
                          </a:solidFill>
                          <a:effectLst/>
                          <a:latin typeface="+mn-lt"/>
                          <a:ea typeface="Times New Roman" panose="02020603050405020304" pitchFamily="18" charset="0"/>
                          <a:cs typeface="Calibri" panose="020F0502020204030204" pitchFamily="34" charset="0"/>
                        </a:rPr>
                        <a:t>Develop and present, in terms accessible to an educated public, clear and effective responses to proposed approaches, policies, or practices that address important societal issues or challenges</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019805"/>
                  </a:ext>
                </a:extLst>
              </a:tr>
              <a:tr h="874061">
                <a:tc>
                  <a:txBody>
                    <a:bodyPr/>
                    <a:lstStyle/>
                    <a:p>
                      <a:pPr marL="0" marR="0">
                        <a:lnSpc>
                          <a:spcPct val="107000"/>
                        </a:lnSpc>
                        <a:spcBef>
                          <a:spcPts val="0"/>
                        </a:spcBef>
                        <a:spcAft>
                          <a:spcPts val="0"/>
                        </a:spcAft>
                      </a:pPr>
                      <a:r>
                        <a:rPr lang="en-US" sz="1600" dirty="0">
                          <a:solidFill>
                            <a:schemeClr val="bg1">
                              <a:lumMod val="95000"/>
                            </a:schemeClr>
                          </a:solidFill>
                          <a:effectLst/>
                        </a:rPr>
                        <a:t>Connection (Unique to UF Quest)</a:t>
                      </a:r>
                      <a:endParaRPr lang="en-US" sz="16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820" marR="25820" marT="0" marB="0" anchor="ctr"/>
                </a:tc>
                <a:tc>
                  <a:txBody>
                    <a:bodyPr/>
                    <a:lstStyle/>
                    <a:p>
                      <a:pPr marL="0" marR="0">
                        <a:lnSpc>
                          <a:spcPct val="107000"/>
                        </a:lnSpc>
                        <a:spcBef>
                          <a:spcPts val="0"/>
                        </a:spcBef>
                        <a:spcAft>
                          <a:spcPts val="0"/>
                        </a:spcAft>
                      </a:pPr>
                      <a:r>
                        <a:rPr lang="en-US" sz="1600" b="0" dirty="0">
                          <a:effectLst/>
                          <a:latin typeface="+mn-lt"/>
                          <a:ea typeface="Times New Roman" panose="02020603050405020304" pitchFamily="18" charset="0"/>
                          <a:cs typeface="Calibri" panose="020F0502020204030204" pitchFamily="34" charset="0"/>
                        </a:rPr>
                        <a:t>None. (Quest only).</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a:effectLst/>
                          <a:latin typeface="+mn-lt"/>
                          <a:ea typeface="Times New Roman" panose="02020603050405020304" pitchFamily="18" charset="0"/>
                          <a:cs typeface="Calibri" panose="020F0502020204030204" pitchFamily="34" charset="0"/>
                        </a:rPr>
                        <a:t>Connect course content with critical reflection on their intellectual, personal, and professional development at UF and beyond.</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80140"/>
                  </a:ext>
                </a:extLst>
              </a:tr>
            </a:tbl>
          </a:graphicData>
        </a:graphic>
      </p:graphicFrame>
      <p:sp>
        <p:nvSpPr>
          <p:cNvPr id="3" name="Rectangle 2">
            <a:extLst>
              <a:ext uri="{FF2B5EF4-FFF2-40B4-BE49-F238E27FC236}">
                <a16:creationId xmlns:a16="http://schemas.microsoft.com/office/drawing/2014/main" id="{7B155947-D26E-403D-A8E7-F9D493E807ED}"/>
              </a:ext>
            </a:extLst>
          </p:cNvPr>
          <p:cNvSpPr/>
          <p:nvPr/>
        </p:nvSpPr>
        <p:spPr>
          <a:xfrm>
            <a:off x="7296150" y="5971292"/>
            <a:ext cx="4747982" cy="8046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8629F8-3FD6-4776-BE9D-A3F2AD49B940}"/>
              </a:ext>
            </a:extLst>
          </p:cNvPr>
          <p:cNvSpPr/>
          <p:nvPr/>
        </p:nvSpPr>
        <p:spPr>
          <a:xfrm>
            <a:off x="226008" y="6113362"/>
            <a:ext cx="2651664" cy="6559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01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E90F0-06BA-4212-BB8E-5B8487121959}"/>
              </a:ext>
            </a:extLst>
          </p:cNvPr>
          <p:cNvSpPr>
            <a:spLocks noGrp="1"/>
          </p:cNvSpPr>
          <p:nvPr>
            <p:ph type="title"/>
          </p:nvPr>
        </p:nvSpPr>
        <p:spPr>
          <a:xfrm>
            <a:off x="2572278" y="772885"/>
            <a:ext cx="8930747" cy="2110382"/>
          </a:xfrm>
        </p:spPr>
        <p:txBody>
          <a:bodyPr/>
          <a:lstStyle/>
          <a:p>
            <a:r>
              <a:rPr lang="en-US" dirty="0"/>
              <a:t>The Assessment Plan for UF Quest</a:t>
            </a:r>
          </a:p>
        </p:txBody>
      </p:sp>
      <p:sp>
        <p:nvSpPr>
          <p:cNvPr id="5" name="Text Placeholder 4">
            <a:extLst>
              <a:ext uri="{FF2B5EF4-FFF2-40B4-BE49-F238E27FC236}">
                <a16:creationId xmlns:a16="http://schemas.microsoft.com/office/drawing/2014/main" id="{FC3821D4-C74F-46D8-A82B-44060CBB7966}"/>
              </a:ext>
            </a:extLst>
          </p:cNvPr>
          <p:cNvSpPr>
            <a:spLocks noGrp="1"/>
          </p:cNvSpPr>
          <p:nvPr>
            <p:ph type="body" idx="1"/>
          </p:nvPr>
        </p:nvSpPr>
        <p:spPr>
          <a:xfrm>
            <a:off x="2693576" y="3114334"/>
            <a:ext cx="8930748" cy="860400"/>
          </a:xfrm>
        </p:spPr>
        <p:txBody>
          <a:bodyPr/>
          <a:lstStyle/>
          <a:p>
            <a:r>
              <a:rPr lang="en-US" dirty="0"/>
              <a:t>To follow this development, go to: </a:t>
            </a:r>
            <a:r>
              <a:rPr lang="en-US" dirty="0">
                <a:hlinkClick r:id="rId2"/>
              </a:rPr>
              <a:t>https://assessment.aa.ufl.edu/assessment--accreditation-/academic-assessment/uf-quest-assessment-task-force/</a:t>
            </a:r>
            <a:endParaRPr lang="en-US" dirty="0"/>
          </a:p>
          <a:p>
            <a:endParaRPr lang="en-US" dirty="0"/>
          </a:p>
        </p:txBody>
      </p:sp>
    </p:spTree>
    <p:extLst>
      <p:ext uri="{BB962C8B-B14F-4D97-AF65-F5344CB8AC3E}">
        <p14:creationId xmlns:p14="http://schemas.microsoft.com/office/powerpoint/2010/main" val="277167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1B2EE5-17F1-41FF-9317-6C191941CB93}"/>
              </a:ext>
            </a:extLst>
          </p:cNvPr>
          <p:cNvPicPr>
            <a:picLocks noChangeAspect="1"/>
          </p:cNvPicPr>
          <p:nvPr/>
        </p:nvPicPr>
        <p:blipFill rotWithShape="1">
          <a:blip r:embed="rId2">
            <a:alphaModFix amt="3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148" b="30649"/>
          <a:stretch/>
        </p:blipFill>
        <p:spPr>
          <a:xfrm>
            <a:off x="20" y="10"/>
            <a:ext cx="12191980" cy="6857990"/>
          </a:xfrm>
          <a:prstGeom prst="rect">
            <a:avLst/>
          </a:prstGeom>
        </p:spPr>
      </p:pic>
      <p:sp>
        <p:nvSpPr>
          <p:cNvPr id="2" name="Title 1">
            <a:extLst>
              <a:ext uri="{FF2B5EF4-FFF2-40B4-BE49-F238E27FC236}">
                <a16:creationId xmlns:a16="http://schemas.microsoft.com/office/drawing/2014/main" id="{B78872AB-5821-4958-8F88-4CD29121B957}"/>
              </a:ext>
            </a:extLst>
          </p:cNvPr>
          <p:cNvSpPr>
            <a:spLocks noGrp="1"/>
          </p:cNvSpPr>
          <p:nvPr>
            <p:ph type="title"/>
          </p:nvPr>
        </p:nvSpPr>
        <p:spPr>
          <a:xfrm>
            <a:off x="1525065" y="639315"/>
            <a:ext cx="8610600" cy="1293028"/>
          </a:xfrm>
        </p:spPr>
        <p:txBody>
          <a:bodyPr>
            <a:normAutofit/>
          </a:bodyPr>
          <a:lstStyle/>
          <a:p>
            <a:pPr algn="ctr"/>
            <a:r>
              <a:rPr lang="en-US" dirty="0">
                <a:latin typeface="Bookman Old Style" panose="02050604050505020204" pitchFamily="18" charset="0"/>
              </a:rPr>
              <a:t>Our Premise</a:t>
            </a:r>
          </a:p>
        </p:txBody>
      </p:sp>
      <p:sp>
        <p:nvSpPr>
          <p:cNvPr id="3" name="Content Placeholder 2">
            <a:extLst>
              <a:ext uri="{FF2B5EF4-FFF2-40B4-BE49-F238E27FC236}">
                <a16:creationId xmlns:a16="http://schemas.microsoft.com/office/drawing/2014/main" id="{0A925E61-8F59-4BA2-A27B-7B465E4BCBCE}"/>
              </a:ext>
            </a:extLst>
          </p:cNvPr>
          <p:cNvSpPr>
            <a:spLocks noGrp="1"/>
          </p:cNvSpPr>
          <p:nvPr>
            <p:ph idx="1"/>
          </p:nvPr>
        </p:nvSpPr>
        <p:spPr>
          <a:xfrm>
            <a:off x="685800" y="2194561"/>
            <a:ext cx="10820400" cy="3042458"/>
          </a:xfrm>
        </p:spPr>
        <p:txBody>
          <a:bodyPr>
            <a:normAutofit/>
          </a:bodyPr>
          <a:lstStyle/>
          <a:p>
            <a:pPr marL="0" indent="0">
              <a:buNone/>
            </a:pPr>
            <a:r>
              <a:rPr lang="en-US" sz="3200" dirty="0">
                <a:latin typeface="Bookman Old Style" panose="02050604050505020204" pitchFamily="18" charset="0"/>
              </a:rPr>
              <a:t>The greater danger for most of us lies not in setting our aim too high and falling short; but in setting our aim too low and achieving our mark.</a:t>
            </a:r>
            <a:br>
              <a:rPr lang="en-US" sz="3200" dirty="0">
                <a:latin typeface="Bookman Old Style" panose="02050604050505020204" pitchFamily="18" charset="0"/>
              </a:rPr>
            </a:br>
            <a:endParaRPr lang="en-US" sz="3200" dirty="0">
              <a:latin typeface="Bookman Old Style" panose="02050604050505020204" pitchFamily="18" charset="0"/>
            </a:endParaRPr>
          </a:p>
          <a:p>
            <a:pPr marL="0" indent="0">
              <a:buNone/>
            </a:pPr>
            <a:r>
              <a:rPr lang="en-US" sz="3200" dirty="0">
                <a:latin typeface="Bookman Old Style" panose="02050604050505020204" pitchFamily="18" charset="0"/>
              </a:rPr>
              <a:t>-Michelangelo</a:t>
            </a:r>
          </a:p>
          <a:p>
            <a:pPr marL="0" indent="0">
              <a:buNone/>
            </a:pPr>
            <a:r>
              <a:rPr lang="en-US" sz="1200" dirty="0">
                <a:latin typeface="Bookman Old Style" panose="02050604050505020204" pitchFamily="18" charset="0"/>
              </a:rPr>
              <a:t>Source: https://www.michelangelo.org/michelangelo-quotes.jsp</a:t>
            </a:r>
          </a:p>
        </p:txBody>
      </p:sp>
    </p:spTree>
    <p:extLst>
      <p:ext uri="{BB962C8B-B14F-4D97-AF65-F5344CB8AC3E}">
        <p14:creationId xmlns:p14="http://schemas.microsoft.com/office/powerpoint/2010/main" val="2184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750"/>
                            </p:stCondLst>
                            <p:childTnLst>
                              <p:par>
                                <p:cTn id="9" presetID="16" presetClass="entr" presetSubtype="21" fill="hold" grpId="0"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500"/>
                            </p:stCondLst>
                            <p:childTnLst>
                              <p:par>
                                <p:cTn id="13" presetID="16" presetClass="entr" presetSubtype="21" fill="hold" grpId="0"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B3BA-B1EC-4125-8088-D684D2152649}"/>
              </a:ext>
            </a:extLst>
          </p:cNvPr>
          <p:cNvSpPr>
            <a:spLocks noGrp="1"/>
          </p:cNvSpPr>
          <p:nvPr>
            <p:ph type="title"/>
          </p:nvPr>
        </p:nvSpPr>
        <p:spPr>
          <a:xfrm>
            <a:off x="1763486" y="107067"/>
            <a:ext cx="10018713" cy="1178405"/>
          </a:xfrm>
        </p:spPr>
        <p:txBody>
          <a:bodyPr>
            <a:normAutofit fontScale="90000"/>
          </a:bodyPr>
          <a:lstStyle/>
          <a:p>
            <a:pPr algn="l"/>
            <a:r>
              <a:rPr lang="en-US" dirty="0"/>
              <a:t>Step 1: Convene a UF Quest Assessment Task Force</a:t>
            </a:r>
            <a:br>
              <a:rPr lang="en-US" dirty="0"/>
            </a:br>
            <a:r>
              <a:rPr lang="en-US" sz="2000" dirty="0"/>
              <a:t>The UF Quest Assessment Task Force is charged to develop the assessment plan for </a:t>
            </a:r>
            <a:r>
              <a:rPr lang="en-US" sz="2000" i="1" dirty="0"/>
              <a:t>Quest, </a:t>
            </a:r>
            <a:r>
              <a:rPr lang="en-US" sz="2000" dirty="0"/>
              <a:t>the University of Florida’s new general education signature experience.</a:t>
            </a:r>
          </a:p>
        </p:txBody>
      </p:sp>
      <p:graphicFrame>
        <p:nvGraphicFramePr>
          <p:cNvPr id="4" name="Table 3">
            <a:extLst>
              <a:ext uri="{FF2B5EF4-FFF2-40B4-BE49-F238E27FC236}">
                <a16:creationId xmlns:a16="http://schemas.microsoft.com/office/drawing/2014/main" id="{3FBDF574-C42E-42BC-A38D-D4B125BDA321}"/>
              </a:ext>
            </a:extLst>
          </p:cNvPr>
          <p:cNvGraphicFramePr>
            <a:graphicFrameLocks noGrp="1"/>
          </p:cNvGraphicFramePr>
          <p:nvPr>
            <p:extLst>
              <p:ext uri="{D42A27DB-BD31-4B8C-83A1-F6EECF244321}">
                <p14:modId xmlns:p14="http://schemas.microsoft.com/office/powerpoint/2010/main" val="1084784194"/>
              </p:ext>
            </p:extLst>
          </p:nvPr>
        </p:nvGraphicFramePr>
        <p:xfrm>
          <a:off x="1844168" y="1213755"/>
          <a:ext cx="10220366" cy="5332688"/>
        </p:xfrm>
        <a:graphic>
          <a:graphicData uri="http://schemas.openxmlformats.org/drawingml/2006/table">
            <a:tbl>
              <a:tblPr firstRow="1" firstCol="1" bandRow="1">
                <a:tableStyleId>{073A0DAA-6AF3-43AB-8588-CEC1D06C72B9}</a:tableStyleId>
              </a:tblPr>
              <a:tblGrid>
                <a:gridCol w="1425068">
                  <a:extLst>
                    <a:ext uri="{9D8B030D-6E8A-4147-A177-3AD203B41FA5}">
                      <a16:colId xmlns:a16="http://schemas.microsoft.com/office/drawing/2014/main" val="2620666288"/>
                    </a:ext>
                  </a:extLst>
                </a:gridCol>
                <a:gridCol w="1462191">
                  <a:extLst>
                    <a:ext uri="{9D8B030D-6E8A-4147-A177-3AD203B41FA5}">
                      <a16:colId xmlns:a16="http://schemas.microsoft.com/office/drawing/2014/main" val="2465940692"/>
                    </a:ext>
                  </a:extLst>
                </a:gridCol>
                <a:gridCol w="3596784">
                  <a:extLst>
                    <a:ext uri="{9D8B030D-6E8A-4147-A177-3AD203B41FA5}">
                      <a16:colId xmlns:a16="http://schemas.microsoft.com/office/drawing/2014/main" val="27287742"/>
                    </a:ext>
                  </a:extLst>
                </a:gridCol>
                <a:gridCol w="3736323">
                  <a:extLst>
                    <a:ext uri="{9D8B030D-6E8A-4147-A177-3AD203B41FA5}">
                      <a16:colId xmlns:a16="http://schemas.microsoft.com/office/drawing/2014/main" val="4235346423"/>
                    </a:ext>
                  </a:extLst>
                </a:gridCol>
              </a:tblGrid>
              <a:tr h="450287">
                <a:tc gridSpan="4">
                  <a:txBody>
                    <a:bodyPr/>
                    <a:lstStyle/>
                    <a:p>
                      <a:pPr marL="0" marR="0" algn="ctr">
                        <a:lnSpc>
                          <a:spcPct val="107000"/>
                        </a:lnSpc>
                        <a:spcBef>
                          <a:spcPts val="0"/>
                        </a:spcBef>
                        <a:spcAft>
                          <a:spcPts val="0"/>
                        </a:spcAft>
                      </a:pPr>
                      <a:r>
                        <a:rPr lang="en-US" sz="2000" dirty="0">
                          <a:effectLst/>
                        </a:rPr>
                        <a:t>UF Quest Assessment Task Force Members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3749642"/>
                  </a:ext>
                </a:extLst>
              </a:tr>
              <a:tr h="221466">
                <a:tc>
                  <a:txBody>
                    <a:bodyPr/>
                    <a:lstStyle/>
                    <a:p>
                      <a:pPr marL="0" marR="0">
                        <a:lnSpc>
                          <a:spcPct val="107000"/>
                        </a:lnSpc>
                        <a:spcBef>
                          <a:spcPts val="0"/>
                        </a:spcBef>
                        <a:spcAft>
                          <a:spcPts val="0"/>
                        </a:spcAft>
                      </a:pPr>
                      <a:r>
                        <a:rPr lang="en-US" sz="1400" b="1" dirty="0">
                          <a:effectLst/>
                        </a:rPr>
                        <a:t>First name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b="1">
                          <a:effectLst/>
                        </a:rPr>
                        <a:t>Last name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b="1">
                          <a:effectLst/>
                        </a:rPr>
                        <a:t>Department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b="1" dirty="0">
                          <a:effectLst/>
                        </a:rPr>
                        <a:t>College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116769850"/>
                  </a:ext>
                </a:extLst>
              </a:tr>
              <a:tr h="221466">
                <a:tc>
                  <a:txBody>
                    <a:bodyPr/>
                    <a:lstStyle/>
                    <a:p>
                      <a:pPr marL="0" marR="0">
                        <a:lnSpc>
                          <a:spcPct val="107000"/>
                        </a:lnSpc>
                        <a:spcBef>
                          <a:spcPts val="0"/>
                        </a:spcBef>
                        <a:spcAft>
                          <a:spcPts val="0"/>
                        </a:spcAft>
                      </a:pPr>
                      <a:r>
                        <a:rPr lang="en-US" sz="1400">
                          <a:effectLst/>
                        </a:rPr>
                        <a:t>Erik</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Black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Pediatrics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Medicine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4045941824"/>
                  </a:ext>
                </a:extLst>
              </a:tr>
              <a:tr h="221466">
                <a:tc>
                  <a:txBody>
                    <a:bodyPr/>
                    <a:lstStyle/>
                    <a:p>
                      <a:pPr marL="0" marR="0">
                        <a:lnSpc>
                          <a:spcPct val="107000"/>
                        </a:lnSpc>
                        <a:spcBef>
                          <a:spcPts val="0"/>
                        </a:spcBef>
                        <a:spcAft>
                          <a:spcPts val="0"/>
                        </a:spcAft>
                      </a:pPr>
                      <a:r>
                        <a:rPr lang="en-US" sz="1400">
                          <a:effectLst/>
                        </a:rPr>
                        <a:t>Shaun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Boren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Director, Assessment and Research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dirty="0">
                          <a:effectLst/>
                        </a:rPr>
                        <a:t>Division of Student Affairs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1429975562"/>
                  </a:ext>
                </a:extLst>
              </a:tr>
              <a:tr h="221466">
                <a:tc>
                  <a:txBody>
                    <a:bodyPr/>
                    <a:lstStyle/>
                    <a:p>
                      <a:pPr marL="0" marR="0">
                        <a:lnSpc>
                          <a:spcPct val="107000"/>
                        </a:lnSpc>
                        <a:spcBef>
                          <a:spcPts val="0"/>
                        </a:spcBef>
                        <a:spcAft>
                          <a:spcPts val="0"/>
                        </a:spcAft>
                      </a:pPr>
                      <a:r>
                        <a:rPr lang="en-US" sz="1400">
                          <a:effectLst/>
                        </a:rPr>
                        <a:t>Elayne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Colon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Assessment and Accreditation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1161571327"/>
                  </a:ext>
                </a:extLst>
              </a:tr>
              <a:tr h="221466">
                <a:tc>
                  <a:txBody>
                    <a:bodyPr/>
                    <a:lstStyle/>
                    <a:p>
                      <a:pPr marL="0" marR="0">
                        <a:lnSpc>
                          <a:spcPct val="107000"/>
                        </a:lnSpc>
                        <a:spcBef>
                          <a:spcPts val="0"/>
                        </a:spcBef>
                        <a:spcAft>
                          <a:spcPts val="0"/>
                        </a:spcAft>
                      </a:pPr>
                      <a:r>
                        <a:rPr lang="en-US" sz="1400">
                          <a:effectLst/>
                        </a:rPr>
                        <a:t>Laura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Ellis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School of Music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Arts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3967086172"/>
                  </a:ext>
                </a:extLst>
              </a:tr>
              <a:tr h="221466">
                <a:tc>
                  <a:txBody>
                    <a:bodyPr/>
                    <a:lstStyle/>
                    <a:p>
                      <a:pPr marL="0" marR="0">
                        <a:lnSpc>
                          <a:spcPct val="107000"/>
                        </a:lnSpc>
                        <a:spcBef>
                          <a:spcPts val="0"/>
                        </a:spcBef>
                        <a:spcAft>
                          <a:spcPts val="0"/>
                        </a:spcAft>
                      </a:pPr>
                      <a:r>
                        <a:rPr lang="en-US" sz="1400">
                          <a:effectLst/>
                        </a:rPr>
                        <a:t>Robyn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Goodman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Advertising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Journalism and Communications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26586583"/>
                  </a:ext>
                </a:extLst>
              </a:tr>
              <a:tr h="221466">
                <a:tc>
                  <a:txBody>
                    <a:bodyPr/>
                    <a:lstStyle/>
                    <a:p>
                      <a:pPr marL="0" marR="0">
                        <a:lnSpc>
                          <a:spcPct val="107000"/>
                        </a:lnSpc>
                        <a:spcBef>
                          <a:spcPts val="0"/>
                        </a:spcBef>
                        <a:spcAft>
                          <a:spcPts val="0"/>
                        </a:spcAft>
                      </a:pPr>
                      <a:r>
                        <a:rPr lang="en-US" sz="1400">
                          <a:effectLst/>
                        </a:rPr>
                        <a:t>George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Hack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Occupational Therapy; Instructional Design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Public Health and Health Professions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429276082"/>
                  </a:ext>
                </a:extLst>
              </a:tr>
              <a:tr h="221466">
                <a:tc>
                  <a:txBody>
                    <a:bodyPr/>
                    <a:lstStyle/>
                    <a:p>
                      <a:pPr marL="0" marR="0">
                        <a:lnSpc>
                          <a:spcPct val="107000"/>
                        </a:lnSpc>
                        <a:spcBef>
                          <a:spcPts val="0"/>
                        </a:spcBef>
                        <a:spcAft>
                          <a:spcPts val="0"/>
                        </a:spcAft>
                      </a:pPr>
                      <a:r>
                        <a:rPr lang="en-US" sz="1400">
                          <a:effectLst/>
                        </a:rPr>
                        <a:t>Allyson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Haskell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Instructional Design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dirty="0">
                          <a:effectLst/>
                        </a:rPr>
                        <a:t>Center for Instructional Technology and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491002804"/>
                  </a:ext>
                </a:extLst>
              </a:tr>
              <a:tr h="221466">
                <a:tc>
                  <a:txBody>
                    <a:bodyPr/>
                    <a:lstStyle/>
                    <a:p>
                      <a:pPr marL="0" marR="0">
                        <a:lnSpc>
                          <a:spcPct val="107000"/>
                        </a:lnSpc>
                        <a:spcBef>
                          <a:spcPts val="0"/>
                        </a:spcBef>
                        <a:spcAft>
                          <a:spcPts val="0"/>
                        </a:spcAft>
                      </a:pPr>
                      <a:r>
                        <a:rPr lang="en-US" sz="1400">
                          <a:effectLst/>
                        </a:rPr>
                        <a:t>Kryriaki</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Kaplanidou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Sport Management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dirty="0">
                          <a:effectLst/>
                        </a:rPr>
                        <a:t>Health and Human Performance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624710396"/>
                  </a:ext>
                </a:extLst>
              </a:tr>
              <a:tr h="221466">
                <a:tc>
                  <a:txBody>
                    <a:bodyPr/>
                    <a:lstStyle/>
                    <a:p>
                      <a:pPr marL="0" marR="0">
                        <a:lnSpc>
                          <a:spcPct val="107000"/>
                        </a:lnSpc>
                        <a:spcBef>
                          <a:spcPts val="0"/>
                        </a:spcBef>
                        <a:spcAft>
                          <a:spcPts val="0"/>
                        </a:spcAft>
                      </a:pPr>
                      <a:r>
                        <a:rPr lang="en-US" sz="1400">
                          <a:effectLst/>
                        </a:rPr>
                        <a:t>Swapna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Kumar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Educational Technology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191174398"/>
                  </a:ext>
                </a:extLst>
              </a:tr>
              <a:tr h="221466">
                <a:tc>
                  <a:txBody>
                    <a:bodyPr/>
                    <a:lstStyle/>
                    <a:p>
                      <a:pPr marL="0" marR="0">
                        <a:lnSpc>
                          <a:spcPct val="107000"/>
                        </a:lnSpc>
                        <a:spcBef>
                          <a:spcPts val="0"/>
                        </a:spcBef>
                        <a:spcAft>
                          <a:spcPts val="0"/>
                        </a:spcAft>
                      </a:pPr>
                      <a:r>
                        <a:rPr lang="en-US" sz="1400">
                          <a:effectLst/>
                        </a:rPr>
                        <a:t>Corinne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Manley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Research and Evaluation Methodology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1865534036"/>
                  </a:ext>
                </a:extLst>
              </a:tr>
              <a:tr h="221466">
                <a:tc>
                  <a:txBody>
                    <a:bodyPr/>
                    <a:lstStyle/>
                    <a:p>
                      <a:pPr marL="0" marR="0">
                        <a:lnSpc>
                          <a:spcPct val="107000"/>
                        </a:lnSpc>
                        <a:spcBef>
                          <a:spcPts val="0"/>
                        </a:spcBef>
                        <a:spcAft>
                          <a:spcPts val="0"/>
                        </a:spcAft>
                      </a:pPr>
                      <a:r>
                        <a:rPr lang="en-US" sz="1400">
                          <a:effectLst/>
                        </a:rPr>
                        <a:t>John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Mendoza Garcia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Engineering 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dirty="0">
                          <a:effectLst/>
                        </a:rPr>
                        <a:t>Herbert Wertheim College of Engineering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596924893"/>
                  </a:ext>
                </a:extLst>
              </a:tr>
              <a:tr h="453081">
                <a:tc>
                  <a:txBody>
                    <a:bodyPr/>
                    <a:lstStyle/>
                    <a:p>
                      <a:pPr marL="0" marR="0">
                        <a:lnSpc>
                          <a:spcPct val="107000"/>
                        </a:lnSpc>
                        <a:spcBef>
                          <a:spcPts val="0"/>
                        </a:spcBef>
                        <a:spcAft>
                          <a:spcPts val="0"/>
                        </a:spcAft>
                      </a:pPr>
                      <a:r>
                        <a:rPr lang="en-US" sz="1400">
                          <a:effectLst/>
                        </a:rPr>
                        <a:t>David</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Miller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School of Human Development and Organizational Studies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3845867904"/>
                  </a:ext>
                </a:extLst>
              </a:tr>
              <a:tr h="221466">
                <a:tc>
                  <a:txBody>
                    <a:bodyPr/>
                    <a:lstStyle/>
                    <a:p>
                      <a:pPr marL="0" marR="0">
                        <a:lnSpc>
                          <a:spcPct val="107000"/>
                        </a:lnSpc>
                        <a:spcBef>
                          <a:spcPts val="0"/>
                        </a:spcBef>
                        <a:spcAft>
                          <a:spcPts val="0"/>
                        </a:spcAft>
                      </a:pPr>
                      <a:r>
                        <a:rPr lang="en-US" sz="1400">
                          <a:effectLst/>
                        </a:rPr>
                        <a:t>Joann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Mossa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Geography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Liberal Arts and Sciences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361316330"/>
                  </a:ext>
                </a:extLst>
              </a:tr>
              <a:tr h="221466">
                <a:tc>
                  <a:txBody>
                    <a:bodyPr/>
                    <a:lstStyle/>
                    <a:p>
                      <a:pPr marL="0" marR="0">
                        <a:lnSpc>
                          <a:spcPct val="107000"/>
                        </a:lnSpc>
                        <a:spcBef>
                          <a:spcPts val="0"/>
                        </a:spcBef>
                        <a:spcAft>
                          <a:spcPts val="0"/>
                        </a:spcAft>
                      </a:pPr>
                      <a:r>
                        <a:rPr lang="en-US" sz="1400">
                          <a:effectLst/>
                        </a:rPr>
                        <a:t>Richard</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Nolan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dirty="0">
                          <a:effectLst/>
                        </a:rPr>
                        <a:t>Political Science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Liberal Arts and Sciences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046670763"/>
                  </a:ext>
                </a:extLst>
              </a:tr>
              <a:tr h="221466">
                <a:tc>
                  <a:txBody>
                    <a:bodyPr/>
                    <a:lstStyle/>
                    <a:p>
                      <a:pPr marL="0" marR="0">
                        <a:lnSpc>
                          <a:spcPct val="107000"/>
                        </a:lnSpc>
                        <a:spcBef>
                          <a:spcPts val="0"/>
                        </a:spcBef>
                        <a:spcAft>
                          <a:spcPts val="0"/>
                        </a:spcAft>
                      </a:pPr>
                      <a:r>
                        <a:rPr lang="en-US" sz="1400">
                          <a:effectLst/>
                        </a:rPr>
                        <a:t>Karen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Reed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Biobehavioral Nursing Science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Nursing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018559207"/>
                  </a:ext>
                </a:extLst>
              </a:tr>
              <a:tr h="221466">
                <a:tc>
                  <a:txBody>
                    <a:bodyPr/>
                    <a:lstStyle/>
                    <a:p>
                      <a:pPr marL="0" marR="0">
                        <a:lnSpc>
                          <a:spcPct val="107000"/>
                        </a:lnSpc>
                        <a:spcBef>
                          <a:spcPts val="0"/>
                        </a:spcBef>
                        <a:spcAft>
                          <a:spcPts val="0"/>
                        </a:spcAft>
                      </a:pPr>
                      <a:r>
                        <a:rPr lang="en-US" sz="1400">
                          <a:effectLst/>
                        </a:rPr>
                        <a:t>Robert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Ries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Building Construction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Design, Construction, and Planning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526635368"/>
                  </a:ext>
                </a:extLst>
              </a:tr>
              <a:tr h="221466">
                <a:tc>
                  <a:txBody>
                    <a:bodyPr/>
                    <a:lstStyle/>
                    <a:p>
                      <a:pPr marL="0" marR="0">
                        <a:lnSpc>
                          <a:spcPct val="107000"/>
                        </a:lnSpc>
                        <a:spcBef>
                          <a:spcPts val="0"/>
                        </a:spcBef>
                        <a:spcAft>
                          <a:spcPts val="0"/>
                        </a:spcAft>
                      </a:pPr>
                      <a:r>
                        <a:rPr lang="en-US" sz="1400">
                          <a:effectLst/>
                        </a:rPr>
                        <a:t>Amy</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Simonne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Food Scientist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Agricultural and Life Sciences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37455462"/>
                  </a:ext>
                </a:extLst>
              </a:tr>
              <a:tr h="221466">
                <a:tc>
                  <a:txBody>
                    <a:bodyPr/>
                    <a:lstStyle/>
                    <a:p>
                      <a:pPr marL="0" marR="0">
                        <a:lnSpc>
                          <a:spcPct val="107000"/>
                        </a:lnSpc>
                        <a:spcBef>
                          <a:spcPts val="0"/>
                        </a:spcBef>
                        <a:spcAft>
                          <a:spcPts val="0"/>
                        </a:spcAft>
                      </a:pPr>
                      <a:r>
                        <a:rPr lang="en-US" sz="1400">
                          <a:effectLst/>
                        </a:rPr>
                        <a:t>Laura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Spears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Director of Assessment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George A. Smathers Libraries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704183514"/>
                  </a:ext>
                </a:extLst>
              </a:tr>
              <a:tr h="221466">
                <a:tc>
                  <a:txBody>
                    <a:bodyPr/>
                    <a:lstStyle/>
                    <a:p>
                      <a:pPr marL="0" marR="0">
                        <a:lnSpc>
                          <a:spcPct val="107000"/>
                        </a:lnSpc>
                        <a:spcBef>
                          <a:spcPts val="0"/>
                        </a:spcBef>
                        <a:spcAft>
                          <a:spcPts val="0"/>
                        </a:spcAft>
                      </a:pPr>
                      <a:r>
                        <a:rPr lang="en-US" sz="1400">
                          <a:effectLst/>
                        </a:rPr>
                        <a:t>Aaron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Thomas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Principal Analytics and Evaluation Analyst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Pharmacy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3778468642"/>
                  </a:ext>
                </a:extLst>
              </a:tr>
              <a:tr h="221466">
                <a:tc>
                  <a:txBody>
                    <a:bodyPr/>
                    <a:lstStyle/>
                    <a:p>
                      <a:pPr marL="0" marR="0">
                        <a:lnSpc>
                          <a:spcPct val="107000"/>
                        </a:lnSpc>
                        <a:spcBef>
                          <a:spcPts val="0"/>
                        </a:spcBef>
                        <a:spcAft>
                          <a:spcPts val="0"/>
                        </a:spcAft>
                      </a:pPr>
                      <a:r>
                        <a:rPr lang="en-US" sz="1400" dirty="0">
                          <a:effectLst/>
                        </a:rPr>
                        <a:t>Andrew</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a:effectLst/>
                        </a:rPr>
                        <a:t>Wolpert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dirty="0">
                          <a:effectLst/>
                        </a:rPr>
                        <a:t>Director, UF Quest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tc>
                  <a:txBody>
                    <a:bodyPr/>
                    <a:lstStyle/>
                    <a:p>
                      <a:pPr marL="0" marR="0">
                        <a:lnSpc>
                          <a:spcPct val="107000"/>
                        </a:lnSpc>
                        <a:spcBef>
                          <a:spcPts val="0"/>
                        </a:spcBef>
                        <a:spcAft>
                          <a:spcPts val="0"/>
                        </a:spcAft>
                      </a:pPr>
                      <a:r>
                        <a:rPr lang="en-US" sz="1400" dirty="0">
                          <a:effectLst/>
                        </a:rPr>
                        <a:t>Liberal Arts and Sciences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475" marR="48475" marT="0" marB="0" anchor="ctr"/>
                </a:tc>
                <a:extLst>
                  <a:ext uri="{0D108BD9-81ED-4DB2-BD59-A6C34878D82A}">
                    <a16:rowId xmlns:a16="http://schemas.microsoft.com/office/drawing/2014/main" val="2384615763"/>
                  </a:ext>
                </a:extLst>
              </a:tr>
            </a:tbl>
          </a:graphicData>
        </a:graphic>
      </p:graphicFrame>
      <p:sp>
        <p:nvSpPr>
          <p:cNvPr id="3" name="Rectangle 2">
            <a:extLst>
              <a:ext uri="{FF2B5EF4-FFF2-40B4-BE49-F238E27FC236}">
                <a16:creationId xmlns:a16="http://schemas.microsoft.com/office/drawing/2014/main" id="{837496FE-7D09-4F4D-973D-5FC72F134228}"/>
              </a:ext>
            </a:extLst>
          </p:cNvPr>
          <p:cNvSpPr/>
          <p:nvPr/>
        </p:nvSpPr>
        <p:spPr>
          <a:xfrm>
            <a:off x="8328212" y="1891554"/>
            <a:ext cx="3548064" cy="46548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8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9ABB3FA-B1AB-490E-A49E-0478CAD2295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Step 2: Develop a Glossary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AF8BADE9-4654-49D8-B7D5-7A0E82F11514}"/>
              </a:ext>
            </a:extLst>
          </p:cNvPr>
          <p:cNvSpPr>
            <a:spLocks noGrp="1"/>
          </p:cNvSpPr>
          <p:nvPr>
            <p:ph idx="1"/>
          </p:nvPr>
        </p:nvSpPr>
        <p:spPr>
          <a:xfrm>
            <a:off x="5117106" y="685801"/>
            <a:ext cx="6385918" cy="5105400"/>
          </a:xfrm>
        </p:spPr>
        <p:txBody>
          <a:bodyPr>
            <a:normAutofit/>
          </a:bodyPr>
          <a:lstStyle/>
          <a:p>
            <a:pPr marL="0" indent="0">
              <a:buNone/>
            </a:pPr>
            <a:r>
              <a:rPr lang="en-US" sz="2000" dirty="0"/>
              <a:t>We often overlook the fact that we convene with different definitions of critical terms to be used throughout the process. </a:t>
            </a:r>
          </a:p>
          <a:p>
            <a:pPr marL="0" indent="0">
              <a:buNone/>
            </a:pPr>
            <a:r>
              <a:rPr lang="en-US" sz="2000" dirty="0"/>
              <a:t>Your handout presents the glossary we are using.</a:t>
            </a:r>
          </a:p>
        </p:txBody>
      </p:sp>
    </p:spTree>
    <p:extLst>
      <p:ext uri="{BB962C8B-B14F-4D97-AF65-F5344CB8AC3E}">
        <p14:creationId xmlns:p14="http://schemas.microsoft.com/office/powerpoint/2010/main" val="123307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1"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19C0B739-2B9A-4185-B256-B53AD4129903}"/>
              </a:ext>
            </a:extLst>
          </p:cNvPr>
          <p:cNvSpPr>
            <a:spLocks noGrp="1"/>
          </p:cNvSpPr>
          <p:nvPr>
            <p:ph type="title"/>
          </p:nvPr>
        </p:nvSpPr>
        <p:spPr>
          <a:xfrm>
            <a:off x="748824" y="322373"/>
            <a:ext cx="7411825" cy="1752599"/>
          </a:xfrm>
        </p:spPr>
        <p:txBody>
          <a:bodyPr>
            <a:normAutofit/>
          </a:bodyPr>
          <a:lstStyle/>
          <a:p>
            <a:pPr algn="l"/>
            <a:r>
              <a:rPr lang="en-US" dirty="0"/>
              <a:t>Step 3: How can we know that students have met the outcomes?</a:t>
            </a:r>
          </a:p>
        </p:txBody>
      </p:sp>
      <p:sp>
        <p:nvSpPr>
          <p:cNvPr id="3" name="Content Placeholder 2">
            <a:extLst>
              <a:ext uri="{FF2B5EF4-FFF2-40B4-BE49-F238E27FC236}">
                <a16:creationId xmlns:a16="http://schemas.microsoft.com/office/drawing/2014/main" id="{A3B5C626-88AC-47A6-B37A-AAABE0F5DE2B}"/>
              </a:ext>
            </a:extLst>
          </p:cNvPr>
          <p:cNvSpPr>
            <a:spLocks noGrp="1"/>
          </p:cNvSpPr>
          <p:nvPr>
            <p:ph idx="1"/>
          </p:nvPr>
        </p:nvSpPr>
        <p:spPr>
          <a:xfrm>
            <a:off x="317022" y="2129741"/>
            <a:ext cx="8062702" cy="4375230"/>
          </a:xfrm>
        </p:spPr>
        <p:txBody>
          <a:bodyPr anchor="t">
            <a:normAutofit/>
          </a:bodyPr>
          <a:lstStyle/>
          <a:p>
            <a:pPr>
              <a:lnSpc>
                <a:spcPct val="90000"/>
              </a:lnSpc>
            </a:pPr>
            <a:r>
              <a:rPr lang="en-US" sz="2000" i="1" dirty="0"/>
              <a:t>Presentation</a:t>
            </a:r>
            <a:r>
              <a:rPr lang="en-US" sz="2000" dirty="0"/>
              <a:t> – a speech or a talk in which a new product, idea, or piece of work is shown and explained to an audience.</a:t>
            </a:r>
          </a:p>
          <a:p>
            <a:pPr>
              <a:lnSpc>
                <a:spcPct val="90000"/>
              </a:lnSpc>
            </a:pPr>
            <a:r>
              <a:rPr lang="en-US" sz="2000" i="1" dirty="0"/>
              <a:t>Paper</a:t>
            </a:r>
            <a:r>
              <a:rPr lang="en-US" sz="2000" dirty="0"/>
              <a:t> – a written work of specified length on a topic, in one of several forms, i.e. research paper, essay, an article, etc.</a:t>
            </a:r>
          </a:p>
          <a:p>
            <a:pPr>
              <a:lnSpc>
                <a:spcPct val="90000"/>
              </a:lnSpc>
            </a:pPr>
            <a:r>
              <a:rPr lang="en-US" sz="2000" i="1" dirty="0"/>
              <a:t>Project</a:t>
            </a:r>
            <a:r>
              <a:rPr lang="en-US" sz="2000" dirty="0"/>
              <a:t> – a planned undertaking; in the academy, usually in the form of a </a:t>
            </a:r>
            <a:r>
              <a:rPr lang="en-US" sz="2000" dirty="0" err="1"/>
              <a:t>a</a:t>
            </a:r>
            <a:r>
              <a:rPr lang="en-US" sz="2000" dirty="0"/>
              <a:t> response to a task or problem engaged in by students. </a:t>
            </a:r>
          </a:p>
          <a:p>
            <a:pPr>
              <a:lnSpc>
                <a:spcPct val="90000"/>
              </a:lnSpc>
            </a:pPr>
            <a:r>
              <a:rPr lang="en-US" sz="2000" i="1" dirty="0"/>
              <a:t>Production/Performance</a:t>
            </a:r>
            <a:r>
              <a:rPr lang="en-US" sz="2000" dirty="0"/>
              <a:t> – a literary or artistic work (music, dance, drama, visual art, media), presented or exhibited to the public on stage, screen or over the air or virtually in a digital space. </a:t>
            </a:r>
          </a:p>
          <a:p>
            <a:pPr>
              <a:lnSpc>
                <a:spcPct val="90000"/>
              </a:lnSpc>
            </a:pPr>
            <a:r>
              <a:rPr lang="en-US" sz="2000" i="1" dirty="0"/>
              <a:t>Reflection</a:t>
            </a:r>
            <a:r>
              <a:rPr lang="en-US" sz="2000" dirty="0"/>
              <a:t> – a written statement arising from serious thought or consideration given to the examination and exploration of how the writer has changed, developed, or grown from experience or interaction with some subject matter, idea, or purpose.  </a:t>
            </a:r>
          </a:p>
          <a:p>
            <a:pPr>
              <a:lnSpc>
                <a:spcPct val="90000"/>
              </a:lnSpc>
            </a:pPr>
            <a:endParaRPr lang="en-US" sz="1300" dirty="0"/>
          </a:p>
        </p:txBody>
      </p:sp>
    </p:spTree>
    <p:extLst>
      <p:ext uri="{BB962C8B-B14F-4D97-AF65-F5344CB8AC3E}">
        <p14:creationId xmlns:p14="http://schemas.microsoft.com/office/powerpoint/2010/main" val="165945822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12C4-9A3D-448E-B93E-9D6BB981C10B}"/>
              </a:ext>
            </a:extLst>
          </p:cNvPr>
          <p:cNvSpPr>
            <a:spLocks noGrp="1"/>
          </p:cNvSpPr>
          <p:nvPr>
            <p:ph type="title"/>
          </p:nvPr>
        </p:nvSpPr>
        <p:spPr/>
        <p:txBody>
          <a:bodyPr>
            <a:normAutofit fontScale="90000"/>
          </a:bodyPr>
          <a:lstStyle/>
          <a:p>
            <a:r>
              <a:rPr lang="en-US" dirty="0"/>
              <a:t>Step 4: What are the essential rubric criteria and achievement levels for each of the five assignment types?</a:t>
            </a:r>
          </a:p>
        </p:txBody>
      </p:sp>
      <p:sp>
        <p:nvSpPr>
          <p:cNvPr id="3" name="Content Placeholder 2">
            <a:extLst>
              <a:ext uri="{FF2B5EF4-FFF2-40B4-BE49-F238E27FC236}">
                <a16:creationId xmlns:a16="http://schemas.microsoft.com/office/drawing/2014/main" id="{7F2B1010-913F-413F-929D-95460E5217FE}"/>
              </a:ext>
            </a:extLst>
          </p:cNvPr>
          <p:cNvSpPr>
            <a:spLocks noGrp="1"/>
          </p:cNvSpPr>
          <p:nvPr>
            <p:ph idx="1"/>
          </p:nvPr>
        </p:nvSpPr>
        <p:spPr/>
        <p:txBody>
          <a:bodyPr/>
          <a:lstStyle/>
          <a:p>
            <a:r>
              <a:rPr lang="en-US" dirty="0"/>
              <a:t>We use four levels of achievement (4, 3, 2, 1) </a:t>
            </a:r>
          </a:p>
          <a:p>
            <a:r>
              <a:rPr lang="en-US" dirty="0"/>
              <a:t>3 = our target level of expectation</a:t>
            </a:r>
          </a:p>
          <a:p>
            <a:r>
              <a:rPr lang="en-US" dirty="0"/>
              <a:t>Rubrics are still in development but will be published upon completion</a:t>
            </a:r>
          </a:p>
          <a:p>
            <a:pPr marL="0" indent="0">
              <a:buNone/>
            </a:pPr>
            <a:endParaRPr lang="en-US" dirty="0"/>
          </a:p>
        </p:txBody>
      </p:sp>
    </p:spTree>
    <p:extLst>
      <p:ext uri="{BB962C8B-B14F-4D97-AF65-F5344CB8AC3E}">
        <p14:creationId xmlns:p14="http://schemas.microsoft.com/office/powerpoint/2010/main" val="65270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1"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482307F8-CB4A-4E47-B814-ACF0E2AF9237}"/>
              </a:ext>
            </a:extLst>
          </p:cNvPr>
          <p:cNvSpPr>
            <a:spLocks noGrp="1"/>
          </p:cNvSpPr>
          <p:nvPr>
            <p:ph type="title"/>
          </p:nvPr>
        </p:nvSpPr>
        <p:spPr>
          <a:xfrm>
            <a:off x="1018191" y="685800"/>
            <a:ext cx="7411825" cy="1752599"/>
          </a:xfrm>
        </p:spPr>
        <p:txBody>
          <a:bodyPr>
            <a:normAutofit/>
          </a:bodyPr>
          <a:lstStyle/>
          <a:p>
            <a:pPr algn="l"/>
            <a:r>
              <a:rPr lang="en-US" dirty="0"/>
              <a:t>Step 5. Collection and Analysis of Data</a:t>
            </a:r>
            <a:endParaRPr lang="en-US"/>
          </a:p>
        </p:txBody>
      </p:sp>
      <p:sp>
        <p:nvSpPr>
          <p:cNvPr id="3" name="Content Placeholder 2">
            <a:extLst>
              <a:ext uri="{FF2B5EF4-FFF2-40B4-BE49-F238E27FC236}">
                <a16:creationId xmlns:a16="http://schemas.microsoft.com/office/drawing/2014/main" id="{8F87FDCA-F2DE-43FA-AED6-C39A1A2C0CC2}"/>
              </a:ext>
            </a:extLst>
          </p:cNvPr>
          <p:cNvSpPr>
            <a:spLocks noGrp="1"/>
          </p:cNvSpPr>
          <p:nvPr>
            <p:ph idx="1"/>
          </p:nvPr>
        </p:nvSpPr>
        <p:spPr>
          <a:xfrm>
            <a:off x="1018190" y="2666999"/>
            <a:ext cx="7243603" cy="2719193"/>
          </a:xfrm>
        </p:spPr>
        <p:txBody>
          <a:bodyPr anchor="t">
            <a:normAutofit/>
          </a:bodyPr>
          <a:lstStyle/>
          <a:p>
            <a:r>
              <a:rPr lang="en-US" sz="2800" dirty="0"/>
              <a:t>We are seeking a “digital place” to facilitate this work – perhaps a portfolio</a:t>
            </a:r>
          </a:p>
          <a:p>
            <a:r>
              <a:rPr lang="en-US" sz="2800" dirty="0"/>
              <a:t>We are discussing various approaches to this</a:t>
            </a:r>
          </a:p>
        </p:txBody>
      </p:sp>
    </p:spTree>
    <p:extLst>
      <p:ext uri="{BB962C8B-B14F-4D97-AF65-F5344CB8AC3E}">
        <p14:creationId xmlns:p14="http://schemas.microsoft.com/office/powerpoint/2010/main" val="131682139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9">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1" name="Rectangle 17">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19">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21"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3"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3"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4"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5"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4" name="Title 3">
            <a:extLst>
              <a:ext uri="{FF2B5EF4-FFF2-40B4-BE49-F238E27FC236}">
                <a16:creationId xmlns:a16="http://schemas.microsoft.com/office/drawing/2014/main" id="{6EEB5722-674E-425B-9BC2-EF3E603076B5}"/>
              </a:ext>
            </a:extLst>
          </p:cNvPr>
          <p:cNvSpPr>
            <a:spLocks noGrp="1"/>
          </p:cNvSpPr>
          <p:nvPr>
            <p:ph type="title"/>
          </p:nvPr>
        </p:nvSpPr>
        <p:spPr>
          <a:xfrm>
            <a:off x="1018190" y="924232"/>
            <a:ext cx="8174971" cy="1771060"/>
          </a:xfrm>
        </p:spPr>
        <p:txBody>
          <a:bodyPr vert="horz" lIns="91440" tIns="45720" rIns="91440" bIns="45720" rtlCol="0" anchor="b">
            <a:normAutofit/>
          </a:bodyPr>
          <a:lstStyle/>
          <a:p>
            <a:pPr algn="l"/>
            <a:r>
              <a:rPr lang="en-US" sz="6200" dirty="0"/>
              <a:t>Discussion</a:t>
            </a:r>
          </a:p>
        </p:txBody>
      </p:sp>
      <p:sp>
        <p:nvSpPr>
          <p:cNvPr id="5" name="Text Placeholder 4">
            <a:extLst>
              <a:ext uri="{FF2B5EF4-FFF2-40B4-BE49-F238E27FC236}">
                <a16:creationId xmlns:a16="http://schemas.microsoft.com/office/drawing/2014/main" id="{1D0D9FCA-3698-4201-BCEE-3D3E0E622203}"/>
              </a:ext>
            </a:extLst>
          </p:cNvPr>
          <p:cNvSpPr>
            <a:spLocks noGrp="1"/>
          </p:cNvSpPr>
          <p:nvPr>
            <p:ph type="body" idx="1"/>
          </p:nvPr>
        </p:nvSpPr>
        <p:spPr>
          <a:xfrm>
            <a:off x="1223772" y="2863357"/>
            <a:ext cx="7178070" cy="2359117"/>
          </a:xfrm>
        </p:spPr>
        <p:txBody>
          <a:bodyPr vert="horz" lIns="91440" tIns="45720" rIns="91440" bIns="45720" rtlCol="0" anchor="t">
            <a:normAutofit/>
          </a:bodyPr>
          <a:lstStyle/>
          <a:p>
            <a:pPr algn="l">
              <a:lnSpc>
                <a:spcPct val="90000"/>
              </a:lnSpc>
            </a:pPr>
            <a:r>
              <a:rPr lang="en-US" sz="2400" dirty="0"/>
              <a:t>What innovative assessment designs and high impact practices are you currently engaging to assess student learning in general education? </a:t>
            </a:r>
          </a:p>
          <a:p>
            <a:pPr algn="l">
              <a:lnSpc>
                <a:spcPct val="90000"/>
              </a:lnSpc>
            </a:pPr>
            <a:r>
              <a:rPr lang="en-US" sz="2400" dirty="0"/>
              <a:t>What forms might a ‘digital place’ for student learning assessment of meaning and sense-making take beyond the ePortfolio?</a:t>
            </a:r>
          </a:p>
          <a:p>
            <a:pPr algn="l">
              <a:lnSpc>
                <a:spcPct val="90000"/>
              </a:lnSpc>
            </a:pPr>
            <a:endParaRPr lang="en-US" sz="1000" dirty="0"/>
          </a:p>
        </p:txBody>
      </p:sp>
    </p:spTree>
    <p:extLst>
      <p:ext uri="{BB962C8B-B14F-4D97-AF65-F5344CB8AC3E}">
        <p14:creationId xmlns:p14="http://schemas.microsoft.com/office/powerpoint/2010/main" val="8875648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CB1903-9A76-421B-956A-3BC97B3B0786}"/>
              </a:ext>
            </a:extLst>
          </p:cNvPr>
          <p:cNvSpPr>
            <a:spLocks noGrp="1"/>
          </p:cNvSpPr>
          <p:nvPr>
            <p:ph type="title"/>
          </p:nvPr>
        </p:nvSpPr>
        <p:spPr>
          <a:xfrm>
            <a:off x="3133232" y="204773"/>
            <a:ext cx="7711025" cy="875819"/>
          </a:xfrm>
        </p:spPr>
        <p:txBody>
          <a:bodyPr vert="horz" lIns="91440" tIns="45720" rIns="91440" bIns="45720" rtlCol="0" anchor="ctr">
            <a:normAutofit fontScale="90000"/>
          </a:bodyPr>
          <a:lstStyle/>
          <a:p>
            <a:pPr algn="l"/>
            <a:r>
              <a:rPr lang="en-US" sz="6000" dirty="0"/>
              <a:t>Summary</a:t>
            </a:r>
          </a:p>
        </p:txBody>
      </p:sp>
      <p:sp>
        <p:nvSpPr>
          <p:cNvPr id="3" name="Text Placeholder 2">
            <a:extLst>
              <a:ext uri="{FF2B5EF4-FFF2-40B4-BE49-F238E27FC236}">
                <a16:creationId xmlns:a16="http://schemas.microsoft.com/office/drawing/2014/main" id="{E2E9CB37-6CFE-4F04-8F65-D0DDCB85888B}"/>
              </a:ext>
            </a:extLst>
          </p:cNvPr>
          <p:cNvSpPr>
            <a:spLocks noGrp="1"/>
          </p:cNvSpPr>
          <p:nvPr>
            <p:ph type="body" idx="1"/>
          </p:nvPr>
        </p:nvSpPr>
        <p:spPr>
          <a:xfrm>
            <a:off x="3301633" y="1228035"/>
            <a:ext cx="7636608" cy="2700129"/>
          </a:xfrm>
        </p:spPr>
        <p:txBody>
          <a:bodyPr vert="horz" lIns="91440" tIns="45720" rIns="91440" bIns="45720" rtlCol="0" anchor="t">
            <a:normAutofit fontScale="92500" lnSpcReduction="10000"/>
          </a:bodyPr>
          <a:lstStyle/>
          <a:p>
            <a:pPr algn="l"/>
            <a:r>
              <a:rPr lang="en-US" sz="3000" dirty="0"/>
              <a:t>Our Challenges: Size, comprehensive nature of our institution</a:t>
            </a:r>
          </a:p>
          <a:p>
            <a:pPr algn="l"/>
            <a:r>
              <a:rPr lang="en-US" sz="3000" dirty="0"/>
              <a:t>Faculty involvement by representation</a:t>
            </a:r>
          </a:p>
          <a:p>
            <a:pPr algn="l"/>
            <a:r>
              <a:rPr lang="en-US" sz="3000" dirty="0"/>
              <a:t>Communication and Dissemination </a:t>
            </a:r>
          </a:p>
          <a:p>
            <a:pPr algn="l"/>
            <a:r>
              <a:rPr lang="en-US" sz="3000" dirty="0"/>
              <a:t>Sequential planning for assessment is necessary</a:t>
            </a:r>
          </a:p>
          <a:p>
            <a:pPr algn="l"/>
            <a:endParaRPr lang="en-US" sz="2100" dirty="0"/>
          </a:p>
        </p:txBody>
      </p:sp>
    </p:spTree>
    <p:extLst>
      <p:ext uri="{BB962C8B-B14F-4D97-AF65-F5344CB8AC3E}">
        <p14:creationId xmlns:p14="http://schemas.microsoft.com/office/powerpoint/2010/main" val="232424048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9C68-5C5D-49D4-979A-3611EDA731BB}"/>
              </a:ext>
            </a:extLst>
          </p:cNvPr>
          <p:cNvSpPr>
            <a:spLocks noGrp="1"/>
          </p:cNvSpPr>
          <p:nvPr>
            <p:ph type="title"/>
          </p:nvPr>
        </p:nvSpPr>
        <p:spPr>
          <a:xfrm>
            <a:off x="4673600" y="764373"/>
            <a:ext cx="6832600" cy="1293028"/>
          </a:xfrm>
        </p:spPr>
        <p:txBody>
          <a:bodyPr vert="horz" lIns="91440" tIns="45720" rIns="91440" bIns="45720" rtlCol="0">
            <a:normAutofit/>
          </a:bodyPr>
          <a:lstStyle/>
          <a:p>
            <a:pPr algn="ctr"/>
            <a:r>
              <a:rPr lang="en-US" b="1" dirty="0"/>
              <a:t>Closing</a:t>
            </a:r>
          </a:p>
        </p:txBody>
      </p:sp>
      <p:sp>
        <p:nvSpPr>
          <p:cNvPr id="29" name="Rectangle 28">
            <a:extLst>
              <a:ext uri="{FF2B5EF4-FFF2-40B4-BE49-F238E27FC236}">
                <a16:creationId xmlns:a16="http://schemas.microsoft.com/office/drawing/2014/main" id="{21495152-D769-451A-92DB-5A3DE73FC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647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Content Placeholder 15" descr="A yellow sign on a pole&#10;&#10;Description automatically generated">
            <a:extLst>
              <a:ext uri="{FF2B5EF4-FFF2-40B4-BE49-F238E27FC236}">
                <a16:creationId xmlns:a16="http://schemas.microsoft.com/office/drawing/2014/main" id="{F545AA95-399A-45FC-88E9-87357D19D3E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652" r="1" b="1"/>
          <a:stretch/>
        </p:blipFill>
        <p:spPr>
          <a:xfrm>
            <a:off x="1" y="-39331"/>
            <a:ext cx="4169661" cy="4206240"/>
          </a:xfrm>
          <a:prstGeom prst="rect">
            <a:avLst/>
          </a:prstGeom>
        </p:spPr>
      </p:pic>
      <p:pic>
        <p:nvPicPr>
          <p:cNvPr id="19" name="Picture 18">
            <a:extLst>
              <a:ext uri="{FF2B5EF4-FFF2-40B4-BE49-F238E27FC236}">
                <a16:creationId xmlns:a16="http://schemas.microsoft.com/office/drawing/2014/main" id="{0D67F86B-C028-4F60-BC90-38536581F2B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 b="4723"/>
          <a:stretch/>
        </p:blipFill>
        <p:spPr>
          <a:xfrm>
            <a:off x="-1" y="4206239"/>
            <a:ext cx="4169662" cy="2651761"/>
          </a:xfrm>
          <a:prstGeom prst="rect">
            <a:avLst/>
          </a:prstGeom>
        </p:spPr>
      </p:pic>
      <p:sp>
        <p:nvSpPr>
          <p:cNvPr id="24" name="Content Placeholder 23">
            <a:extLst>
              <a:ext uri="{FF2B5EF4-FFF2-40B4-BE49-F238E27FC236}">
                <a16:creationId xmlns:a16="http://schemas.microsoft.com/office/drawing/2014/main" id="{77F43DBC-1B21-4097-B23C-4A73110776D5}"/>
              </a:ext>
            </a:extLst>
          </p:cNvPr>
          <p:cNvSpPr>
            <a:spLocks noGrp="1"/>
          </p:cNvSpPr>
          <p:nvPr>
            <p:ph idx="1"/>
          </p:nvPr>
        </p:nvSpPr>
        <p:spPr>
          <a:xfrm>
            <a:off x="4673600" y="2194560"/>
            <a:ext cx="6832600" cy="4024125"/>
          </a:xfrm>
        </p:spPr>
        <p:txBody>
          <a:bodyPr>
            <a:normAutofit/>
          </a:bodyPr>
          <a:lstStyle/>
          <a:p>
            <a:pPr marL="0" indent="0" algn="ctr">
              <a:buNone/>
            </a:pPr>
            <a:endParaRPr lang="en-US" sz="4000" i="1" dirty="0">
              <a:latin typeface="Book Antiqua" panose="02040602050305030304" pitchFamily="18" charset="0"/>
            </a:endParaRPr>
          </a:p>
          <a:p>
            <a:pPr marL="0" indent="0" algn="ctr">
              <a:buNone/>
            </a:pPr>
            <a:r>
              <a:rPr lang="en-US" sz="4800" i="1" dirty="0">
                <a:latin typeface="Book Antiqua" panose="02040602050305030304" pitchFamily="18" charset="0"/>
              </a:rPr>
              <a:t>Change </a:t>
            </a:r>
          </a:p>
          <a:p>
            <a:pPr marL="0" indent="0" algn="ctr">
              <a:buNone/>
            </a:pPr>
            <a:r>
              <a:rPr lang="en-US" sz="4000" i="1" dirty="0">
                <a:latin typeface="Book Antiqua" panose="02040602050305030304" pitchFamily="18" charset="0"/>
              </a:rPr>
              <a:t>moves at the speed of </a:t>
            </a:r>
          </a:p>
          <a:p>
            <a:pPr marL="0" indent="0" algn="ctr">
              <a:buNone/>
            </a:pPr>
            <a:r>
              <a:rPr lang="en-US" sz="4800" i="1" dirty="0">
                <a:latin typeface="Book Antiqua" panose="02040602050305030304" pitchFamily="18" charset="0"/>
              </a:rPr>
              <a:t>Trust</a:t>
            </a:r>
          </a:p>
          <a:p>
            <a:pPr marL="0" indent="0">
              <a:buNone/>
            </a:pPr>
            <a:endParaRPr lang="en-US" dirty="0"/>
          </a:p>
        </p:txBody>
      </p:sp>
    </p:spTree>
    <p:extLst>
      <p:ext uri="{BB962C8B-B14F-4D97-AF65-F5344CB8AC3E}">
        <p14:creationId xmlns:p14="http://schemas.microsoft.com/office/powerpoint/2010/main" val="2206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p:cTn id="7"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anim calcmode="lin" valueType="num">
                                      <p:cBhvr>
                                        <p:cTn id="14" dur="500" fill="hold"/>
                                        <p:tgtEl>
                                          <p:spTgt spid="2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 calcmode="lin" valueType="num">
                                      <p:cBhvr>
                                        <p:cTn id="21" dur="500" fill="hold"/>
                                        <p:tgtEl>
                                          <p:spTgt spid="2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0F85AC0-38F5-4E18-A66A-1D57E141C461}"/>
              </a:ext>
            </a:extLst>
          </p:cNvPr>
          <p:cNvSpPr>
            <a:spLocks noGrp="1"/>
          </p:cNvSpPr>
          <p:nvPr>
            <p:ph type="title"/>
          </p:nvPr>
        </p:nvSpPr>
        <p:spPr>
          <a:xfrm>
            <a:off x="496112" y="685801"/>
            <a:ext cx="2743200" cy="5105400"/>
          </a:xfrm>
        </p:spPr>
        <p:txBody>
          <a:bodyPr>
            <a:normAutofit/>
          </a:bodyPr>
          <a:lstStyle/>
          <a:p>
            <a:pPr algn="l"/>
            <a:r>
              <a:rPr lang="en-US" sz="3200">
                <a:solidFill>
                  <a:srgbClr val="FFFFFF"/>
                </a:solidFill>
              </a:rPr>
              <a:t>Overview</a:t>
            </a:r>
          </a:p>
        </p:txBody>
      </p:sp>
      <p:grpSp>
        <p:nvGrpSpPr>
          <p:cNvPr id="42" name="Group 4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8EF1969-2624-4D30-8297-1F8DB19BAC9B}"/>
              </a:ext>
            </a:extLst>
          </p:cNvPr>
          <p:cNvSpPr>
            <a:spLocks noGrp="1"/>
          </p:cNvSpPr>
          <p:nvPr>
            <p:ph idx="1"/>
          </p:nvPr>
        </p:nvSpPr>
        <p:spPr>
          <a:xfrm>
            <a:off x="5117106" y="150472"/>
            <a:ext cx="6385918" cy="6423948"/>
          </a:xfrm>
        </p:spPr>
        <p:txBody>
          <a:bodyPr>
            <a:normAutofit/>
          </a:bodyPr>
          <a:lstStyle/>
          <a:p>
            <a:pPr lvl="0"/>
            <a:r>
              <a:rPr lang="en-US" b="1" dirty="0"/>
              <a:t>Introductions</a:t>
            </a:r>
          </a:p>
          <a:p>
            <a:pPr lvl="0"/>
            <a:r>
              <a:rPr lang="en-US" b="1" dirty="0"/>
              <a:t>Overview of General Education at the University of Florida  </a:t>
            </a:r>
          </a:p>
          <a:p>
            <a:pPr lvl="0"/>
            <a:r>
              <a:rPr lang="en-US" b="1" dirty="0"/>
              <a:t>Why the need for change? SERU evidence of student perceptions of General Education</a:t>
            </a:r>
          </a:p>
          <a:p>
            <a:pPr lvl="0"/>
            <a:r>
              <a:rPr lang="en-US" b="1" dirty="0"/>
              <a:t>Introduce and overview UF Quest</a:t>
            </a:r>
          </a:p>
          <a:p>
            <a:pPr lvl="0"/>
            <a:r>
              <a:rPr lang="en-US" b="1" dirty="0"/>
              <a:t>Discussion </a:t>
            </a:r>
          </a:p>
          <a:p>
            <a:pPr lvl="0"/>
            <a:r>
              <a:rPr lang="en-US" b="1" dirty="0"/>
              <a:t>Overview of SLOs for UF Quest </a:t>
            </a:r>
          </a:p>
          <a:p>
            <a:pPr lvl="0"/>
            <a:r>
              <a:rPr lang="en-US" b="1" dirty="0"/>
              <a:t>Assessment Design for UF Quest</a:t>
            </a:r>
          </a:p>
          <a:p>
            <a:pPr lvl="0"/>
            <a:r>
              <a:rPr lang="en-US" b="1" dirty="0"/>
              <a:t>Discussion </a:t>
            </a:r>
          </a:p>
          <a:p>
            <a:pPr lvl="0"/>
            <a:r>
              <a:rPr lang="en-US" b="1" dirty="0"/>
              <a:t>Closing Summary</a:t>
            </a:r>
          </a:p>
        </p:txBody>
      </p:sp>
    </p:spTree>
    <p:extLst>
      <p:ext uri="{BB962C8B-B14F-4D97-AF65-F5344CB8AC3E}">
        <p14:creationId xmlns:p14="http://schemas.microsoft.com/office/powerpoint/2010/main" val="297678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4979" y="158974"/>
            <a:ext cx="9742318" cy="1384980"/>
          </a:xfrm>
        </p:spPr>
        <p:txBody>
          <a:bodyPr>
            <a:normAutofit/>
          </a:bodyPr>
          <a:lstStyle/>
          <a:p>
            <a:r>
              <a:rPr lang="en-US" dirty="0"/>
              <a:t>General Education Program Requirements</a:t>
            </a:r>
          </a:p>
        </p:txBody>
      </p:sp>
      <p:sp>
        <p:nvSpPr>
          <p:cNvPr id="5" name="Rectangle 1"/>
          <p:cNvSpPr>
            <a:spLocks noChangeArrowheads="1"/>
          </p:cNvSpPr>
          <p:nvPr/>
        </p:nvSpPr>
        <p:spPr bwMode="auto">
          <a:xfrm>
            <a:off x="3546475" y="1362760"/>
            <a:ext cx="186671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9913443"/>
              </p:ext>
            </p:extLst>
          </p:nvPr>
        </p:nvGraphicFramePr>
        <p:xfrm>
          <a:off x="1674979" y="1685925"/>
          <a:ext cx="9918151" cy="4628500"/>
        </p:xfrm>
        <a:graphic>
          <a:graphicData uri="http://schemas.openxmlformats.org/drawingml/2006/table">
            <a:tbl>
              <a:tblPr firstRow="1" bandRow="1"/>
              <a:tblGrid>
                <a:gridCol w="4175946">
                  <a:extLst>
                    <a:ext uri="{9D8B030D-6E8A-4147-A177-3AD203B41FA5}">
                      <a16:colId xmlns:a16="http://schemas.microsoft.com/office/drawing/2014/main" val="3972896048"/>
                    </a:ext>
                  </a:extLst>
                </a:gridCol>
                <a:gridCol w="1264439">
                  <a:extLst>
                    <a:ext uri="{9D8B030D-6E8A-4147-A177-3AD203B41FA5}">
                      <a16:colId xmlns:a16="http://schemas.microsoft.com/office/drawing/2014/main" val="360406915"/>
                    </a:ext>
                  </a:extLst>
                </a:gridCol>
                <a:gridCol w="1559904">
                  <a:extLst>
                    <a:ext uri="{9D8B030D-6E8A-4147-A177-3AD203B41FA5}">
                      <a16:colId xmlns:a16="http://schemas.microsoft.com/office/drawing/2014/main" val="1956208835"/>
                    </a:ext>
                  </a:extLst>
                </a:gridCol>
                <a:gridCol w="1902804">
                  <a:extLst>
                    <a:ext uri="{9D8B030D-6E8A-4147-A177-3AD203B41FA5}">
                      <a16:colId xmlns:a16="http://schemas.microsoft.com/office/drawing/2014/main" val="4176553724"/>
                    </a:ext>
                  </a:extLst>
                </a:gridCol>
                <a:gridCol w="1015058">
                  <a:extLst>
                    <a:ext uri="{9D8B030D-6E8A-4147-A177-3AD203B41FA5}">
                      <a16:colId xmlns:a16="http://schemas.microsoft.com/office/drawing/2014/main" val="3429084318"/>
                    </a:ext>
                  </a:extLst>
                </a:gridCol>
              </a:tblGrid>
              <a:tr h="346508">
                <a:tc gridSpan="5">
                  <a:txBody>
                    <a:bodyPr/>
                    <a:lstStyle/>
                    <a:p>
                      <a:pPr algn="ctr"/>
                      <a:r>
                        <a:rPr lang="en-US" sz="2000" b="1" dirty="0"/>
                        <a:t>General Education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2883719"/>
                  </a:ext>
                </a:extLst>
              </a:tr>
              <a:tr h="468710">
                <a:tc>
                  <a:txBody>
                    <a:bodyPr/>
                    <a:lstStyle/>
                    <a:p>
                      <a:pPr algn="l" fontAlgn="t"/>
                      <a:r>
                        <a:rPr lang="en-US" sz="2000" b="1">
                          <a:effectLst/>
                          <a:latin typeface="inherit"/>
                        </a:rPr>
                        <a:t>Subject Area</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t"/>
                      <a:r>
                        <a:rPr lang="en-US" sz="2000" b="1">
                          <a:effectLst/>
                          <a:latin typeface="inherit"/>
                        </a:rPr>
                        <a:t>UF Core</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t"/>
                      <a:r>
                        <a:rPr lang="en-US" sz="2000" b="1">
                          <a:effectLst/>
                          <a:latin typeface="inherit"/>
                        </a:rPr>
                        <a:t>State Core</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t"/>
                      <a:r>
                        <a:rPr lang="en-US" sz="2000" b="1">
                          <a:effectLst/>
                          <a:latin typeface="inherit"/>
                        </a:rPr>
                        <a:t>Gen Ed Courses</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t"/>
                      <a:r>
                        <a:rPr lang="en-US" sz="2000" b="1">
                          <a:effectLst/>
                          <a:latin typeface="inherit"/>
                        </a:rPr>
                        <a:t>Totals</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extLst>
                  <a:ext uri="{0D108BD9-81ED-4DB2-BD59-A6C34878D82A}">
                    <a16:rowId xmlns:a16="http://schemas.microsoft.com/office/drawing/2014/main" val="677536221"/>
                  </a:ext>
                </a:extLst>
              </a:tr>
              <a:tr h="468710">
                <a:tc>
                  <a:txBody>
                    <a:bodyPr/>
                    <a:lstStyle/>
                    <a:p>
                      <a:pPr algn="l" fontAlgn="t"/>
                      <a:r>
                        <a:rPr lang="en-US" sz="2000">
                          <a:effectLst/>
                        </a:rPr>
                        <a:t>Composition</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endParaRPr lang="en-US" sz="2000" b="0" dirty="0">
                        <a:effectLst/>
                      </a:endParaRP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dirty="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6</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extLst>
                  <a:ext uri="{0D108BD9-81ED-4DB2-BD59-A6C34878D82A}">
                    <a16:rowId xmlns:a16="http://schemas.microsoft.com/office/drawing/2014/main" val="3259517998"/>
                  </a:ext>
                </a:extLst>
              </a:tr>
              <a:tr h="468710">
                <a:tc>
                  <a:txBody>
                    <a:bodyPr/>
                    <a:lstStyle/>
                    <a:p>
                      <a:pPr algn="l" fontAlgn="t"/>
                      <a:r>
                        <a:rPr lang="en-US" sz="2000">
                          <a:effectLst/>
                        </a:rPr>
                        <a:t>Humanities*</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dirty="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endParaRPr lang="en-US" sz="2000" b="0" dirty="0">
                        <a:effectLst/>
                      </a:endParaRP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6</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extLst>
                  <a:ext uri="{0D108BD9-81ED-4DB2-BD59-A6C34878D82A}">
                    <a16:rowId xmlns:a16="http://schemas.microsoft.com/office/drawing/2014/main" val="456305479"/>
                  </a:ext>
                </a:extLst>
              </a:tr>
              <a:tr h="468710">
                <a:tc>
                  <a:txBody>
                    <a:bodyPr/>
                    <a:lstStyle/>
                    <a:p>
                      <a:pPr algn="l" fontAlgn="t"/>
                      <a:r>
                        <a:rPr lang="en-US" sz="2000">
                          <a:effectLst/>
                        </a:rPr>
                        <a:t>Social &amp; Behavioral Science*</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endParaRPr lang="en-US" sz="2000" b="0">
                        <a:effectLst/>
                      </a:endParaRP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dirty="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6</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extLst>
                  <a:ext uri="{0D108BD9-81ED-4DB2-BD59-A6C34878D82A}">
                    <a16:rowId xmlns:a16="http://schemas.microsoft.com/office/drawing/2014/main" val="1825035474"/>
                  </a:ext>
                </a:extLst>
              </a:tr>
              <a:tr h="468710">
                <a:tc>
                  <a:txBody>
                    <a:bodyPr/>
                    <a:lstStyle/>
                    <a:p>
                      <a:pPr algn="l" fontAlgn="t"/>
                      <a:r>
                        <a:rPr lang="en-US" sz="2000">
                          <a:effectLst/>
                        </a:rPr>
                        <a:t>Mathematics</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endParaRPr lang="en-US" sz="2000" b="0">
                        <a:effectLst/>
                      </a:endParaRP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dirty="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6</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extLst>
                  <a:ext uri="{0D108BD9-81ED-4DB2-BD59-A6C34878D82A}">
                    <a16:rowId xmlns:a16="http://schemas.microsoft.com/office/drawing/2014/main" val="3200760537"/>
                  </a:ext>
                </a:extLst>
              </a:tr>
              <a:tr h="468710">
                <a:tc>
                  <a:txBody>
                    <a:bodyPr/>
                    <a:lstStyle/>
                    <a:p>
                      <a:pPr algn="l" fontAlgn="t"/>
                      <a:r>
                        <a:rPr lang="en-US" sz="2000">
                          <a:effectLst/>
                        </a:rPr>
                        <a:t>Natural Science</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endParaRPr lang="en-US" sz="2000" b="0">
                        <a:effectLst/>
                      </a:endParaRP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dirty="0">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a:effectLst/>
                        </a:rPr>
                        <a:t>6</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extLst>
                  <a:ext uri="{0D108BD9-81ED-4DB2-BD59-A6C34878D82A}">
                    <a16:rowId xmlns:a16="http://schemas.microsoft.com/office/drawing/2014/main" val="2546583542"/>
                  </a:ext>
                </a:extLst>
              </a:tr>
              <a:tr h="770021">
                <a:tc>
                  <a:txBody>
                    <a:bodyPr/>
                    <a:lstStyle/>
                    <a:p>
                      <a:pPr algn="l" fontAlgn="t"/>
                      <a:r>
                        <a:rPr lang="en-US" sz="2000">
                          <a:effectLst/>
                        </a:rPr>
                        <a:t>Additional Required Gen Ed Coursework (Humanities, Social Science, or Natural Science)**</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endParaRPr lang="en-US" sz="2000" b="0">
                        <a:effectLst/>
                      </a:endParaRP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endParaRPr lang="en-US" sz="2000" b="0">
                        <a:effectLst/>
                      </a:endParaRP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dirty="0">
                          <a:effectLst/>
                        </a:rPr>
                        <a:t>6</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0" dirty="0">
                          <a:effectLst/>
                        </a:rPr>
                        <a:t>6</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extLst>
                  <a:ext uri="{0D108BD9-81ED-4DB2-BD59-A6C34878D82A}">
                    <a16:rowId xmlns:a16="http://schemas.microsoft.com/office/drawing/2014/main" val="3492961649"/>
                  </a:ext>
                </a:extLst>
              </a:tr>
              <a:tr h="468710">
                <a:tc>
                  <a:txBody>
                    <a:bodyPr/>
                    <a:lstStyle/>
                    <a:p>
                      <a:pPr algn="l" fontAlgn="t"/>
                      <a:r>
                        <a:rPr lang="en-US" sz="2000" b="1">
                          <a:effectLst/>
                          <a:latin typeface="inherit"/>
                        </a:rPr>
                        <a:t>OVERALL TOTALS</a:t>
                      </a:r>
                      <a:endParaRPr lang="en-US" sz="2000">
                        <a:effectLst/>
                      </a:endParaRP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1">
                          <a:effectLst/>
                        </a:rPr>
                        <a:t>3</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1">
                          <a:effectLst/>
                        </a:rPr>
                        <a:t>15</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1">
                          <a:effectLst/>
                        </a:rPr>
                        <a:t>18</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tc>
                  <a:txBody>
                    <a:bodyPr/>
                    <a:lstStyle/>
                    <a:p>
                      <a:pPr algn="l" fontAlgn="t"/>
                      <a:r>
                        <a:rPr lang="en-US" sz="2000" b="1" dirty="0">
                          <a:effectLst/>
                        </a:rPr>
                        <a:t>36</a:t>
                      </a:r>
                    </a:p>
                  </a:txBody>
                  <a:tcPr marL="43311" marR="43311" marT="43311" marB="433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8F1"/>
                    </a:solidFill>
                  </a:tcPr>
                </a:tc>
                <a:extLst>
                  <a:ext uri="{0D108BD9-81ED-4DB2-BD59-A6C34878D82A}">
                    <a16:rowId xmlns:a16="http://schemas.microsoft.com/office/drawing/2014/main" val="128747718"/>
                  </a:ext>
                </a:extLst>
              </a:tr>
            </a:tbl>
          </a:graphicData>
        </a:graphic>
      </p:graphicFrame>
    </p:spTree>
    <p:extLst>
      <p:ext uri="{BB962C8B-B14F-4D97-AF65-F5344CB8AC3E}">
        <p14:creationId xmlns:p14="http://schemas.microsoft.com/office/powerpoint/2010/main" val="289879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478" y="163968"/>
            <a:ext cx="10018713" cy="703780"/>
          </a:xfrm>
        </p:spPr>
        <p:txBody>
          <a:bodyPr>
            <a:normAutofit fontScale="90000"/>
          </a:bodyPr>
          <a:lstStyle/>
          <a:p>
            <a:r>
              <a:rPr lang="en-US" dirty="0"/>
              <a:t>General Education Student Learning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9076790"/>
              </p:ext>
            </p:extLst>
          </p:nvPr>
        </p:nvGraphicFramePr>
        <p:xfrm>
          <a:off x="1509478" y="1197413"/>
          <a:ext cx="9732396" cy="5150224"/>
        </p:xfrm>
        <a:graphic>
          <a:graphicData uri="http://schemas.openxmlformats.org/drawingml/2006/table">
            <a:tbl>
              <a:tblPr/>
              <a:tblGrid>
                <a:gridCol w="2245938">
                  <a:extLst>
                    <a:ext uri="{9D8B030D-6E8A-4147-A177-3AD203B41FA5}">
                      <a16:colId xmlns:a16="http://schemas.microsoft.com/office/drawing/2014/main" val="2620189800"/>
                    </a:ext>
                  </a:extLst>
                </a:gridCol>
                <a:gridCol w="3743229">
                  <a:extLst>
                    <a:ext uri="{9D8B030D-6E8A-4147-A177-3AD203B41FA5}">
                      <a16:colId xmlns:a16="http://schemas.microsoft.com/office/drawing/2014/main" val="4227044056"/>
                    </a:ext>
                  </a:extLst>
                </a:gridCol>
                <a:gridCol w="3743229">
                  <a:extLst>
                    <a:ext uri="{9D8B030D-6E8A-4147-A177-3AD203B41FA5}">
                      <a16:colId xmlns:a16="http://schemas.microsoft.com/office/drawing/2014/main" val="24131747"/>
                    </a:ext>
                  </a:extLst>
                </a:gridCol>
              </a:tblGrid>
              <a:tr h="349591">
                <a:tc>
                  <a:txBody>
                    <a:bodyPr/>
                    <a:lstStyle/>
                    <a:p>
                      <a:pPr marL="64770" fontAlgn="base"/>
                      <a:r>
                        <a:rPr lang="en-US" sz="2000" b="1" dirty="0">
                          <a:effectLst/>
                          <a:latin typeface="inherit"/>
                        </a:rPr>
                        <a:t>Category</a:t>
                      </a:r>
                      <a:endParaRPr lang="en-US" sz="2000" b="1" dirty="0">
                        <a:effectLst/>
                        <a:latin typeface="gentona"/>
                      </a:endParaRP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0EBE0"/>
                    </a:solidFill>
                  </a:tcPr>
                </a:tc>
                <a:tc>
                  <a:txBody>
                    <a:bodyPr/>
                    <a:lstStyle/>
                    <a:p>
                      <a:pPr marL="83820" fontAlgn="base"/>
                      <a:r>
                        <a:rPr lang="en-US" sz="2000" b="1" dirty="0">
                          <a:effectLst/>
                          <a:latin typeface="inherit"/>
                        </a:rPr>
                        <a:t>Institutional Definition</a:t>
                      </a:r>
                      <a:endParaRPr lang="en-US" sz="2000" b="1" dirty="0">
                        <a:effectLst/>
                        <a:latin typeface="gentona"/>
                      </a:endParaRP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0EBE0"/>
                    </a:solidFill>
                  </a:tcPr>
                </a:tc>
                <a:tc>
                  <a:txBody>
                    <a:bodyPr/>
                    <a:lstStyle/>
                    <a:p>
                      <a:pPr marL="99060" fontAlgn="base"/>
                      <a:r>
                        <a:rPr lang="en-US" sz="2000" b="1" dirty="0">
                          <a:effectLst/>
                          <a:latin typeface="inherit"/>
                        </a:rPr>
                        <a:t>Institutional SLO</a:t>
                      </a:r>
                      <a:endParaRPr lang="en-US" sz="2000" b="1" dirty="0">
                        <a:effectLst/>
                        <a:latin typeface="gentona"/>
                      </a:endParaRP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0EBE0"/>
                    </a:solidFill>
                  </a:tcPr>
                </a:tc>
                <a:extLst>
                  <a:ext uri="{0D108BD9-81ED-4DB2-BD59-A6C34878D82A}">
                    <a16:rowId xmlns:a16="http://schemas.microsoft.com/office/drawing/2014/main" val="1591421332"/>
                  </a:ext>
                </a:extLst>
              </a:tr>
              <a:tr h="1333915">
                <a:tc>
                  <a:txBody>
                    <a:bodyPr/>
                    <a:lstStyle/>
                    <a:p>
                      <a:pPr marL="64770" fontAlgn="base"/>
                      <a:r>
                        <a:rPr lang="en-US" sz="2000" b="1" dirty="0">
                          <a:effectLst/>
                          <a:latin typeface="inherit"/>
                        </a:rPr>
                        <a:t>Content</a:t>
                      </a:r>
                      <a:endParaRPr lang="en-US" sz="2000" b="1" dirty="0">
                        <a:effectLst/>
                        <a:latin typeface="gentona"/>
                      </a:endParaRP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FFDF5"/>
                    </a:solidFill>
                  </a:tcPr>
                </a:tc>
                <a:tc>
                  <a:txBody>
                    <a:bodyPr/>
                    <a:lstStyle/>
                    <a:p>
                      <a:pPr marL="83820" fontAlgn="base"/>
                      <a:r>
                        <a:rPr lang="en-US" sz="2000" b="0" dirty="0">
                          <a:effectLst/>
                          <a:latin typeface="gentona"/>
                        </a:rPr>
                        <a:t>Content is knowledge of the terminology, concepts, methodologies and theories used within the subject area.</a:t>
                      </a: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FFDF5"/>
                    </a:solidFill>
                  </a:tcPr>
                </a:tc>
                <a:tc>
                  <a:txBody>
                    <a:bodyPr/>
                    <a:lstStyle/>
                    <a:p>
                      <a:pPr marL="83820" fontAlgn="base"/>
                      <a:r>
                        <a:rPr lang="en-US" sz="2000" b="0">
                          <a:effectLst/>
                          <a:latin typeface="gentona"/>
                        </a:rPr>
                        <a:t>Students demonstrate competence in the terminology, concepts, methodologies and theories used within the subject area.</a:t>
                      </a: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FFDF5"/>
                    </a:solidFill>
                  </a:tcPr>
                </a:tc>
                <a:extLst>
                  <a:ext uri="{0D108BD9-81ED-4DB2-BD59-A6C34878D82A}">
                    <a16:rowId xmlns:a16="http://schemas.microsoft.com/office/drawing/2014/main" val="4010477000"/>
                  </a:ext>
                </a:extLst>
              </a:tr>
              <a:tr h="1474533">
                <a:tc>
                  <a:txBody>
                    <a:bodyPr/>
                    <a:lstStyle/>
                    <a:p>
                      <a:pPr marL="64770" fontAlgn="base"/>
                      <a:r>
                        <a:rPr lang="en-US" sz="2000" b="1" dirty="0">
                          <a:effectLst/>
                          <a:latin typeface="inherit"/>
                        </a:rPr>
                        <a:t>Critical Thinking</a:t>
                      </a:r>
                      <a:endParaRPr lang="en-US" sz="2000" b="1" dirty="0">
                        <a:effectLst/>
                        <a:latin typeface="gentona"/>
                      </a:endParaRP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0EBE0"/>
                    </a:solidFill>
                  </a:tcPr>
                </a:tc>
                <a:tc>
                  <a:txBody>
                    <a:bodyPr/>
                    <a:lstStyle/>
                    <a:p>
                      <a:pPr marL="83820" fontAlgn="base"/>
                      <a:r>
                        <a:rPr lang="en-US" sz="2000" b="0" dirty="0">
                          <a:effectLst/>
                          <a:latin typeface="gentona"/>
                        </a:rPr>
                        <a:t>Critical thinking is characterized by the comprehensive analysis of issues, ideas, and evidence before accepting or formulating an opinion or conclusion.</a:t>
                      </a: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0EBE0"/>
                    </a:solidFill>
                  </a:tcPr>
                </a:tc>
                <a:tc>
                  <a:txBody>
                    <a:bodyPr/>
                    <a:lstStyle/>
                    <a:p>
                      <a:pPr marL="83820" fontAlgn="base"/>
                      <a:r>
                        <a:rPr lang="en-US" sz="2000" b="0" dirty="0">
                          <a:effectLst/>
                          <a:latin typeface="gentona"/>
                        </a:rPr>
                        <a:t>Students carefully and logically analyze information from multiple perspectives and develop reasoned solutions to problems within the subject area.</a:t>
                      </a: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0EBE0"/>
                    </a:solidFill>
                  </a:tcPr>
                </a:tc>
                <a:extLst>
                  <a:ext uri="{0D108BD9-81ED-4DB2-BD59-A6C34878D82A}">
                    <a16:rowId xmlns:a16="http://schemas.microsoft.com/office/drawing/2014/main" val="3084754124"/>
                  </a:ext>
                </a:extLst>
              </a:tr>
              <a:tr h="1193298">
                <a:tc>
                  <a:txBody>
                    <a:bodyPr/>
                    <a:lstStyle/>
                    <a:p>
                      <a:pPr marL="64770" fontAlgn="base"/>
                      <a:r>
                        <a:rPr lang="en-US" sz="2000" b="1" dirty="0">
                          <a:effectLst/>
                          <a:latin typeface="inherit"/>
                        </a:rPr>
                        <a:t>Communication</a:t>
                      </a:r>
                      <a:endParaRPr lang="en-US" sz="2000" b="1" dirty="0">
                        <a:effectLst/>
                        <a:latin typeface="gentona"/>
                      </a:endParaRP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FFDF5"/>
                    </a:solidFill>
                  </a:tcPr>
                </a:tc>
                <a:tc>
                  <a:txBody>
                    <a:bodyPr/>
                    <a:lstStyle/>
                    <a:p>
                      <a:pPr marL="83820" fontAlgn="base"/>
                      <a:r>
                        <a:rPr lang="en-US" sz="2000" b="0" dirty="0">
                          <a:effectLst/>
                          <a:latin typeface="gentona"/>
                        </a:rPr>
                        <a:t>Communication is the development and expression of ideas in written and oral forms.</a:t>
                      </a: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FFDF5"/>
                    </a:solidFill>
                  </a:tcPr>
                </a:tc>
                <a:tc>
                  <a:txBody>
                    <a:bodyPr/>
                    <a:lstStyle/>
                    <a:p>
                      <a:pPr marL="83820" fontAlgn="base"/>
                      <a:r>
                        <a:rPr lang="en-US" sz="2000" b="0" dirty="0">
                          <a:effectLst/>
                          <a:latin typeface="gentona"/>
                        </a:rPr>
                        <a:t>Students clearly and effectively communicate knowledge, ideas, and reasoning in written or oral forms appropriate to the subject area.</a:t>
                      </a:r>
                    </a:p>
                  </a:txBody>
                  <a:tcPr marL="63473" marR="63473" marT="34178" marB="34178" anchor="ctr">
                    <a:lnL w="9525" cap="flat" cmpd="sng" algn="ctr">
                      <a:solidFill>
                        <a:srgbClr val="084B81"/>
                      </a:solidFill>
                      <a:prstDash val="solid"/>
                      <a:round/>
                      <a:headEnd type="none" w="med" len="med"/>
                      <a:tailEnd type="none" w="med" len="med"/>
                    </a:lnL>
                    <a:lnR w="9525" cap="flat" cmpd="sng" algn="ctr">
                      <a:solidFill>
                        <a:srgbClr val="084B81"/>
                      </a:solidFill>
                      <a:prstDash val="solid"/>
                      <a:round/>
                      <a:headEnd type="none" w="med" len="med"/>
                      <a:tailEnd type="none" w="med" len="med"/>
                    </a:lnR>
                    <a:lnT w="9525" cap="flat" cmpd="sng" algn="ctr">
                      <a:solidFill>
                        <a:srgbClr val="084B81"/>
                      </a:solidFill>
                      <a:prstDash val="solid"/>
                      <a:round/>
                      <a:headEnd type="none" w="med" len="med"/>
                      <a:tailEnd type="none" w="med" len="med"/>
                    </a:lnT>
                    <a:lnB w="9525" cap="flat" cmpd="sng" algn="ctr">
                      <a:solidFill>
                        <a:srgbClr val="084B81"/>
                      </a:solidFill>
                      <a:prstDash val="solid"/>
                      <a:round/>
                      <a:headEnd type="none" w="med" len="med"/>
                      <a:tailEnd type="none" w="med" len="med"/>
                    </a:lnB>
                    <a:solidFill>
                      <a:srgbClr val="FFFDF5"/>
                    </a:solidFill>
                  </a:tcPr>
                </a:tc>
                <a:extLst>
                  <a:ext uri="{0D108BD9-81ED-4DB2-BD59-A6C34878D82A}">
                    <a16:rowId xmlns:a16="http://schemas.microsoft.com/office/drawing/2014/main" val="2063615872"/>
                  </a:ext>
                </a:extLst>
              </a:tr>
            </a:tbl>
          </a:graphicData>
        </a:graphic>
      </p:graphicFrame>
      <p:sp>
        <p:nvSpPr>
          <p:cNvPr id="5" name="Rectangle 1"/>
          <p:cNvSpPr>
            <a:spLocks noChangeArrowheads="1"/>
          </p:cNvSpPr>
          <p:nvPr/>
        </p:nvSpPr>
        <p:spPr bwMode="auto">
          <a:xfrm>
            <a:off x="4572000" y="1719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303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10" y="-337657"/>
            <a:ext cx="10357092" cy="1752599"/>
          </a:xfrm>
        </p:spPr>
        <p:txBody>
          <a:bodyPr>
            <a:normAutofit/>
          </a:bodyPr>
          <a:lstStyle/>
          <a:p>
            <a:r>
              <a:rPr lang="en-US" sz="3600" b="1" dirty="0"/>
              <a:t>2020-2022 General Education (GE) Assessment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7431570"/>
              </p:ext>
            </p:extLst>
          </p:nvPr>
        </p:nvGraphicFramePr>
        <p:xfrm>
          <a:off x="718457" y="1126917"/>
          <a:ext cx="11227825" cy="5120638"/>
        </p:xfrm>
        <a:graphic>
          <a:graphicData uri="http://schemas.openxmlformats.org/drawingml/2006/table">
            <a:tbl>
              <a:tblPr>
                <a:tableStyleId>{69CF1AB2-1976-4502-BF36-3FF5EA218861}</a:tableStyleId>
              </a:tblPr>
              <a:tblGrid>
                <a:gridCol w="2367535">
                  <a:extLst>
                    <a:ext uri="{9D8B030D-6E8A-4147-A177-3AD203B41FA5}">
                      <a16:colId xmlns:a16="http://schemas.microsoft.com/office/drawing/2014/main" val="147172942"/>
                    </a:ext>
                  </a:extLst>
                </a:gridCol>
                <a:gridCol w="1132304">
                  <a:extLst>
                    <a:ext uri="{9D8B030D-6E8A-4147-A177-3AD203B41FA5}">
                      <a16:colId xmlns:a16="http://schemas.microsoft.com/office/drawing/2014/main" val="1751369140"/>
                    </a:ext>
                  </a:extLst>
                </a:gridCol>
                <a:gridCol w="1135844">
                  <a:extLst>
                    <a:ext uri="{9D8B030D-6E8A-4147-A177-3AD203B41FA5}">
                      <a16:colId xmlns:a16="http://schemas.microsoft.com/office/drawing/2014/main" val="1820652387"/>
                    </a:ext>
                  </a:extLst>
                </a:gridCol>
                <a:gridCol w="1560459">
                  <a:extLst>
                    <a:ext uri="{9D8B030D-6E8A-4147-A177-3AD203B41FA5}">
                      <a16:colId xmlns:a16="http://schemas.microsoft.com/office/drawing/2014/main" val="4204760533"/>
                    </a:ext>
                  </a:extLst>
                </a:gridCol>
                <a:gridCol w="1061536">
                  <a:extLst>
                    <a:ext uri="{9D8B030D-6E8A-4147-A177-3AD203B41FA5}">
                      <a16:colId xmlns:a16="http://schemas.microsoft.com/office/drawing/2014/main" val="1515589962"/>
                    </a:ext>
                  </a:extLst>
                </a:gridCol>
                <a:gridCol w="1178306">
                  <a:extLst>
                    <a:ext uri="{9D8B030D-6E8A-4147-A177-3AD203B41FA5}">
                      <a16:colId xmlns:a16="http://schemas.microsoft.com/office/drawing/2014/main" val="3441746822"/>
                    </a:ext>
                  </a:extLst>
                </a:gridCol>
                <a:gridCol w="1528612">
                  <a:extLst>
                    <a:ext uri="{9D8B030D-6E8A-4147-A177-3AD203B41FA5}">
                      <a16:colId xmlns:a16="http://schemas.microsoft.com/office/drawing/2014/main" val="1187848447"/>
                    </a:ext>
                  </a:extLst>
                </a:gridCol>
                <a:gridCol w="1263229">
                  <a:extLst>
                    <a:ext uri="{9D8B030D-6E8A-4147-A177-3AD203B41FA5}">
                      <a16:colId xmlns:a16="http://schemas.microsoft.com/office/drawing/2014/main" val="980845556"/>
                    </a:ext>
                  </a:extLst>
                </a:gridCol>
              </a:tblGrid>
              <a:tr h="685968">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b="1" u="none" strike="noStrike">
                          <a:effectLst/>
                        </a:rPr>
                        <a:t>Spring 2020</a:t>
                      </a:r>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b="1" u="none" strike="noStrike">
                          <a:effectLst/>
                        </a:rPr>
                        <a:t>Summer 2020</a:t>
                      </a:r>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b="1" u="none" strike="noStrike">
                          <a:effectLst/>
                        </a:rPr>
                        <a:t>Fall 2020</a:t>
                      </a:r>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b="1" u="none" strike="noStrike">
                          <a:effectLst/>
                        </a:rPr>
                        <a:t>Spring 2021</a:t>
                      </a:r>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b="1" u="none" strike="noStrike">
                          <a:effectLst/>
                        </a:rPr>
                        <a:t>Summer 2021</a:t>
                      </a:r>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b="1" u="none" strike="noStrike">
                          <a:effectLst/>
                        </a:rPr>
                        <a:t>Fall 2021</a:t>
                      </a:r>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b="1" u="none" strike="noStrike" dirty="0">
                          <a:effectLst/>
                        </a:rPr>
                        <a:t>Spring 2022</a:t>
                      </a:r>
                      <a:endParaRPr lang="en-US" sz="18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13773178"/>
                  </a:ext>
                </a:extLst>
              </a:tr>
              <a:tr h="685968">
                <a:tc>
                  <a:txBody>
                    <a:bodyPr/>
                    <a:lstStyle/>
                    <a:p>
                      <a:pPr algn="l" fontAlgn="b"/>
                      <a:endParaRPr lang="en-US" sz="1800" b="1" i="1"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 1 Implemented</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 2 Implemented</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591391493"/>
                  </a:ext>
                </a:extLst>
              </a:tr>
              <a:tr h="90804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1" i="1" u="none" strike="noStrike" dirty="0">
                          <a:effectLst/>
                        </a:rPr>
                        <a:t>Subject Areas</a:t>
                      </a:r>
                      <a:endParaRPr lang="en-US" sz="1800" b="1" i="1" u="none" strike="noStrike" dirty="0">
                        <a:solidFill>
                          <a:srgbClr val="000000"/>
                        </a:solidFill>
                        <a:effectLst/>
                        <a:latin typeface="Calibri" panose="020F0502020204030204" pitchFamily="34" charset="0"/>
                      </a:endParaRPr>
                    </a:p>
                    <a:p>
                      <a:pPr algn="ctr" fontAlgn="b"/>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78673050"/>
                  </a:ext>
                </a:extLst>
              </a:tr>
              <a:tr h="489574">
                <a:tc>
                  <a:txBody>
                    <a:bodyPr/>
                    <a:lstStyle/>
                    <a:p>
                      <a:pPr algn="ctr" fontAlgn="b"/>
                      <a:r>
                        <a:rPr lang="en-US" sz="1800" b="1" u="none" strike="noStrike">
                          <a:effectLst/>
                        </a:rPr>
                        <a:t>Composition</a:t>
                      </a:r>
                      <a:endParaRPr lang="en-US" sz="1800" b="1"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64634855"/>
                  </a:ext>
                </a:extLst>
              </a:tr>
              <a:tr h="489574">
                <a:tc>
                  <a:txBody>
                    <a:bodyPr/>
                    <a:lstStyle/>
                    <a:p>
                      <a:pPr algn="ctr" fontAlgn="b"/>
                      <a:r>
                        <a:rPr lang="en-US" sz="1800" b="1" u="none" strike="noStrike">
                          <a:effectLst/>
                        </a:rPr>
                        <a:t>Humanities</a:t>
                      </a:r>
                      <a:endParaRPr lang="en-US" sz="1800" b="1"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08254574"/>
                  </a:ext>
                </a:extLst>
              </a:tr>
              <a:tr h="489574">
                <a:tc>
                  <a:txBody>
                    <a:bodyPr/>
                    <a:lstStyle/>
                    <a:p>
                      <a:pPr algn="ctr" fontAlgn="b"/>
                      <a:r>
                        <a:rPr lang="en-US" sz="1800" b="1" u="none" strike="noStrike">
                          <a:effectLst/>
                        </a:rPr>
                        <a:t>Mathematics</a:t>
                      </a:r>
                      <a:endParaRPr lang="en-US" sz="1800" b="1"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779720871"/>
                  </a:ext>
                </a:extLst>
              </a:tr>
              <a:tr h="685968">
                <a:tc>
                  <a:txBody>
                    <a:bodyPr/>
                    <a:lstStyle/>
                    <a:p>
                      <a:pPr algn="ctr" fontAlgn="b"/>
                      <a:r>
                        <a:rPr lang="en-US" sz="1800" b="1" u="none" strike="noStrike">
                          <a:effectLst/>
                        </a:rPr>
                        <a:t>Physical and biological Sciences</a:t>
                      </a:r>
                      <a:endParaRPr lang="en-US" sz="1800" b="1"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790137765"/>
                  </a:ext>
                </a:extLst>
              </a:tr>
              <a:tr h="685968">
                <a:tc>
                  <a:txBody>
                    <a:bodyPr/>
                    <a:lstStyle/>
                    <a:p>
                      <a:pPr algn="ctr" fontAlgn="b"/>
                      <a:r>
                        <a:rPr lang="en-US" sz="1800" b="1" u="none" strike="noStrike" dirty="0">
                          <a:effectLst/>
                        </a:rPr>
                        <a:t>Social and Behavioral Science</a:t>
                      </a:r>
                      <a:endParaRPr lang="en-US" sz="18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GE</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UF Quest</a:t>
                      </a:r>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38332268"/>
                  </a:ext>
                </a:extLst>
              </a:tr>
            </a:tbl>
          </a:graphicData>
        </a:graphic>
      </p:graphicFrame>
    </p:spTree>
    <p:extLst>
      <p:ext uri="{BB962C8B-B14F-4D97-AF65-F5344CB8AC3E}">
        <p14:creationId xmlns:p14="http://schemas.microsoft.com/office/powerpoint/2010/main" val="243592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089" y="1"/>
            <a:ext cx="10018713" cy="671803"/>
          </a:xfrm>
        </p:spPr>
        <p:txBody>
          <a:bodyPr>
            <a:normAutofit fontScale="90000"/>
          </a:bodyPr>
          <a:lstStyle/>
          <a:p>
            <a:r>
              <a:rPr lang="en-US" b="1" dirty="0"/>
              <a:t>Critical Thinking Rubric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2813098"/>
              </p:ext>
            </p:extLst>
          </p:nvPr>
        </p:nvGraphicFramePr>
        <p:xfrm>
          <a:off x="345233" y="671804"/>
          <a:ext cx="11756572" cy="6128594"/>
        </p:xfrm>
        <a:graphic>
          <a:graphicData uri="http://schemas.openxmlformats.org/drawingml/2006/table">
            <a:tbl>
              <a:tblPr firstRow="1" firstCol="1" bandRow="1">
                <a:tableStyleId>{073A0DAA-6AF3-43AB-8588-CEC1D06C72B9}</a:tableStyleId>
              </a:tblPr>
              <a:tblGrid>
                <a:gridCol w="1477698">
                  <a:extLst>
                    <a:ext uri="{9D8B030D-6E8A-4147-A177-3AD203B41FA5}">
                      <a16:colId xmlns:a16="http://schemas.microsoft.com/office/drawing/2014/main" val="1327842629"/>
                    </a:ext>
                  </a:extLst>
                </a:gridCol>
                <a:gridCol w="3152189">
                  <a:extLst>
                    <a:ext uri="{9D8B030D-6E8A-4147-A177-3AD203B41FA5}">
                      <a16:colId xmlns:a16="http://schemas.microsoft.com/office/drawing/2014/main" val="3104754855"/>
                    </a:ext>
                  </a:extLst>
                </a:gridCol>
                <a:gridCol w="2988293">
                  <a:extLst>
                    <a:ext uri="{9D8B030D-6E8A-4147-A177-3AD203B41FA5}">
                      <a16:colId xmlns:a16="http://schemas.microsoft.com/office/drawing/2014/main" val="487775214"/>
                    </a:ext>
                  </a:extLst>
                </a:gridCol>
                <a:gridCol w="4138392">
                  <a:extLst>
                    <a:ext uri="{9D8B030D-6E8A-4147-A177-3AD203B41FA5}">
                      <a16:colId xmlns:a16="http://schemas.microsoft.com/office/drawing/2014/main" val="964780322"/>
                    </a:ext>
                  </a:extLst>
                </a:gridCol>
              </a:tblGrid>
              <a:tr h="0">
                <a:tc>
                  <a:txBody>
                    <a:bodyPr/>
                    <a:lstStyle/>
                    <a:p>
                      <a:pPr marL="0" marR="0">
                        <a:lnSpc>
                          <a:spcPct val="107000"/>
                        </a:lnSpc>
                        <a:spcBef>
                          <a:spcPts val="0"/>
                        </a:spcBef>
                        <a:spcAft>
                          <a:spcPts val="0"/>
                        </a:spcAft>
                      </a:pPr>
                      <a:r>
                        <a:rPr lang="en-US" sz="2000" dirty="0">
                          <a:effectLst/>
                        </a:rPr>
                        <a:t> </a:t>
                      </a:r>
                    </a:p>
                  </a:txBody>
                  <a:tcPr marL="45071" marR="45071" marT="0" marB="0"/>
                </a:tc>
                <a:tc>
                  <a:txBody>
                    <a:bodyPr/>
                    <a:lstStyle/>
                    <a:p>
                      <a:pPr marL="0" marR="0">
                        <a:lnSpc>
                          <a:spcPct val="107000"/>
                        </a:lnSpc>
                        <a:spcBef>
                          <a:spcPts val="0"/>
                        </a:spcBef>
                        <a:spcAft>
                          <a:spcPts val="0"/>
                        </a:spcAft>
                      </a:pPr>
                      <a:r>
                        <a:rPr lang="en-US" sz="2000" dirty="0">
                          <a:effectLst/>
                        </a:rPr>
                        <a:t>OUTSTANDING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2000" dirty="0">
                          <a:effectLst/>
                        </a:rPr>
                        <a:t>SATISFACTORY (TARGET)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2000" dirty="0">
                          <a:effectLst/>
                        </a:rPr>
                        <a:t>UNSATISFACTORY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extLst>
                  <a:ext uri="{0D108BD9-81ED-4DB2-BD59-A6C34878D82A}">
                    <a16:rowId xmlns:a16="http://schemas.microsoft.com/office/drawing/2014/main" val="4187121740"/>
                  </a:ext>
                </a:extLst>
              </a:tr>
              <a:tr h="240914">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extLst>
                  <a:ext uri="{0D108BD9-81ED-4DB2-BD59-A6C34878D82A}">
                    <a16:rowId xmlns:a16="http://schemas.microsoft.com/office/drawing/2014/main" val="3653544862"/>
                  </a:ext>
                </a:extLst>
              </a:tr>
              <a:tr h="1619047">
                <a:tc>
                  <a:txBody>
                    <a:bodyPr/>
                    <a:lstStyle/>
                    <a:p>
                      <a:pPr marL="0" marR="0">
                        <a:lnSpc>
                          <a:spcPct val="107000"/>
                        </a:lnSpc>
                        <a:spcBef>
                          <a:spcPts val="0"/>
                        </a:spcBef>
                        <a:spcAft>
                          <a:spcPts val="0"/>
                        </a:spcAft>
                      </a:pPr>
                      <a:r>
                        <a:rPr lang="en-US" sz="1800" dirty="0">
                          <a:effectLst/>
                        </a:rPr>
                        <a:t>Explanation of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dirty="0">
                          <a:effectLst/>
                        </a:rPr>
                        <a:t>Comprehensively identifies and summarizes main issues, explaining why they constitute problems or how they create questions: identifies embedded or implicit issues, addressing their relationship to each other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dirty="0">
                          <a:effectLst/>
                        </a:rPr>
                        <a:t>Identifies and summarizes the main issues, and explains why they constitute problems or create questions at an acceptable level that is not seriously impeded by omissions or errors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dirty="0">
                          <a:effectLst/>
                        </a:rPr>
                        <a:t>Identifies, summarizes and explains the main problem or questions at an unacceptable level. Represents the issues inaccurately or inadequately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extLst>
                  <a:ext uri="{0D108BD9-81ED-4DB2-BD59-A6C34878D82A}">
                    <a16:rowId xmlns:a16="http://schemas.microsoft.com/office/drawing/2014/main" val="883471920"/>
                  </a:ext>
                </a:extLst>
              </a:tr>
              <a:tr h="1682045">
                <a:tc>
                  <a:txBody>
                    <a:bodyPr/>
                    <a:lstStyle/>
                    <a:p>
                      <a:pPr marL="0" marR="0">
                        <a:lnSpc>
                          <a:spcPct val="107000"/>
                        </a:lnSpc>
                        <a:spcBef>
                          <a:spcPts val="0"/>
                        </a:spcBef>
                        <a:spcAft>
                          <a:spcPts val="0"/>
                        </a:spcAft>
                      </a:pPr>
                      <a:r>
                        <a:rPr lang="en-US" sz="1800" dirty="0">
                          <a:effectLst/>
                        </a:rPr>
                        <a:t>Evidence/</a:t>
                      </a:r>
                    </a:p>
                    <a:p>
                      <a:pPr marL="0" marR="0">
                        <a:lnSpc>
                          <a:spcPct val="107000"/>
                        </a:lnSpc>
                        <a:spcBef>
                          <a:spcPts val="0"/>
                        </a:spcBef>
                        <a:spcAft>
                          <a:spcPts val="0"/>
                        </a:spcAft>
                      </a:pPr>
                      <a:r>
                        <a:rPr lang="en-US" sz="1800" dirty="0">
                          <a:effectLst/>
                        </a:rPr>
                        <a:t>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dirty="0">
                          <a:effectLst/>
                        </a:rPr>
                        <a:t>Uses high quality, credible, relevant sources to thoroughly and rigorously investigate the subject; logically analyzes alternate points of view, revealing important differences or similarities within the topic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dirty="0">
                          <a:effectLst/>
                        </a:rPr>
                        <a:t>Uses credible, relevant sources to question and analyze alternate points of view, revealing some differences or similarities within the topic at an acceptable level that is not seriously impeded by omissions or errors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dirty="0">
                          <a:effectLst/>
                        </a:rPr>
                        <a:t>Uses insufficient or irrelevant sources or evidence to support ideas; formulates and expresses a point of view that does not consider the evidence and data when forming judgments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extLst>
                  <a:ext uri="{0D108BD9-81ED-4DB2-BD59-A6C34878D82A}">
                    <a16:rowId xmlns:a16="http://schemas.microsoft.com/office/drawing/2014/main" val="2919144628"/>
                  </a:ext>
                </a:extLst>
              </a:tr>
              <a:tr h="1946362">
                <a:tc>
                  <a:txBody>
                    <a:bodyPr/>
                    <a:lstStyle/>
                    <a:p>
                      <a:pPr marL="0" marR="0">
                        <a:lnSpc>
                          <a:spcPct val="107000"/>
                        </a:lnSpc>
                        <a:spcBef>
                          <a:spcPts val="0"/>
                        </a:spcBef>
                        <a:spcAft>
                          <a:spcPts val="0"/>
                        </a:spcAft>
                      </a:pPr>
                      <a:r>
                        <a:rPr lang="en-US" sz="1800" dirty="0">
                          <a:effectLst/>
                        </a:rPr>
                        <a:t>Conclusion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a:effectLst/>
                        </a:rPr>
                        <a:t>Comprehensively discusses implications and conclusions considering all relevant data and evidence.  A clear and precise point of view and appropriate conclusion are formulated and presented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dirty="0">
                          <a:effectLst/>
                        </a:rPr>
                        <a:t>Discusses implications and conclusions, considering relevant data and evidence at an acceptable level that is not seriously impeded by omissions or errors. A credible point of view or conclusion is presented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tc>
                  <a:txBody>
                    <a:bodyPr/>
                    <a:lstStyle/>
                    <a:p>
                      <a:pPr marL="0" marR="0">
                        <a:lnSpc>
                          <a:spcPct val="107000"/>
                        </a:lnSpc>
                        <a:spcBef>
                          <a:spcPts val="0"/>
                        </a:spcBef>
                        <a:spcAft>
                          <a:spcPts val="0"/>
                        </a:spcAft>
                      </a:pPr>
                      <a:r>
                        <a:rPr lang="en-US" sz="1600" dirty="0">
                          <a:effectLst/>
                        </a:rPr>
                        <a:t>Formulates and expresses a point of view that does not consider the evidence and data when forming judgments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71" marR="45071" marT="0" marB="0"/>
                </a:tc>
                <a:extLst>
                  <a:ext uri="{0D108BD9-81ED-4DB2-BD59-A6C34878D82A}">
                    <a16:rowId xmlns:a16="http://schemas.microsoft.com/office/drawing/2014/main" val="2208231330"/>
                  </a:ext>
                </a:extLst>
              </a:tr>
            </a:tbl>
          </a:graphicData>
        </a:graphic>
      </p:graphicFrame>
    </p:spTree>
    <p:extLst>
      <p:ext uri="{BB962C8B-B14F-4D97-AF65-F5344CB8AC3E}">
        <p14:creationId xmlns:p14="http://schemas.microsoft.com/office/powerpoint/2010/main" val="117035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1"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p:cNvSpPr>
            <a:spLocks noGrp="1"/>
          </p:cNvSpPr>
          <p:nvPr>
            <p:ph type="title"/>
          </p:nvPr>
        </p:nvSpPr>
        <p:spPr>
          <a:xfrm>
            <a:off x="1018191" y="685800"/>
            <a:ext cx="7411825" cy="1752599"/>
          </a:xfrm>
        </p:spPr>
        <p:txBody>
          <a:bodyPr>
            <a:normAutofit/>
          </a:bodyPr>
          <a:lstStyle/>
          <a:p>
            <a:pPr algn="l"/>
            <a:r>
              <a:rPr lang="en-US" dirty="0"/>
              <a:t>Data Visualization (Tableau)</a:t>
            </a:r>
            <a:endParaRPr lang="en-US"/>
          </a:p>
        </p:txBody>
      </p:sp>
      <p:sp>
        <p:nvSpPr>
          <p:cNvPr id="3" name="Content Placeholder 2"/>
          <p:cNvSpPr>
            <a:spLocks noGrp="1"/>
          </p:cNvSpPr>
          <p:nvPr>
            <p:ph idx="1"/>
          </p:nvPr>
        </p:nvSpPr>
        <p:spPr>
          <a:xfrm>
            <a:off x="1018190" y="2666999"/>
            <a:ext cx="7243603" cy="2719193"/>
          </a:xfrm>
        </p:spPr>
        <p:txBody>
          <a:bodyPr anchor="t">
            <a:normAutofit fontScale="92500" lnSpcReduction="10000"/>
          </a:bodyPr>
          <a:lstStyle/>
          <a:p>
            <a:pPr>
              <a:lnSpc>
                <a:spcPct val="90000"/>
              </a:lnSpc>
            </a:pPr>
            <a:r>
              <a:rPr lang="en-US" sz="2000" dirty="0"/>
              <a:t>Sampling Courses</a:t>
            </a:r>
          </a:p>
          <a:p>
            <a:pPr>
              <a:lnSpc>
                <a:spcPct val="90000"/>
              </a:lnSpc>
            </a:pPr>
            <a:r>
              <a:rPr lang="en-US" sz="2000" dirty="0"/>
              <a:t>Summary using SLOs and Rubrics for</a:t>
            </a:r>
          </a:p>
          <a:p>
            <a:pPr lvl="1">
              <a:lnSpc>
                <a:spcPct val="90000"/>
              </a:lnSpc>
            </a:pPr>
            <a:r>
              <a:rPr lang="en-US" dirty="0"/>
              <a:t>Courses</a:t>
            </a:r>
          </a:p>
          <a:p>
            <a:pPr lvl="1">
              <a:lnSpc>
                <a:spcPct val="90000"/>
              </a:lnSpc>
            </a:pPr>
            <a:r>
              <a:rPr lang="en-US" dirty="0"/>
              <a:t>Subject Area</a:t>
            </a:r>
          </a:p>
          <a:p>
            <a:pPr lvl="1">
              <a:lnSpc>
                <a:spcPct val="90000"/>
              </a:lnSpc>
            </a:pPr>
            <a:r>
              <a:rPr lang="en-US" dirty="0"/>
              <a:t>General Education</a:t>
            </a:r>
          </a:p>
          <a:p>
            <a:pPr marL="457200" lvl="1" indent="0">
              <a:lnSpc>
                <a:spcPct val="90000"/>
              </a:lnSpc>
              <a:buNone/>
            </a:pPr>
            <a:endParaRPr lang="en-US" sz="1300" dirty="0"/>
          </a:p>
          <a:p>
            <a:pPr marL="457200" lvl="1" indent="0">
              <a:lnSpc>
                <a:spcPct val="90000"/>
              </a:lnSpc>
              <a:buNone/>
            </a:pPr>
            <a:endParaRPr lang="en-US" sz="1300" dirty="0"/>
          </a:p>
          <a:p>
            <a:pPr lvl="1">
              <a:lnSpc>
                <a:spcPct val="90000"/>
              </a:lnSpc>
            </a:pPr>
            <a:r>
              <a:rPr lang="en-US" sz="1300" dirty="0">
                <a:hlinkClick r:id="rId2"/>
              </a:rPr>
              <a:t>https://public.tableau.com/profile/uf.oipr4918#!/vizhome/GenEdCourses2/Dashboard1</a:t>
            </a:r>
            <a:endParaRPr lang="en-US" sz="1300" dirty="0"/>
          </a:p>
          <a:p>
            <a:pPr lvl="1">
              <a:lnSpc>
                <a:spcPct val="90000"/>
              </a:lnSpc>
            </a:pPr>
            <a:endParaRPr lang="en-US" sz="1300" dirty="0"/>
          </a:p>
        </p:txBody>
      </p:sp>
    </p:spTree>
    <p:extLst>
      <p:ext uri="{BB962C8B-B14F-4D97-AF65-F5344CB8AC3E}">
        <p14:creationId xmlns:p14="http://schemas.microsoft.com/office/powerpoint/2010/main" val="22484603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2"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6" name="Rectangle 35">
            <a:extLst>
              <a:ext uri="{FF2B5EF4-FFF2-40B4-BE49-F238E27FC236}">
                <a16:creationId xmlns:a16="http://schemas.microsoft.com/office/drawing/2014/main" id="{7FF78026-DEBB-4D5A-9A4E-872456603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6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05E1684-CF44-4EAD-B3A4-FCE98461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10;&#10;Description automatically generated">
            <a:extLst>
              <a:ext uri="{FF2B5EF4-FFF2-40B4-BE49-F238E27FC236}">
                <a16:creationId xmlns:a16="http://schemas.microsoft.com/office/drawing/2014/main" id="{323E906E-4338-4D35-B6A2-4AC65B0F0B1D}"/>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90000"/>
                    </a14:imgEffect>
                  </a14:imgLayer>
                </a14:imgProps>
              </a:ext>
            </a:extLst>
          </a:blip>
          <a:srcRect l="6651" t="15586" r="6744" b="6067"/>
          <a:stretch/>
        </p:blipFill>
        <p:spPr>
          <a:xfrm>
            <a:off x="2835592" y="553563"/>
            <a:ext cx="8473440" cy="5824378"/>
          </a:xfrm>
          <a:prstGeom prst="rect">
            <a:avLst/>
          </a:prstGeom>
          <a:ln w="228600" cap="sq" cmpd="thickThin">
            <a:no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id="{8E36E4F5-BCE6-43F9-9B10-FFE3C68C63AB}"/>
              </a:ext>
            </a:extLst>
          </p:cNvPr>
          <p:cNvSpPr/>
          <p:nvPr/>
        </p:nvSpPr>
        <p:spPr>
          <a:xfrm>
            <a:off x="2916872" y="1778000"/>
            <a:ext cx="4155440" cy="457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F51482-2D7D-48AE-A6FB-282532782FA5}"/>
              </a:ext>
            </a:extLst>
          </p:cNvPr>
          <p:cNvSpPr/>
          <p:nvPr/>
        </p:nvSpPr>
        <p:spPr>
          <a:xfrm>
            <a:off x="7377494" y="1788160"/>
            <a:ext cx="3596640" cy="14630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115FC46-0B6D-4FD9-8FF0-7E9DEE74DCD2}"/>
              </a:ext>
            </a:extLst>
          </p:cNvPr>
          <p:cNvSpPr txBox="1"/>
          <p:nvPr/>
        </p:nvSpPr>
        <p:spPr>
          <a:xfrm>
            <a:off x="457200" y="1778000"/>
            <a:ext cx="2307081" cy="2246769"/>
          </a:xfrm>
          <a:prstGeom prst="rect">
            <a:avLst/>
          </a:prstGeom>
          <a:noFill/>
        </p:spPr>
        <p:txBody>
          <a:bodyPr wrap="square" rtlCol="0">
            <a:spAutoFit/>
          </a:bodyPr>
          <a:lstStyle/>
          <a:p>
            <a:r>
              <a:rPr lang="en-US" sz="2800" b="1" dirty="0"/>
              <a:t>Visualization of </a:t>
            </a:r>
          </a:p>
          <a:p>
            <a:r>
              <a:rPr lang="en-US" sz="2800" b="1" dirty="0"/>
              <a:t>Institutional Data</a:t>
            </a:r>
          </a:p>
          <a:p>
            <a:r>
              <a:rPr lang="en-US" sz="2800" b="1" dirty="0"/>
              <a:t>2017-2018</a:t>
            </a:r>
          </a:p>
        </p:txBody>
      </p:sp>
    </p:spTree>
    <p:extLst>
      <p:ext uri="{BB962C8B-B14F-4D97-AF65-F5344CB8AC3E}">
        <p14:creationId xmlns:p14="http://schemas.microsoft.com/office/powerpoint/2010/main" val="399032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19</TotalTime>
  <Words>2270</Words>
  <Application>Microsoft Office PowerPoint</Application>
  <PresentationFormat>Widescreen</PresentationFormat>
  <Paragraphs>404</Paragraphs>
  <Slides>27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Book Antiqua</vt:lpstr>
      <vt:lpstr>Bookman Old Style</vt:lpstr>
      <vt:lpstr>Calibri</vt:lpstr>
      <vt:lpstr>Century Gothic</vt:lpstr>
      <vt:lpstr>Corbel</vt:lpstr>
      <vt:lpstr>gentona</vt:lpstr>
      <vt:lpstr>inherit</vt:lpstr>
      <vt:lpstr>verdana</vt:lpstr>
      <vt:lpstr>Parallax</vt:lpstr>
      <vt:lpstr>Vapor Trail</vt:lpstr>
      <vt:lpstr>Transforming General Education to Ensure Meaning-Making</vt:lpstr>
      <vt:lpstr>Our Premise</vt:lpstr>
      <vt:lpstr>Overview</vt:lpstr>
      <vt:lpstr>General Education Program Requirements</vt:lpstr>
      <vt:lpstr>General Education Student Learning Outcomes</vt:lpstr>
      <vt:lpstr>2020-2022 General Education (GE) Assessment Plan</vt:lpstr>
      <vt:lpstr>Critical Thinking Rubric</vt:lpstr>
      <vt:lpstr>Data Visualization (Tableau)</vt:lpstr>
      <vt:lpstr>PowerPoint Presentation</vt:lpstr>
      <vt:lpstr>PowerPoint Presentation</vt:lpstr>
      <vt:lpstr>Student Perceptions of General Education: SERU 2015 (N = 2,095)</vt:lpstr>
      <vt:lpstr>SERU 2017 (N = 1,465)</vt:lpstr>
      <vt:lpstr>Precursors to UF Quest</vt:lpstr>
      <vt:lpstr>UF Quest Task Force  2016-2017</vt:lpstr>
      <vt:lpstr>The UF Quest Program</vt:lpstr>
      <vt:lpstr>Discussion</vt:lpstr>
      <vt:lpstr>UF QUEST Student Learning Outcomes</vt:lpstr>
      <vt:lpstr>UF QUEST Student Learning Outcomes</vt:lpstr>
      <vt:lpstr>The Assessment Plan for UF Quest</vt:lpstr>
      <vt:lpstr>Step 1: Convene a UF Quest Assessment Task Force The UF Quest Assessment Task Force is charged to develop the assessment plan for Quest, the University of Florida’s new general education signature experience.</vt:lpstr>
      <vt:lpstr>Step 2: Develop a Glossary</vt:lpstr>
      <vt:lpstr>Step 3: How can we know that students have met the outcomes?</vt:lpstr>
      <vt:lpstr>Step 4: What are the essential rubric criteria and achievement levels for each of the five assignment types?</vt:lpstr>
      <vt:lpstr>Step 5. Collection and Analysis of Data</vt:lpstr>
      <vt:lpstr>Discussion</vt:lpstr>
      <vt:lpstr>Summary</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General Education to Ensure Meaning-Making</dc:title>
  <dc:creator>Brophy,Timothy S</dc:creator>
  <cp:lastModifiedBy>Brophy,Timothy S</cp:lastModifiedBy>
  <cp:revision>5</cp:revision>
  <dcterms:created xsi:type="dcterms:W3CDTF">2020-02-18T20:35:44Z</dcterms:created>
  <dcterms:modified xsi:type="dcterms:W3CDTF">2020-02-21T10:45:20Z</dcterms:modified>
</cp:coreProperties>
</file>