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7"/>
  </p:notesMasterIdLst>
  <p:sldIdLst>
    <p:sldId id="737" r:id="rId5"/>
    <p:sldId id="810" r:id="rId6"/>
    <p:sldId id="779" r:id="rId7"/>
    <p:sldId id="785" r:id="rId8"/>
    <p:sldId id="745" r:id="rId9"/>
    <p:sldId id="789" r:id="rId10"/>
    <p:sldId id="790" r:id="rId11"/>
    <p:sldId id="788" r:id="rId12"/>
    <p:sldId id="794" r:id="rId13"/>
    <p:sldId id="795" r:id="rId14"/>
    <p:sldId id="798" r:id="rId15"/>
    <p:sldId id="740" r:id="rId16"/>
    <p:sldId id="799" r:id="rId17"/>
    <p:sldId id="808" r:id="rId18"/>
    <p:sldId id="800" r:id="rId19"/>
    <p:sldId id="801" r:id="rId20"/>
    <p:sldId id="802" r:id="rId21"/>
    <p:sldId id="803" r:id="rId22"/>
    <p:sldId id="804" r:id="rId23"/>
    <p:sldId id="805" r:id="rId24"/>
    <p:sldId id="806" r:id="rId25"/>
    <p:sldId id="8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A5"/>
    <a:srgbClr val="2B3A44"/>
    <a:srgbClr val="FA4616"/>
    <a:srgbClr val="084B81"/>
    <a:srgbClr val="00239B"/>
    <a:srgbClr val="0022A2"/>
    <a:srgbClr val="01458B"/>
    <a:srgbClr val="4472C4"/>
    <a:srgbClr val="DE7A7A"/>
    <a:srgbClr val="FEE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4660"/>
  </p:normalViewPr>
  <p:slideViewPr>
    <p:cSldViewPr snapToGrid="0">
      <p:cViewPr varScale="1">
        <p:scale>
          <a:sx n="128" d="100"/>
          <a:sy n="128" d="100"/>
        </p:scale>
        <p:origin x="3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25F9A-3CAB-4B84-87A6-CA117FE50ABF}" type="doc">
      <dgm:prSet loTypeId="urn:microsoft.com/office/officeart/2005/8/layout/venn2" loCatId="relationship" qsTypeId="urn:microsoft.com/office/officeart/2005/8/quickstyle/simple1" qsCatId="simple" csTypeId="urn:microsoft.com/office/officeart/2005/8/colors/colorful2" csCatId="colorful" phldr="1"/>
      <dgm:spPr/>
    </dgm:pt>
    <dgm:pt modelId="{50690B1C-894F-49F3-AEB4-00C797B5A49F}">
      <dgm:prSet phldrT="[Text]"/>
      <dgm:spPr/>
      <dgm:t>
        <a:bodyPr/>
        <a:lstStyle/>
        <a:p>
          <a:r>
            <a:rPr lang="en-US" dirty="0"/>
            <a:t>Institutional</a:t>
          </a:r>
        </a:p>
      </dgm:t>
    </dgm:pt>
    <dgm:pt modelId="{279770A4-171C-433B-A059-86E671994164}" type="parTrans" cxnId="{1803D879-1F6C-4D07-8D7E-770ED17D8A38}">
      <dgm:prSet/>
      <dgm:spPr/>
      <dgm:t>
        <a:bodyPr/>
        <a:lstStyle/>
        <a:p>
          <a:endParaRPr lang="en-US"/>
        </a:p>
      </dgm:t>
    </dgm:pt>
    <dgm:pt modelId="{EC1BD4E4-436D-4571-87FD-A9A4AC83E037}" type="sibTrans" cxnId="{1803D879-1F6C-4D07-8D7E-770ED17D8A38}">
      <dgm:prSet/>
      <dgm:spPr/>
      <dgm:t>
        <a:bodyPr/>
        <a:lstStyle/>
        <a:p>
          <a:endParaRPr lang="en-US"/>
        </a:p>
      </dgm:t>
    </dgm:pt>
    <dgm:pt modelId="{1789A31C-B12C-4D4A-853C-9BE210F3295E}">
      <dgm:prSet phldrT="[Text]"/>
      <dgm:spPr/>
      <dgm:t>
        <a:bodyPr/>
        <a:lstStyle/>
        <a:p>
          <a:r>
            <a:rPr lang="en-US" dirty="0"/>
            <a:t>College</a:t>
          </a:r>
        </a:p>
      </dgm:t>
    </dgm:pt>
    <dgm:pt modelId="{780C0490-5C17-48AD-9D68-55CDEB942E8F}" type="sibTrans" cxnId="{81DA81FD-46DC-4932-BDB5-B171398D0810}">
      <dgm:prSet/>
      <dgm:spPr/>
      <dgm:t>
        <a:bodyPr/>
        <a:lstStyle/>
        <a:p>
          <a:endParaRPr lang="en-US"/>
        </a:p>
      </dgm:t>
    </dgm:pt>
    <dgm:pt modelId="{677D54D2-62D1-49D7-9BB9-05AE8E5E0B3B}" type="parTrans" cxnId="{81DA81FD-46DC-4932-BDB5-B171398D0810}">
      <dgm:prSet/>
      <dgm:spPr/>
      <dgm:t>
        <a:bodyPr/>
        <a:lstStyle/>
        <a:p>
          <a:endParaRPr lang="en-US"/>
        </a:p>
      </dgm:t>
    </dgm:pt>
    <dgm:pt modelId="{A057547A-F283-4AC4-95C7-BC8B5CC2BA98}">
      <dgm:prSet phldrT="[Text]"/>
      <dgm:spPr/>
      <dgm:t>
        <a:bodyPr/>
        <a:lstStyle/>
        <a:p>
          <a:r>
            <a:rPr lang="en-US" dirty="0"/>
            <a:t>Faculty</a:t>
          </a:r>
        </a:p>
        <a:p>
          <a:endParaRPr lang="en-US" dirty="0"/>
        </a:p>
      </dgm:t>
    </dgm:pt>
    <dgm:pt modelId="{FE142E40-DD5C-4637-AC42-5098825756B0}" type="parTrans" cxnId="{425357E8-38C0-411D-AC07-989BF93044BB}">
      <dgm:prSet/>
      <dgm:spPr/>
      <dgm:t>
        <a:bodyPr/>
        <a:lstStyle/>
        <a:p>
          <a:endParaRPr lang="en-US"/>
        </a:p>
      </dgm:t>
    </dgm:pt>
    <dgm:pt modelId="{456D87BC-1516-404C-8665-0BBD6C872B51}" type="sibTrans" cxnId="{425357E8-38C0-411D-AC07-989BF93044BB}">
      <dgm:prSet/>
      <dgm:spPr/>
      <dgm:t>
        <a:bodyPr/>
        <a:lstStyle/>
        <a:p>
          <a:endParaRPr lang="en-US"/>
        </a:p>
      </dgm:t>
    </dgm:pt>
    <dgm:pt modelId="{5B5CB669-A523-4A75-97B4-4291D1C03AC6}">
      <dgm:prSet phldrT="[Text]"/>
      <dgm:spPr/>
      <dgm:t>
        <a:bodyPr/>
        <a:lstStyle/>
        <a:p>
          <a:r>
            <a:rPr lang="en-US" dirty="0"/>
            <a:t>Department</a:t>
          </a:r>
        </a:p>
      </dgm:t>
    </dgm:pt>
    <dgm:pt modelId="{C93DD13C-450D-493E-B2F5-7EFA18935DDE}" type="parTrans" cxnId="{CB28E08A-3F14-497A-9582-280DBA621263}">
      <dgm:prSet/>
      <dgm:spPr/>
      <dgm:t>
        <a:bodyPr/>
        <a:lstStyle/>
        <a:p>
          <a:endParaRPr lang="en-US"/>
        </a:p>
      </dgm:t>
    </dgm:pt>
    <dgm:pt modelId="{06C0D531-F3C2-48B7-B05E-4ECF6538778A}" type="sibTrans" cxnId="{CB28E08A-3F14-497A-9582-280DBA621263}">
      <dgm:prSet/>
      <dgm:spPr/>
      <dgm:t>
        <a:bodyPr/>
        <a:lstStyle/>
        <a:p>
          <a:endParaRPr lang="en-US"/>
        </a:p>
      </dgm:t>
    </dgm:pt>
    <dgm:pt modelId="{CFE007C6-3A33-4349-956A-97DED61E7E05}" type="pres">
      <dgm:prSet presAssocID="{C5C25F9A-3CAB-4B84-87A6-CA117FE50ABF}" presName="Name0" presStyleCnt="0">
        <dgm:presLayoutVars>
          <dgm:chMax val="7"/>
          <dgm:resizeHandles val="exact"/>
        </dgm:presLayoutVars>
      </dgm:prSet>
      <dgm:spPr/>
    </dgm:pt>
    <dgm:pt modelId="{43B4D254-6769-411F-A4EB-D8D86007A278}" type="pres">
      <dgm:prSet presAssocID="{C5C25F9A-3CAB-4B84-87A6-CA117FE50ABF}" presName="comp1" presStyleCnt="0"/>
      <dgm:spPr/>
    </dgm:pt>
    <dgm:pt modelId="{53CB0509-B336-46AB-9610-06016D62719D}" type="pres">
      <dgm:prSet presAssocID="{C5C25F9A-3CAB-4B84-87A6-CA117FE50ABF}" presName="circle1" presStyleLbl="node1" presStyleIdx="0" presStyleCnt="4" custLinFactNeighborX="26707" custLinFactNeighborY="1167"/>
      <dgm:spPr/>
    </dgm:pt>
    <dgm:pt modelId="{51F0A6CC-3A90-49D2-A190-7D15221452BE}" type="pres">
      <dgm:prSet presAssocID="{C5C25F9A-3CAB-4B84-87A6-CA117FE50ABF}" presName="c1text" presStyleLbl="node1" presStyleIdx="0" presStyleCnt="4">
        <dgm:presLayoutVars>
          <dgm:bulletEnabled val="1"/>
        </dgm:presLayoutVars>
      </dgm:prSet>
      <dgm:spPr/>
    </dgm:pt>
    <dgm:pt modelId="{C48EF287-12E3-4661-8890-C5A191389859}" type="pres">
      <dgm:prSet presAssocID="{C5C25F9A-3CAB-4B84-87A6-CA117FE50ABF}" presName="comp2" presStyleCnt="0"/>
      <dgm:spPr/>
    </dgm:pt>
    <dgm:pt modelId="{7762EB43-F614-4A77-8639-A5E61A40C03E}" type="pres">
      <dgm:prSet presAssocID="{C5C25F9A-3CAB-4B84-87A6-CA117FE50ABF}" presName="circle2" presStyleLbl="node1" presStyleIdx="1" presStyleCnt="4" custLinFactNeighborX="-48323" custLinFactNeighborY="-19665"/>
      <dgm:spPr/>
    </dgm:pt>
    <dgm:pt modelId="{9C5A9A4C-AB06-46AC-8728-FEEAC9216E8C}" type="pres">
      <dgm:prSet presAssocID="{C5C25F9A-3CAB-4B84-87A6-CA117FE50ABF}" presName="c2text" presStyleLbl="node1" presStyleIdx="1" presStyleCnt="4">
        <dgm:presLayoutVars>
          <dgm:bulletEnabled val="1"/>
        </dgm:presLayoutVars>
      </dgm:prSet>
      <dgm:spPr/>
    </dgm:pt>
    <dgm:pt modelId="{44AFE644-22F2-4103-BA60-65E96DFC7655}" type="pres">
      <dgm:prSet presAssocID="{C5C25F9A-3CAB-4B84-87A6-CA117FE50ABF}" presName="comp3" presStyleCnt="0"/>
      <dgm:spPr/>
    </dgm:pt>
    <dgm:pt modelId="{9273076B-E976-472E-9099-9BC53D972CAB}" type="pres">
      <dgm:prSet presAssocID="{C5C25F9A-3CAB-4B84-87A6-CA117FE50ABF}" presName="circle3" presStyleLbl="node1" presStyleIdx="2" presStyleCnt="4"/>
      <dgm:spPr/>
    </dgm:pt>
    <dgm:pt modelId="{5334B44E-B052-49FE-8CC9-606EBD8D9927}" type="pres">
      <dgm:prSet presAssocID="{C5C25F9A-3CAB-4B84-87A6-CA117FE50ABF}" presName="c3text" presStyleLbl="node1" presStyleIdx="2" presStyleCnt="4">
        <dgm:presLayoutVars>
          <dgm:bulletEnabled val="1"/>
        </dgm:presLayoutVars>
      </dgm:prSet>
      <dgm:spPr/>
    </dgm:pt>
    <dgm:pt modelId="{224AF3A5-C669-44A5-86E4-63F310C1DF03}" type="pres">
      <dgm:prSet presAssocID="{C5C25F9A-3CAB-4B84-87A6-CA117FE50ABF}" presName="comp4" presStyleCnt="0"/>
      <dgm:spPr/>
    </dgm:pt>
    <dgm:pt modelId="{88B1C1D7-B8A5-4703-B605-24E5552A4791}" type="pres">
      <dgm:prSet presAssocID="{C5C25F9A-3CAB-4B84-87A6-CA117FE50ABF}" presName="circle4" presStyleLbl="node1" presStyleIdx="3" presStyleCnt="4" custScaleX="110854" custScaleY="107170" custLinFactX="-5732" custLinFactNeighborX="-100000" custLinFactNeighborY="7012"/>
      <dgm:spPr/>
    </dgm:pt>
    <dgm:pt modelId="{DDB70254-A057-4970-9913-E330A43633AE}" type="pres">
      <dgm:prSet presAssocID="{C5C25F9A-3CAB-4B84-87A6-CA117FE50ABF}" presName="c4text" presStyleLbl="node1" presStyleIdx="3" presStyleCnt="4">
        <dgm:presLayoutVars>
          <dgm:bulletEnabled val="1"/>
        </dgm:presLayoutVars>
      </dgm:prSet>
      <dgm:spPr/>
    </dgm:pt>
  </dgm:ptLst>
  <dgm:cxnLst>
    <dgm:cxn modelId="{5820F10A-CF4B-4DA2-9826-8F95A2BC49EB}" type="presOf" srcId="{A057547A-F283-4AC4-95C7-BC8B5CC2BA98}" destId="{DDB70254-A057-4970-9913-E330A43633AE}" srcOrd="1" destOrd="0" presId="urn:microsoft.com/office/officeart/2005/8/layout/venn2"/>
    <dgm:cxn modelId="{E72A0A2B-DB82-4F29-9561-ADC91CE42586}" type="presOf" srcId="{A057547A-F283-4AC4-95C7-BC8B5CC2BA98}" destId="{88B1C1D7-B8A5-4703-B605-24E5552A4791}" srcOrd="0" destOrd="0" presId="urn:microsoft.com/office/officeart/2005/8/layout/venn2"/>
    <dgm:cxn modelId="{9928D731-B0D5-47FE-B2A0-94879844C9E5}" type="presOf" srcId="{1789A31C-B12C-4D4A-853C-9BE210F3295E}" destId="{7762EB43-F614-4A77-8639-A5E61A40C03E}" srcOrd="0" destOrd="0" presId="urn:microsoft.com/office/officeart/2005/8/layout/venn2"/>
    <dgm:cxn modelId="{2D062B65-0AFB-43D5-AA2F-C009D7EE91D1}" type="presOf" srcId="{5B5CB669-A523-4A75-97B4-4291D1C03AC6}" destId="{5334B44E-B052-49FE-8CC9-606EBD8D9927}" srcOrd="1" destOrd="0" presId="urn:microsoft.com/office/officeart/2005/8/layout/venn2"/>
    <dgm:cxn modelId="{D55E8A54-E627-4D9B-8CE7-DD47ED437716}" type="presOf" srcId="{5B5CB669-A523-4A75-97B4-4291D1C03AC6}" destId="{9273076B-E976-472E-9099-9BC53D972CAB}" srcOrd="0" destOrd="0" presId="urn:microsoft.com/office/officeart/2005/8/layout/venn2"/>
    <dgm:cxn modelId="{1803D879-1F6C-4D07-8D7E-770ED17D8A38}" srcId="{C5C25F9A-3CAB-4B84-87A6-CA117FE50ABF}" destId="{50690B1C-894F-49F3-AEB4-00C797B5A49F}" srcOrd="0" destOrd="0" parTransId="{279770A4-171C-433B-A059-86E671994164}" sibTransId="{EC1BD4E4-436D-4571-87FD-A9A4AC83E037}"/>
    <dgm:cxn modelId="{CB28E08A-3F14-497A-9582-280DBA621263}" srcId="{C5C25F9A-3CAB-4B84-87A6-CA117FE50ABF}" destId="{5B5CB669-A523-4A75-97B4-4291D1C03AC6}" srcOrd="2" destOrd="0" parTransId="{C93DD13C-450D-493E-B2F5-7EFA18935DDE}" sibTransId="{06C0D531-F3C2-48B7-B05E-4ECF6538778A}"/>
    <dgm:cxn modelId="{4DF8C390-1516-4C60-ABA9-4381EEE811E7}" type="presOf" srcId="{C5C25F9A-3CAB-4B84-87A6-CA117FE50ABF}" destId="{CFE007C6-3A33-4349-956A-97DED61E7E05}" srcOrd="0" destOrd="0" presId="urn:microsoft.com/office/officeart/2005/8/layout/venn2"/>
    <dgm:cxn modelId="{0E07B192-CC33-44DB-8E47-99FA8FE4F8D0}" type="presOf" srcId="{1789A31C-B12C-4D4A-853C-9BE210F3295E}" destId="{9C5A9A4C-AB06-46AC-8728-FEEAC9216E8C}" srcOrd="1" destOrd="0" presId="urn:microsoft.com/office/officeart/2005/8/layout/venn2"/>
    <dgm:cxn modelId="{B2D562E7-D3DF-4798-A069-E7B401FB3300}" type="presOf" srcId="{50690B1C-894F-49F3-AEB4-00C797B5A49F}" destId="{53CB0509-B336-46AB-9610-06016D62719D}" srcOrd="0" destOrd="0" presId="urn:microsoft.com/office/officeart/2005/8/layout/venn2"/>
    <dgm:cxn modelId="{425357E8-38C0-411D-AC07-989BF93044BB}" srcId="{C5C25F9A-3CAB-4B84-87A6-CA117FE50ABF}" destId="{A057547A-F283-4AC4-95C7-BC8B5CC2BA98}" srcOrd="3" destOrd="0" parTransId="{FE142E40-DD5C-4637-AC42-5098825756B0}" sibTransId="{456D87BC-1516-404C-8665-0BBD6C872B51}"/>
    <dgm:cxn modelId="{43372DFA-6623-477D-A8E4-B5229CD36E0C}" type="presOf" srcId="{50690B1C-894F-49F3-AEB4-00C797B5A49F}" destId="{51F0A6CC-3A90-49D2-A190-7D15221452BE}" srcOrd="1" destOrd="0" presId="urn:microsoft.com/office/officeart/2005/8/layout/venn2"/>
    <dgm:cxn modelId="{81DA81FD-46DC-4932-BDB5-B171398D0810}" srcId="{C5C25F9A-3CAB-4B84-87A6-CA117FE50ABF}" destId="{1789A31C-B12C-4D4A-853C-9BE210F3295E}" srcOrd="1" destOrd="0" parTransId="{677D54D2-62D1-49D7-9BB9-05AE8E5E0B3B}" sibTransId="{780C0490-5C17-48AD-9D68-55CDEB942E8F}"/>
    <dgm:cxn modelId="{8C75FDB9-7D67-4CAC-ACDC-2BBCED004504}" type="presParOf" srcId="{CFE007C6-3A33-4349-956A-97DED61E7E05}" destId="{43B4D254-6769-411F-A4EB-D8D86007A278}" srcOrd="0" destOrd="0" presId="urn:microsoft.com/office/officeart/2005/8/layout/venn2"/>
    <dgm:cxn modelId="{5A4B9019-BD5F-4206-8062-AC3150D7A066}" type="presParOf" srcId="{43B4D254-6769-411F-A4EB-D8D86007A278}" destId="{53CB0509-B336-46AB-9610-06016D62719D}" srcOrd="0" destOrd="0" presId="urn:microsoft.com/office/officeart/2005/8/layout/venn2"/>
    <dgm:cxn modelId="{6A6D9F21-1C24-4B9D-A496-58FEC87384B3}" type="presParOf" srcId="{43B4D254-6769-411F-A4EB-D8D86007A278}" destId="{51F0A6CC-3A90-49D2-A190-7D15221452BE}" srcOrd="1" destOrd="0" presId="urn:microsoft.com/office/officeart/2005/8/layout/venn2"/>
    <dgm:cxn modelId="{A4D96C23-897C-4C4D-9A87-01A701DB0EA7}" type="presParOf" srcId="{CFE007C6-3A33-4349-956A-97DED61E7E05}" destId="{C48EF287-12E3-4661-8890-C5A191389859}" srcOrd="1" destOrd="0" presId="urn:microsoft.com/office/officeart/2005/8/layout/venn2"/>
    <dgm:cxn modelId="{F8D51BA4-1B50-4F64-A841-A7D2C99F3688}" type="presParOf" srcId="{C48EF287-12E3-4661-8890-C5A191389859}" destId="{7762EB43-F614-4A77-8639-A5E61A40C03E}" srcOrd="0" destOrd="0" presId="urn:microsoft.com/office/officeart/2005/8/layout/venn2"/>
    <dgm:cxn modelId="{F8DAA716-C469-4207-B1A2-C8D79C2C38BF}" type="presParOf" srcId="{C48EF287-12E3-4661-8890-C5A191389859}" destId="{9C5A9A4C-AB06-46AC-8728-FEEAC9216E8C}" srcOrd="1" destOrd="0" presId="urn:microsoft.com/office/officeart/2005/8/layout/venn2"/>
    <dgm:cxn modelId="{7F8664CC-AF40-48C3-BBC3-2E0A3912391E}" type="presParOf" srcId="{CFE007C6-3A33-4349-956A-97DED61E7E05}" destId="{44AFE644-22F2-4103-BA60-65E96DFC7655}" srcOrd="2" destOrd="0" presId="urn:microsoft.com/office/officeart/2005/8/layout/venn2"/>
    <dgm:cxn modelId="{0351A58D-4A86-4E05-8690-7CB344EFAB41}" type="presParOf" srcId="{44AFE644-22F2-4103-BA60-65E96DFC7655}" destId="{9273076B-E976-472E-9099-9BC53D972CAB}" srcOrd="0" destOrd="0" presId="urn:microsoft.com/office/officeart/2005/8/layout/venn2"/>
    <dgm:cxn modelId="{61299FF2-F611-4EFF-9B52-C76F314DF009}" type="presParOf" srcId="{44AFE644-22F2-4103-BA60-65E96DFC7655}" destId="{5334B44E-B052-49FE-8CC9-606EBD8D9927}" srcOrd="1" destOrd="0" presId="urn:microsoft.com/office/officeart/2005/8/layout/venn2"/>
    <dgm:cxn modelId="{5D7C7225-C4B3-4F6C-A447-5E762661EF9D}" type="presParOf" srcId="{CFE007C6-3A33-4349-956A-97DED61E7E05}" destId="{224AF3A5-C669-44A5-86E4-63F310C1DF03}" srcOrd="3" destOrd="0" presId="urn:microsoft.com/office/officeart/2005/8/layout/venn2"/>
    <dgm:cxn modelId="{54810CC0-C519-4850-8F92-87AF54C07459}" type="presParOf" srcId="{224AF3A5-C669-44A5-86E4-63F310C1DF03}" destId="{88B1C1D7-B8A5-4703-B605-24E5552A4791}" srcOrd="0" destOrd="0" presId="urn:microsoft.com/office/officeart/2005/8/layout/venn2"/>
    <dgm:cxn modelId="{5D858E81-8517-4FDF-9644-549BBC726762}" type="presParOf" srcId="{224AF3A5-C669-44A5-86E4-63F310C1DF03}" destId="{DDB70254-A057-4970-9913-E330A43633A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091FDB-23A1-4FEE-ACB0-BE58557114C3}"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5256EAC7-ACFD-4C67-95E7-D147D3BAD590}">
      <dgm:prSet phldrT="[Text]"/>
      <dgm:spPr/>
      <dgm:t>
        <a:bodyPr/>
        <a:lstStyle/>
        <a:p>
          <a:endParaRPr lang="en-US" dirty="0"/>
        </a:p>
      </dgm:t>
    </dgm:pt>
    <dgm:pt modelId="{41BC5DC4-9D86-4817-9EAF-95F89D4F7CC3}" type="parTrans" cxnId="{8B77ED51-B3CC-4817-ABB3-91348B43DB6E}">
      <dgm:prSet/>
      <dgm:spPr/>
      <dgm:t>
        <a:bodyPr/>
        <a:lstStyle/>
        <a:p>
          <a:endParaRPr lang="en-US"/>
        </a:p>
      </dgm:t>
    </dgm:pt>
    <dgm:pt modelId="{03771ACE-CF09-40F9-ADEE-FD30A78B627A}" type="sibTrans" cxnId="{8B77ED51-B3CC-4817-ABB3-91348B43DB6E}">
      <dgm:prSet/>
      <dgm:spPr/>
      <dgm:t>
        <a:bodyPr/>
        <a:lstStyle/>
        <a:p>
          <a:endParaRPr lang="en-US"/>
        </a:p>
      </dgm:t>
    </dgm:pt>
    <dgm:pt modelId="{A7C72069-D803-48A9-8325-E921D8295479}">
      <dgm:prSet phldrT="[Text]"/>
      <dgm:spPr/>
      <dgm:t>
        <a:bodyPr/>
        <a:lstStyle/>
        <a:p>
          <a:r>
            <a:rPr lang="en-US" dirty="0"/>
            <a:t>Learning Analytics and Rubric Data Access</a:t>
          </a:r>
        </a:p>
      </dgm:t>
    </dgm:pt>
    <dgm:pt modelId="{2675A26B-C909-4A51-B969-E4B26DB95AC6}" type="parTrans" cxnId="{AE0BE8F8-C0AA-4C16-AEA5-FE4C59362969}">
      <dgm:prSet/>
      <dgm:spPr/>
      <dgm:t>
        <a:bodyPr/>
        <a:lstStyle/>
        <a:p>
          <a:endParaRPr lang="en-US"/>
        </a:p>
      </dgm:t>
    </dgm:pt>
    <dgm:pt modelId="{90D3B874-B23B-491A-89D2-CF7F7583CF38}" type="sibTrans" cxnId="{AE0BE8F8-C0AA-4C16-AEA5-FE4C59362969}">
      <dgm:prSet/>
      <dgm:spPr/>
      <dgm:t>
        <a:bodyPr/>
        <a:lstStyle/>
        <a:p>
          <a:endParaRPr lang="en-US"/>
        </a:p>
      </dgm:t>
    </dgm:pt>
    <dgm:pt modelId="{9FF927D6-927F-4AF9-BF5E-1059396F93D1}">
      <dgm:prSet phldrT="[Text]"/>
      <dgm:spPr/>
      <dgm:t>
        <a:bodyPr/>
        <a:lstStyle/>
        <a:p>
          <a:endParaRPr lang="en-US" dirty="0"/>
        </a:p>
      </dgm:t>
    </dgm:pt>
    <dgm:pt modelId="{9836FCE0-9551-4A23-A466-5C02A546C545}" type="parTrans" cxnId="{636A29BD-B8E3-40B2-B198-8F3A9903C9A6}">
      <dgm:prSet/>
      <dgm:spPr/>
      <dgm:t>
        <a:bodyPr/>
        <a:lstStyle/>
        <a:p>
          <a:endParaRPr lang="en-US"/>
        </a:p>
      </dgm:t>
    </dgm:pt>
    <dgm:pt modelId="{BE35BDEC-0D50-40EE-993D-A77CFDB99963}" type="sibTrans" cxnId="{636A29BD-B8E3-40B2-B198-8F3A9903C9A6}">
      <dgm:prSet/>
      <dgm:spPr/>
      <dgm:t>
        <a:bodyPr/>
        <a:lstStyle/>
        <a:p>
          <a:endParaRPr lang="en-US"/>
        </a:p>
      </dgm:t>
    </dgm:pt>
    <dgm:pt modelId="{42469BA8-A6DB-4B4D-B892-DAB47E72E80C}">
      <dgm:prSet phldrT="[Text]"/>
      <dgm:spPr/>
      <dgm:t>
        <a:bodyPr/>
        <a:lstStyle/>
        <a:p>
          <a:r>
            <a:rPr lang="en-US" dirty="0"/>
            <a:t>Student Evaluations and LLM integration</a:t>
          </a:r>
        </a:p>
      </dgm:t>
    </dgm:pt>
    <dgm:pt modelId="{A4954E99-1538-4DDD-9381-DDB4D9FC2C71}" type="parTrans" cxnId="{94F19244-1718-45AA-B20F-78FFAB3FB637}">
      <dgm:prSet/>
      <dgm:spPr/>
      <dgm:t>
        <a:bodyPr/>
        <a:lstStyle/>
        <a:p>
          <a:endParaRPr lang="en-US"/>
        </a:p>
      </dgm:t>
    </dgm:pt>
    <dgm:pt modelId="{B354D040-1F29-4C67-9B78-E8B69E66933F}" type="sibTrans" cxnId="{94F19244-1718-45AA-B20F-78FFAB3FB637}">
      <dgm:prSet/>
      <dgm:spPr/>
      <dgm:t>
        <a:bodyPr/>
        <a:lstStyle/>
        <a:p>
          <a:endParaRPr lang="en-US"/>
        </a:p>
      </dgm:t>
    </dgm:pt>
    <dgm:pt modelId="{90DC6705-814C-4995-8781-F0564F79CB07}">
      <dgm:prSet phldrT="[Text]"/>
      <dgm:spPr/>
      <dgm:t>
        <a:bodyPr/>
        <a:lstStyle/>
        <a:p>
          <a:endParaRPr lang="en-US" dirty="0"/>
        </a:p>
      </dgm:t>
    </dgm:pt>
    <dgm:pt modelId="{F3A14FB0-5B2F-40BF-BABE-D74361347E8F}" type="parTrans" cxnId="{33625516-B47E-425C-B116-AAA5D8C9ABEB}">
      <dgm:prSet/>
      <dgm:spPr/>
      <dgm:t>
        <a:bodyPr/>
        <a:lstStyle/>
        <a:p>
          <a:endParaRPr lang="en-US"/>
        </a:p>
      </dgm:t>
    </dgm:pt>
    <dgm:pt modelId="{627D47E9-38A9-45C0-81A9-276D41D2D492}" type="sibTrans" cxnId="{33625516-B47E-425C-B116-AAA5D8C9ABEB}">
      <dgm:prSet/>
      <dgm:spPr/>
      <dgm:t>
        <a:bodyPr/>
        <a:lstStyle/>
        <a:p>
          <a:endParaRPr lang="en-US"/>
        </a:p>
      </dgm:t>
    </dgm:pt>
    <dgm:pt modelId="{8FA03544-31DC-48E3-B91D-1F65B566C6D2}">
      <dgm:prSet/>
      <dgm:spPr/>
      <dgm:t>
        <a:bodyPr/>
        <a:lstStyle/>
        <a:p>
          <a:r>
            <a:rPr lang="en-US" dirty="0"/>
            <a:t>Academic Performance Analytics</a:t>
          </a:r>
        </a:p>
      </dgm:t>
    </dgm:pt>
    <dgm:pt modelId="{901B5E80-248A-4813-8E6D-2F62155D6D9D}" type="parTrans" cxnId="{61163643-93D3-4CBF-9C53-CA8EB90E256C}">
      <dgm:prSet/>
      <dgm:spPr/>
      <dgm:t>
        <a:bodyPr/>
        <a:lstStyle/>
        <a:p>
          <a:endParaRPr lang="en-US"/>
        </a:p>
      </dgm:t>
    </dgm:pt>
    <dgm:pt modelId="{790FB0BD-DA49-4A49-89EB-06CF74E2314C}" type="sibTrans" cxnId="{61163643-93D3-4CBF-9C53-CA8EB90E256C}">
      <dgm:prSet/>
      <dgm:spPr/>
      <dgm:t>
        <a:bodyPr/>
        <a:lstStyle/>
        <a:p>
          <a:endParaRPr lang="en-US"/>
        </a:p>
      </dgm:t>
    </dgm:pt>
    <dgm:pt modelId="{5619E9B6-E074-4452-B963-45B60E239A96}" type="pres">
      <dgm:prSet presAssocID="{6C091FDB-23A1-4FEE-ACB0-BE58557114C3}" presName="linearFlow" presStyleCnt="0">
        <dgm:presLayoutVars>
          <dgm:dir/>
          <dgm:animLvl val="lvl"/>
          <dgm:resizeHandles val="exact"/>
        </dgm:presLayoutVars>
      </dgm:prSet>
      <dgm:spPr/>
    </dgm:pt>
    <dgm:pt modelId="{B683355A-E6DF-4653-B578-1E7422F99D3B}" type="pres">
      <dgm:prSet presAssocID="{90DC6705-814C-4995-8781-F0564F79CB07}" presName="composite" presStyleCnt="0"/>
      <dgm:spPr/>
    </dgm:pt>
    <dgm:pt modelId="{14545708-E9D6-4C31-99C9-01FEAEC2CD57}" type="pres">
      <dgm:prSet presAssocID="{90DC6705-814C-4995-8781-F0564F79CB07}" presName="parentText" presStyleLbl="alignNode1" presStyleIdx="0" presStyleCnt="3">
        <dgm:presLayoutVars>
          <dgm:chMax val="1"/>
          <dgm:bulletEnabled val="1"/>
        </dgm:presLayoutVars>
      </dgm:prSet>
      <dgm:spPr/>
    </dgm:pt>
    <dgm:pt modelId="{254FF8F7-2113-4F94-84C0-9E970595DD89}" type="pres">
      <dgm:prSet presAssocID="{90DC6705-814C-4995-8781-F0564F79CB07}" presName="descendantText" presStyleLbl="alignAcc1" presStyleIdx="0" presStyleCnt="3">
        <dgm:presLayoutVars>
          <dgm:bulletEnabled val="1"/>
        </dgm:presLayoutVars>
      </dgm:prSet>
      <dgm:spPr/>
    </dgm:pt>
    <dgm:pt modelId="{1EE0BED9-A5B6-4E09-BAB0-0FD72F4558FF}" type="pres">
      <dgm:prSet presAssocID="{627D47E9-38A9-45C0-81A9-276D41D2D492}" presName="sp" presStyleCnt="0"/>
      <dgm:spPr/>
    </dgm:pt>
    <dgm:pt modelId="{8BEAD78C-A0F8-4051-8E7E-21DB4A4BC789}" type="pres">
      <dgm:prSet presAssocID="{5256EAC7-ACFD-4C67-95E7-D147D3BAD590}" presName="composite" presStyleCnt="0"/>
      <dgm:spPr/>
    </dgm:pt>
    <dgm:pt modelId="{B6ED6E52-F075-4BCB-99E2-124808249169}" type="pres">
      <dgm:prSet presAssocID="{5256EAC7-ACFD-4C67-95E7-D147D3BAD590}" presName="parentText" presStyleLbl="alignNode1" presStyleIdx="1" presStyleCnt="3">
        <dgm:presLayoutVars>
          <dgm:chMax val="1"/>
          <dgm:bulletEnabled val="1"/>
        </dgm:presLayoutVars>
      </dgm:prSet>
      <dgm:spPr/>
    </dgm:pt>
    <dgm:pt modelId="{CA3D6BBE-393F-4D66-99C4-C9C9767BB5EF}" type="pres">
      <dgm:prSet presAssocID="{5256EAC7-ACFD-4C67-95E7-D147D3BAD590}" presName="descendantText" presStyleLbl="alignAcc1" presStyleIdx="1" presStyleCnt="3">
        <dgm:presLayoutVars>
          <dgm:bulletEnabled val="1"/>
        </dgm:presLayoutVars>
      </dgm:prSet>
      <dgm:spPr/>
    </dgm:pt>
    <dgm:pt modelId="{CF6CF8BC-006C-4EA4-B7DE-D4E279105569}" type="pres">
      <dgm:prSet presAssocID="{03771ACE-CF09-40F9-ADEE-FD30A78B627A}" presName="sp" presStyleCnt="0"/>
      <dgm:spPr/>
    </dgm:pt>
    <dgm:pt modelId="{B18ED8FD-FC6C-4C49-ACBE-962562E668DF}" type="pres">
      <dgm:prSet presAssocID="{9FF927D6-927F-4AF9-BF5E-1059396F93D1}" presName="composite" presStyleCnt="0"/>
      <dgm:spPr/>
    </dgm:pt>
    <dgm:pt modelId="{4EA3D9D0-FFB8-43A4-89CF-D50909A824F8}" type="pres">
      <dgm:prSet presAssocID="{9FF927D6-927F-4AF9-BF5E-1059396F93D1}" presName="parentText" presStyleLbl="alignNode1" presStyleIdx="2" presStyleCnt="3">
        <dgm:presLayoutVars>
          <dgm:chMax val="1"/>
          <dgm:bulletEnabled val="1"/>
        </dgm:presLayoutVars>
      </dgm:prSet>
      <dgm:spPr/>
    </dgm:pt>
    <dgm:pt modelId="{CE89BEFB-EF6A-4C53-B105-2ADA1D6500E3}" type="pres">
      <dgm:prSet presAssocID="{9FF927D6-927F-4AF9-BF5E-1059396F93D1}" presName="descendantText" presStyleLbl="alignAcc1" presStyleIdx="2" presStyleCnt="3" custScaleY="181686">
        <dgm:presLayoutVars>
          <dgm:bulletEnabled val="1"/>
        </dgm:presLayoutVars>
      </dgm:prSet>
      <dgm:spPr/>
    </dgm:pt>
  </dgm:ptLst>
  <dgm:cxnLst>
    <dgm:cxn modelId="{59328E05-EC04-4C22-B528-6EB0F49716D8}" type="presOf" srcId="{9FF927D6-927F-4AF9-BF5E-1059396F93D1}" destId="{4EA3D9D0-FFB8-43A4-89CF-D50909A824F8}" srcOrd="0" destOrd="0" presId="urn:microsoft.com/office/officeart/2005/8/layout/chevron2"/>
    <dgm:cxn modelId="{33625516-B47E-425C-B116-AAA5D8C9ABEB}" srcId="{6C091FDB-23A1-4FEE-ACB0-BE58557114C3}" destId="{90DC6705-814C-4995-8781-F0564F79CB07}" srcOrd="0" destOrd="0" parTransId="{F3A14FB0-5B2F-40BF-BABE-D74361347E8F}" sibTransId="{627D47E9-38A9-45C0-81A9-276D41D2D492}"/>
    <dgm:cxn modelId="{67152B17-C4F1-4983-B0BF-F4F1E8D1EFA4}" type="presOf" srcId="{90DC6705-814C-4995-8781-F0564F79CB07}" destId="{14545708-E9D6-4C31-99C9-01FEAEC2CD57}" srcOrd="0" destOrd="0" presId="urn:microsoft.com/office/officeart/2005/8/layout/chevron2"/>
    <dgm:cxn modelId="{A8C80539-298C-4820-9A62-856487581847}" type="presOf" srcId="{6C091FDB-23A1-4FEE-ACB0-BE58557114C3}" destId="{5619E9B6-E074-4452-B963-45B60E239A96}" srcOrd="0" destOrd="0" presId="urn:microsoft.com/office/officeart/2005/8/layout/chevron2"/>
    <dgm:cxn modelId="{61163643-93D3-4CBF-9C53-CA8EB90E256C}" srcId="{90DC6705-814C-4995-8781-F0564F79CB07}" destId="{8FA03544-31DC-48E3-B91D-1F65B566C6D2}" srcOrd="0" destOrd="0" parTransId="{901B5E80-248A-4813-8E6D-2F62155D6D9D}" sibTransId="{790FB0BD-DA49-4A49-89EB-06CF74E2314C}"/>
    <dgm:cxn modelId="{94F19244-1718-45AA-B20F-78FFAB3FB637}" srcId="{9FF927D6-927F-4AF9-BF5E-1059396F93D1}" destId="{42469BA8-A6DB-4B4D-B892-DAB47E72E80C}" srcOrd="0" destOrd="0" parTransId="{A4954E99-1538-4DDD-9381-DDB4D9FC2C71}" sibTransId="{B354D040-1F29-4C67-9B78-E8B69E66933F}"/>
    <dgm:cxn modelId="{148CC946-AEAE-4790-BA7D-5CA0FDE9D5BF}" type="presOf" srcId="{A7C72069-D803-48A9-8325-E921D8295479}" destId="{CA3D6BBE-393F-4D66-99C4-C9C9767BB5EF}" srcOrd="0" destOrd="0" presId="urn:microsoft.com/office/officeart/2005/8/layout/chevron2"/>
    <dgm:cxn modelId="{CEFC8947-D13A-4785-9BE5-984A3D76124B}" type="presOf" srcId="{42469BA8-A6DB-4B4D-B892-DAB47E72E80C}" destId="{CE89BEFB-EF6A-4C53-B105-2ADA1D6500E3}" srcOrd="0" destOrd="0" presId="urn:microsoft.com/office/officeart/2005/8/layout/chevron2"/>
    <dgm:cxn modelId="{8B77ED51-B3CC-4817-ABB3-91348B43DB6E}" srcId="{6C091FDB-23A1-4FEE-ACB0-BE58557114C3}" destId="{5256EAC7-ACFD-4C67-95E7-D147D3BAD590}" srcOrd="1" destOrd="0" parTransId="{41BC5DC4-9D86-4817-9EAF-95F89D4F7CC3}" sibTransId="{03771ACE-CF09-40F9-ADEE-FD30A78B627A}"/>
    <dgm:cxn modelId="{636A29BD-B8E3-40B2-B198-8F3A9903C9A6}" srcId="{6C091FDB-23A1-4FEE-ACB0-BE58557114C3}" destId="{9FF927D6-927F-4AF9-BF5E-1059396F93D1}" srcOrd="2" destOrd="0" parTransId="{9836FCE0-9551-4A23-A466-5C02A546C545}" sibTransId="{BE35BDEC-0D50-40EE-993D-A77CFDB99963}"/>
    <dgm:cxn modelId="{957948D2-9790-4464-8D83-72B481C01CF9}" type="presOf" srcId="{5256EAC7-ACFD-4C67-95E7-D147D3BAD590}" destId="{B6ED6E52-F075-4BCB-99E2-124808249169}" srcOrd="0" destOrd="0" presId="urn:microsoft.com/office/officeart/2005/8/layout/chevron2"/>
    <dgm:cxn modelId="{BB0A8EF1-561B-4AA4-A046-67E4A63735C7}" type="presOf" srcId="{8FA03544-31DC-48E3-B91D-1F65B566C6D2}" destId="{254FF8F7-2113-4F94-84C0-9E970595DD89}" srcOrd="0" destOrd="0" presId="urn:microsoft.com/office/officeart/2005/8/layout/chevron2"/>
    <dgm:cxn modelId="{AE0BE8F8-C0AA-4C16-AEA5-FE4C59362969}" srcId="{5256EAC7-ACFD-4C67-95E7-D147D3BAD590}" destId="{A7C72069-D803-48A9-8325-E921D8295479}" srcOrd="0" destOrd="0" parTransId="{2675A26B-C909-4A51-B969-E4B26DB95AC6}" sibTransId="{90D3B874-B23B-491A-89D2-CF7F7583CF38}"/>
    <dgm:cxn modelId="{FC1DB57E-0E6F-4E31-99E7-C21FA7C82611}" type="presParOf" srcId="{5619E9B6-E074-4452-B963-45B60E239A96}" destId="{B683355A-E6DF-4653-B578-1E7422F99D3B}" srcOrd="0" destOrd="0" presId="urn:microsoft.com/office/officeart/2005/8/layout/chevron2"/>
    <dgm:cxn modelId="{C5DACA97-FCD9-431C-A69F-FFD3680D87D7}" type="presParOf" srcId="{B683355A-E6DF-4653-B578-1E7422F99D3B}" destId="{14545708-E9D6-4C31-99C9-01FEAEC2CD57}" srcOrd="0" destOrd="0" presId="urn:microsoft.com/office/officeart/2005/8/layout/chevron2"/>
    <dgm:cxn modelId="{F0BCAA51-A7D0-4A48-9B10-E32A5F15124B}" type="presParOf" srcId="{B683355A-E6DF-4653-B578-1E7422F99D3B}" destId="{254FF8F7-2113-4F94-84C0-9E970595DD89}" srcOrd="1" destOrd="0" presId="urn:microsoft.com/office/officeart/2005/8/layout/chevron2"/>
    <dgm:cxn modelId="{AAAE0CBD-03CD-47DC-A6EF-D0F16D8D290F}" type="presParOf" srcId="{5619E9B6-E074-4452-B963-45B60E239A96}" destId="{1EE0BED9-A5B6-4E09-BAB0-0FD72F4558FF}" srcOrd="1" destOrd="0" presId="urn:microsoft.com/office/officeart/2005/8/layout/chevron2"/>
    <dgm:cxn modelId="{792E1789-8DE2-4F54-BFF4-8D0AFC3641BD}" type="presParOf" srcId="{5619E9B6-E074-4452-B963-45B60E239A96}" destId="{8BEAD78C-A0F8-4051-8E7E-21DB4A4BC789}" srcOrd="2" destOrd="0" presId="urn:microsoft.com/office/officeart/2005/8/layout/chevron2"/>
    <dgm:cxn modelId="{C36D2EE1-44B1-4356-B810-37502B4A3EF3}" type="presParOf" srcId="{8BEAD78C-A0F8-4051-8E7E-21DB4A4BC789}" destId="{B6ED6E52-F075-4BCB-99E2-124808249169}" srcOrd="0" destOrd="0" presId="urn:microsoft.com/office/officeart/2005/8/layout/chevron2"/>
    <dgm:cxn modelId="{83874088-AF34-453D-9F90-2BF00475A7D6}" type="presParOf" srcId="{8BEAD78C-A0F8-4051-8E7E-21DB4A4BC789}" destId="{CA3D6BBE-393F-4D66-99C4-C9C9767BB5EF}" srcOrd="1" destOrd="0" presId="urn:microsoft.com/office/officeart/2005/8/layout/chevron2"/>
    <dgm:cxn modelId="{A0AA22F2-6894-4124-A2B2-883DC3D33D6A}" type="presParOf" srcId="{5619E9B6-E074-4452-B963-45B60E239A96}" destId="{CF6CF8BC-006C-4EA4-B7DE-D4E279105569}" srcOrd="3" destOrd="0" presId="urn:microsoft.com/office/officeart/2005/8/layout/chevron2"/>
    <dgm:cxn modelId="{BC18CF43-0698-46E1-A088-1877687B9111}" type="presParOf" srcId="{5619E9B6-E074-4452-B963-45B60E239A96}" destId="{B18ED8FD-FC6C-4C49-ACBE-962562E668DF}" srcOrd="4" destOrd="0" presId="urn:microsoft.com/office/officeart/2005/8/layout/chevron2"/>
    <dgm:cxn modelId="{DB6D4E21-DBFB-4A4C-88A2-A0CDC538505D}" type="presParOf" srcId="{B18ED8FD-FC6C-4C49-ACBE-962562E668DF}" destId="{4EA3D9D0-FFB8-43A4-89CF-D50909A824F8}" srcOrd="0" destOrd="0" presId="urn:microsoft.com/office/officeart/2005/8/layout/chevron2"/>
    <dgm:cxn modelId="{72CE9C27-D598-4229-AEB0-A8E93F2C9CD9}" type="presParOf" srcId="{B18ED8FD-FC6C-4C49-ACBE-962562E668DF}" destId="{CE89BEFB-EF6A-4C53-B105-2ADA1D6500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64833-5746-4325-BD07-6E616D9AC2F8}"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C419FD21-0D2A-4BC5-B5DD-D7D3B65F3557}">
      <dgm:prSet phldrT="[Text]" custT="1"/>
      <dgm:spPr/>
      <dgm:t>
        <a:bodyPr/>
        <a:lstStyle/>
        <a:p>
          <a:pPr algn="l"/>
          <a:r>
            <a:rPr lang="en-US" sz="3200" b="1" dirty="0">
              <a:solidFill>
                <a:srgbClr val="0020A5"/>
              </a:solidFill>
            </a:rPr>
            <a:t>Institutional Student</a:t>
          </a:r>
        </a:p>
        <a:p>
          <a:pPr algn="l"/>
          <a:r>
            <a:rPr lang="en-US" sz="3200" b="1" dirty="0">
              <a:solidFill>
                <a:srgbClr val="0020A5"/>
              </a:solidFill>
            </a:rPr>
            <a:t>Success:</a:t>
          </a:r>
        </a:p>
        <a:p>
          <a:pPr algn="l"/>
          <a:r>
            <a:rPr lang="en-US" sz="2600" dirty="0"/>
            <a:t>Grades other </a:t>
          </a:r>
        </a:p>
        <a:p>
          <a:pPr algn="l"/>
          <a:r>
            <a:rPr lang="en-US" sz="2600" dirty="0"/>
            <a:t>than C-,D,E, W</a:t>
          </a:r>
        </a:p>
      </dgm:t>
    </dgm:pt>
    <dgm:pt modelId="{65E8A931-E9EB-48A2-BF85-AE7EC556E371}" type="parTrans" cxnId="{D1A44FD2-869A-4D2B-B40D-9606C322F01F}">
      <dgm:prSet/>
      <dgm:spPr/>
      <dgm:t>
        <a:bodyPr/>
        <a:lstStyle/>
        <a:p>
          <a:endParaRPr lang="en-US"/>
        </a:p>
      </dgm:t>
    </dgm:pt>
    <dgm:pt modelId="{3852D1D0-C9FC-4E2C-8DA3-FD246803EF7D}" type="sibTrans" cxnId="{D1A44FD2-869A-4D2B-B40D-9606C322F01F}">
      <dgm:prSet/>
      <dgm:spPr/>
      <dgm:t>
        <a:bodyPr/>
        <a:lstStyle/>
        <a:p>
          <a:endParaRPr lang="en-US"/>
        </a:p>
      </dgm:t>
    </dgm:pt>
    <dgm:pt modelId="{A697C101-DB48-4B89-8539-7761B2476A14}">
      <dgm:prSet phldrT="[Text]" custT="1"/>
      <dgm:spPr/>
      <dgm:t>
        <a:bodyPr/>
        <a:lstStyle/>
        <a:p>
          <a:r>
            <a:rPr lang="en-US" sz="3200" b="1" dirty="0">
              <a:solidFill>
                <a:srgbClr val="0020A5"/>
              </a:solidFill>
            </a:rPr>
            <a:t>Instructional Student Success:</a:t>
          </a:r>
        </a:p>
        <a:p>
          <a:r>
            <a:rPr lang="en-US" sz="2800" dirty="0"/>
            <a:t>Measurable student mastery of specific learning objectives or tasks.</a:t>
          </a:r>
        </a:p>
      </dgm:t>
    </dgm:pt>
    <dgm:pt modelId="{25569E74-B92C-493F-9DA8-1B325B81952F}" type="parTrans" cxnId="{4423782F-0755-4CDE-9146-8175857918D0}">
      <dgm:prSet/>
      <dgm:spPr/>
      <dgm:t>
        <a:bodyPr/>
        <a:lstStyle/>
        <a:p>
          <a:endParaRPr lang="en-US"/>
        </a:p>
      </dgm:t>
    </dgm:pt>
    <dgm:pt modelId="{0A073165-56CD-45CF-B9CE-8759896ACA06}" type="sibTrans" cxnId="{4423782F-0755-4CDE-9146-8175857918D0}">
      <dgm:prSet/>
      <dgm:spPr/>
      <dgm:t>
        <a:bodyPr/>
        <a:lstStyle/>
        <a:p>
          <a:endParaRPr lang="en-US"/>
        </a:p>
      </dgm:t>
    </dgm:pt>
    <dgm:pt modelId="{56889408-578F-499D-848A-C5FCE64E8860}" type="pres">
      <dgm:prSet presAssocID="{FD564833-5746-4325-BD07-6E616D9AC2F8}" presName="Name0" presStyleCnt="0">
        <dgm:presLayoutVars>
          <dgm:chMax val="2"/>
          <dgm:chPref val="2"/>
          <dgm:animLvl val="lvl"/>
        </dgm:presLayoutVars>
      </dgm:prSet>
      <dgm:spPr/>
    </dgm:pt>
    <dgm:pt modelId="{5F9ED04F-C7A4-428D-877E-513A4CB49E66}" type="pres">
      <dgm:prSet presAssocID="{FD564833-5746-4325-BD07-6E616D9AC2F8}" presName="LeftText" presStyleLbl="revTx" presStyleIdx="0" presStyleCnt="0">
        <dgm:presLayoutVars>
          <dgm:bulletEnabled val="1"/>
        </dgm:presLayoutVars>
      </dgm:prSet>
      <dgm:spPr/>
    </dgm:pt>
    <dgm:pt modelId="{EE76BFD3-3265-439C-85A5-2CC4CE6219F8}" type="pres">
      <dgm:prSet presAssocID="{FD564833-5746-4325-BD07-6E616D9AC2F8}" presName="LeftNode" presStyleLbl="bgImgPlace1" presStyleIdx="0" presStyleCnt="2" custScaleX="338919">
        <dgm:presLayoutVars>
          <dgm:chMax val="2"/>
          <dgm:chPref val="2"/>
        </dgm:presLayoutVars>
      </dgm:prSet>
      <dgm:spPr/>
    </dgm:pt>
    <dgm:pt modelId="{5287BD52-B3F1-4A33-9432-C87880AA1B96}" type="pres">
      <dgm:prSet presAssocID="{FD564833-5746-4325-BD07-6E616D9AC2F8}" presName="RightText" presStyleLbl="revTx" presStyleIdx="0" presStyleCnt="0">
        <dgm:presLayoutVars>
          <dgm:bulletEnabled val="1"/>
        </dgm:presLayoutVars>
      </dgm:prSet>
      <dgm:spPr/>
    </dgm:pt>
    <dgm:pt modelId="{D7CBD1CA-1C74-4F8C-B882-B5EFDBCCC3D2}" type="pres">
      <dgm:prSet presAssocID="{FD564833-5746-4325-BD07-6E616D9AC2F8}" presName="RightNode" presStyleLbl="bgImgPlace1" presStyleIdx="1" presStyleCnt="2" custScaleX="194612">
        <dgm:presLayoutVars>
          <dgm:chMax val="0"/>
          <dgm:chPref val="0"/>
        </dgm:presLayoutVars>
      </dgm:prSet>
      <dgm:spPr/>
    </dgm:pt>
    <dgm:pt modelId="{5ECC9FDA-599A-422B-B7FE-A70FBD5441F9}" type="pres">
      <dgm:prSet presAssocID="{FD564833-5746-4325-BD07-6E616D9AC2F8}" presName="TopArrow" presStyleLbl="node1" presStyleIdx="0" presStyleCnt="2" custScaleX="203874" custLinFactNeighborX="-39006" custLinFactNeighborY="-5302"/>
      <dgm:spPr/>
    </dgm:pt>
    <dgm:pt modelId="{18FB53BC-F440-4F09-9C5C-4A067A62DA11}" type="pres">
      <dgm:prSet presAssocID="{FD564833-5746-4325-BD07-6E616D9AC2F8}" presName="BottomArrow" presStyleLbl="node1" presStyleIdx="1" presStyleCnt="2" custScaleX="212190" custLinFactNeighborX="-34500" custLinFactNeighborY="5293"/>
      <dgm:spPr/>
    </dgm:pt>
  </dgm:ptLst>
  <dgm:cxnLst>
    <dgm:cxn modelId="{4423782F-0755-4CDE-9146-8175857918D0}" srcId="{FD564833-5746-4325-BD07-6E616D9AC2F8}" destId="{A697C101-DB48-4B89-8539-7761B2476A14}" srcOrd="1" destOrd="0" parTransId="{25569E74-B92C-493F-9DA8-1B325B81952F}" sibTransId="{0A073165-56CD-45CF-B9CE-8759896ACA06}"/>
    <dgm:cxn modelId="{9AC91F5D-7874-41A9-8BFA-78A0DA32FEE8}" type="presOf" srcId="{C419FD21-0D2A-4BC5-B5DD-D7D3B65F3557}" destId="{EE76BFD3-3265-439C-85A5-2CC4CE6219F8}" srcOrd="1" destOrd="0" presId="urn:microsoft.com/office/officeart/2009/layout/ReverseList"/>
    <dgm:cxn modelId="{8C4A4A5F-C58C-4C9E-9D81-3200AB962387}" type="presOf" srcId="{FD564833-5746-4325-BD07-6E616D9AC2F8}" destId="{56889408-578F-499D-848A-C5FCE64E8860}" srcOrd="0" destOrd="0" presId="urn:microsoft.com/office/officeart/2009/layout/ReverseList"/>
    <dgm:cxn modelId="{F0B9B565-826A-4327-8F82-1C22F390CE56}" type="presOf" srcId="{A697C101-DB48-4B89-8539-7761B2476A14}" destId="{D7CBD1CA-1C74-4F8C-B882-B5EFDBCCC3D2}" srcOrd="1" destOrd="0" presId="urn:microsoft.com/office/officeart/2009/layout/ReverseList"/>
    <dgm:cxn modelId="{40CC9474-0FDB-4469-97E8-6D2E9C3126A5}" type="presOf" srcId="{A697C101-DB48-4B89-8539-7761B2476A14}" destId="{5287BD52-B3F1-4A33-9432-C87880AA1B96}" srcOrd="0" destOrd="0" presId="urn:microsoft.com/office/officeart/2009/layout/ReverseList"/>
    <dgm:cxn modelId="{D1A44FD2-869A-4D2B-B40D-9606C322F01F}" srcId="{FD564833-5746-4325-BD07-6E616D9AC2F8}" destId="{C419FD21-0D2A-4BC5-B5DD-D7D3B65F3557}" srcOrd="0" destOrd="0" parTransId="{65E8A931-E9EB-48A2-BF85-AE7EC556E371}" sibTransId="{3852D1D0-C9FC-4E2C-8DA3-FD246803EF7D}"/>
    <dgm:cxn modelId="{E5EC91D2-93D2-4E0B-9B8B-8D8306E5E85C}" type="presOf" srcId="{C419FD21-0D2A-4BC5-B5DD-D7D3B65F3557}" destId="{5F9ED04F-C7A4-428D-877E-513A4CB49E66}" srcOrd="0" destOrd="0" presId="urn:microsoft.com/office/officeart/2009/layout/ReverseList"/>
    <dgm:cxn modelId="{B4CDE64B-4F0F-43BE-B229-3F269BF299F3}" type="presParOf" srcId="{56889408-578F-499D-848A-C5FCE64E8860}" destId="{5F9ED04F-C7A4-428D-877E-513A4CB49E66}" srcOrd="0" destOrd="0" presId="urn:microsoft.com/office/officeart/2009/layout/ReverseList"/>
    <dgm:cxn modelId="{A5414497-E7C1-4944-883D-E53B6E738348}" type="presParOf" srcId="{56889408-578F-499D-848A-C5FCE64E8860}" destId="{EE76BFD3-3265-439C-85A5-2CC4CE6219F8}" srcOrd="1" destOrd="0" presId="urn:microsoft.com/office/officeart/2009/layout/ReverseList"/>
    <dgm:cxn modelId="{5F428D71-753A-4145-AD4F-8F9A442EABB4}" type="presParOf" srcId="{56889408-578F-499D-848A-C5FCE64E8860}" destId="{5287BD52-B3F1-4A33-9432-C87880AA1B96}" srcOrd="2" destOrd="0" presId="urn:microsoft.com/office/officeart/2009/layout/ReverseList"/>
    <dgm:cxn modelId="{683DB4FB-8D09-4346-B184-8A34176A15FC}" type="presParOf" srcId="{56889408-578F-499D-848A-C5FCE64E8860}" destId="{D7CBD1CA-1C74-4F8C-B882-B5EFDBCCC3D2}" srcOrd="3" destOrd="0" presId="urn:microsoft.com/office/officeart/2009/layout/ReverseList"/>
    <dgm:cxn modelId="{7B3DC821-7EA9-428B-92EA-806ECEEF5BED}" type="presParOf" srcId="{56889408-578F-499D-848A-C5FCE64E8860}" destId="{5ECC9FDA-599A-422B-B7FE-A70FBD5441F9}" srcOrd="4" destOrd="0" presId="urn:microsoft.com/office/officeart/2009/layout/ReverseList"/>
    <dgm:cxn modelId="{7ED44EAF-F103-4832-A228-97F957896E08}" type="presParOf" srcId="{56889408-578F-499D-848A-C5FCE64E8860}" destId="{18FB53BC-F440-4F09-9C5C-4A067A62DA1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8F092-8E2A-43FC-AA8C-77B49E2DE43E}" type="doc">
      <dgm:prSet loTypeId="urn:microsoft.com/office/officeart/2005/8/layout/cycle7" loCatId="cycle" qsTypeId="urn:microsoft.com/office/officeart/2005/8/quickstyle/simple1" qsCatId="simple" csTypeId="urn:microsoft.com/office/officeart/2005/8/colors/colorful1" csCatId="colorful" phldr="1"/>
      <dgm:spPr/>
    </dgm:pt>
    <dgm:pt modelId="{9C5C94CB-5392-4EA8-B893-595F3CC7EA5F}">
      <dgm:prSet phldrT="[Text]"/>
      <dgm:spPr/>
      <dgm:t>
        <a:bodyPr/>
        <a:lstStyle/>
        <a:p>
          <a:r>
            <a:rPr lang="en-US" dirty="0"/>
            <a:t>Academic Performance </a:t>
          </a:r>
        </a:p>
        <a:p>
          <a:r>
            <a:rPr lang="en-US" dirty="0"/>
            <a:t>Learning Analytics </a:t>
          </a:r>
        </a:p>
        <a:p>
          <a:r>
            <a:rPr lang="en-US" dirty="0"/>
            <a:t>Learning Outcomes</a:t>
          </a:r>
        </a:p>
      </dgm:t>
    </dgm:pt>
    <dgm:pt modelId="{367C06D0-BC6F-44FD-9022-65A47E6A21A9}" type="parTrans" cxnId="{480DE180-2A10-4E4F-B683-22CDAD99B610}">
      <dgm:prSet/>
      <dgm:spPr/>
      <dgm:t>
        <a:bodyPr/>
        <a:lstStyle/>
        <a:p>
          <a:endParaRPr lang="en-US"/>
        </a:p>
      </dgm:t>
    </dgm:pt>
    <dgm:pt modelId="{52E9D9E9-F217-4E79-AF57-36557B39BC12}" type="sibTrans" cxnId="{480DE180-2A10-4E4F-B683-22CDAD99B610}">
      <dgm:prSet/>
      <dgm:spPr/>
      <dgm:t>
        <a:bodyPr/>
        <a:lstStyle/>
        <a:p>
          <a:endParaRPr lang="en-US"/>
        </a:p>
      </dgm:t>
    </dgm:pt>
    <dgm:pt modelId="{A0E76B3C-171F-42AA-8771-A6C7B1293590}">
      <dgm:prSet phldrT="[Text]"/>
      <dgm:spPr/>
      <dgm:t>
        <a:bodyPr/>
        <a:lstStyle/>
        <a:p>
          <a:r>
            <a:rPr lang="en-US" dirty="0"/>
            <a:t>Instructor Tasks</a:t>
          </a:r>
        </a:p>
        <a:p>
          <a:r>
            <a:rPr lang="en-US" dirty="0"/>
            <a:t>(Design/Assessment/Culture)</a:t>
          </a:r>
        </a:p>
      </dgm:t>
    </dgm:pt>
    <dgm:pt modelId="{435A5816-BFF3-4426-B338-8EF8B5644603}" type="parTrans" cxnId="{7A34F0B7-D7D5-4E2A-A27D-CBB57A80E79B}">
      <dgm:prSet/>
      <dgm:spPr/>
      <dgm:t>
        <a:bodyPr/>
        <a:lstStyle/>
        <a:p>
          <a:endParaRPr lang="en-US"/>
        </a:p>
      </dgm:t>
    </dgm:pt>
    <dgm:pt modelId="{6B5AFC48-6B84-471A-A3AC-5AD52BD973DA}" type="sibTrans" cxnId="{7A34F0B7-D7D5-4E2A-A27D-CBB57A80E79B}">
      <dgm:prSet/>
      <dgm:spPr/>
      <dgm:t>
        <a:bodyPr/>
        <a:lstStyle/>
        <a:p>
          <a:endParaRPr lang="en-US"/>
        </a:p>
      </dgm:t>
    </dgm:pt>
    <dgm:pt modelId="{31986986-6231-4357-91AC-5E31076ED91C}">
      <dgm:prSet phldrT="[Text]"/>
      <dgm:spPr/>
      <dgm:t>
        <a:bodyPr/>
        <a:lstStyle/>
        <a:p>
          <a:r>
            <a:rPr lang="en-US" dirty="0"/>
            <a:t>Student Voice</a:t>
          </a:r>
        </a:p>
      </dgm:t>
    </dgm:pt>
    <dgm:pt modelId="{F9215AC6-1213-4889-89F4-9010BA2D88D7}" type="parTrans" cxnId="{59E0DED9-38A9-4822-9EFB-AEB6D403C39D}">
      <dgm:prSet/>
      <dgm:spPr/>
      <dgm:t>
        <a:bodyPr/>
        <a:lstStyle/>
        <a:p>
          <a:endParaRPr lang="en-US"/>
        </a:p>
      </dgm:t>
    </dgm:pt>
    <dgm:pt modelId="{24A8CB93-A392-4423-A069-2B6A9B6D5777}" type="sibTrans" cxnId="{59E0DED9-38A9-4822-9EFB-AEB6D403C39D}">
      <dgm:prSet/>
      <dgm:spPr/>
      <dgm:t>
        <a:bodyPr/>
        <a:lstStyle/>
        <a:p>
          <a:endParaRPr lang="en-US"/>
        </a:p>
      </dgm:t>
    </dgm:pt>
    <dgm:pt modelId="{F4D520CF-C230-495B-B364-A145FC41F71C}" type="pres">
      <dgm:prSet presAssocID="{AA98F092-8E2A-43FC-AA8C-77B49E2DE43E}" presName="Name0" presStyleCnt="0">
        <dgm:presLayoutVars>
          <dgm:dir/>
          <dgm:resizeHandles val="exact"/>
        </dgm:presLayoutVars>
      </dgm:prSet>
      <dgm:spPr/>
    </dgm:pt>
    <dgm:pt modelId="{A2187D31-8717-4E6D-A4AB-F608E3B46D9D}" type="pres">
      <dgm:prSet presAssocID="{9C5C94CB-5392-4EA8-B893-595F3CC7EA5F}" presName="node" presStyleLbl="node1" presStyleIdx="0" presStyleCnt="3" custScaleX="125128" custRadScaleRad="86348" custRadScaleInc="0">
        <dgm:presLayoutVars>
          <dgm:bulletEnabled val="1"/>
        </dgm:presLayoutVars>
      </dgm:prSet>
      <dgm:spPr/>
    </dgm:pt>
    <dgm:pt modelId="{DC54AC7A-A315-4704-AD52-7E8DADA56E57}" type="pres">
      <dgm:prSet presAssocID="{52E9D9E9-F217-4E79-AF57-36557B39BC12}" presName="sibTrans" presStyleLbl="sibTrans2D1" presStyleIdx="0" presStyleCnt="3"/>
      <dgm:spPr/>
    </dgm:pt>
    <dgm:pt modelId="{1628B05F-3E8C-49F9-9AF9-4190482A6372}" type="pres">
      <dgm:prSet presAssocID="{52E9D9E9-F217-4E79-AF57-36557B39BC12}" presName="connectorText" presStyleLbl="sibTrans2D1" presStyleIdx="0" presStyleCnt="3"/>
      <dgm:spPr/>
    </dgm:pt>
    <dgm:pt modelId="{9A3EEB40-33D5-4E71-B5F2-62A7ECADE3CD}" type="pres">
      <dgm:prSet presAssocID="{A0E76B3C-171F-42AA-8771-A6C7B1293590}" presName="node" presStyleLbl="node1" presStyleIdx="1" presStyleCnt="3" custRadScaleRad="95930" custRadScaleInc="-7541">
        <dgm:presLayoutVars>
          <dgm:bulletEnabled val="1"/>
        </dgm:presLayoutVars>
      </dgm:prSet>
      <dgm:spPr/>
    </dgm:pt>
    <dgm:pt modelId="{3D6BB50B-AF74-4502-94F2-EEB07EC97B8F}" type="pres">
      <dgm:prSet presAssocID="{6B5AFC48-6B84-471A-A3AC-5AD52BD973DA}" presName="sibTrans" presStyleLbl="sibTrans2D1" presStyleIdx="1" presStyleCnt="3"/>
      <dgm:spPr/>
    </dgm:pt>
    <dgm:pt modelId="{8727F0E4-F978-42AF-B4CF-0CFB78134F88}" type="pres">
      <dgm:prSet presAssocID="{6B5AFC48-6B84-471A-A3AC-5AD52BD973DA}" presName="connectorText" presStyleLbl="sibTrans2D1" presStyleIdx="1" presStyleCnt="3"/>
      <dgm:spPr/>
    </dgm:pt>
    <dgm:pt modelId="{2858A8BA-E93D-44CC-AD0C-CFCC3EBEBE68}" type="pres">
      <dgm:prSet presAssocID="{31986986-6231-4357-91AC-5E31076ED91C}" presName="node" presStyleLbl="node1" presStyleIdx="2" presStyleCnt="3" custRadScaleRad="95930" custRadScaleInc="7541">
        <dgm:presLayoutVars>
          <dgm:bulletEnabled val="1"/>
        </dgm:presLayoutVars>
      </dgm:prSet>
      <dgm:spPr/>
    </dgm:pt>
    <dgm:pt modelId="{92037A11-715C-4066-93A4-69DFD1156889}" type="pres">
      <dgm:prSet presAssocID="{24A8CB93-A392-4423-A069-2B6A9B6D5777}" presName="sibTrans" presStyleLbl="sibTrans2D1" presStyleIdx="2" presStyleCnt="3"/>
      <dgm:spPr/>
    </dgm:pt>
    <dgm:pt modelId="{D94B2B42-1E7C-47D3-B9C5-59B65E6F740B}" type="pres">
      <dgm:prSet presAssocID="{24A8CB93-A392-4423-A069-2B6A9B6D5777}" presName="connectorText" presStyleLbl="sibTrans2D1" presStyleIdx="2" presStyleCnt="3"/>
      <dgm:spPr/>
    </dgm:pt>
  </dgm:ptLst>
  <dgm:cxnLst>
    <dgm:cxn modelId="{006B0437-3412-4E27-B03D-66D15A507BED}" type="presOf" srcId="{9C5C94CB-5392-4EA8-B893-595F3CC7EA5F}" destId="{A2187D31-8717-4E6D-A4AB-F608E3B46D9D}" srcOrd="0" destOrd="0" presId="urn:microsoft.com/office/officeart/2005/8/layout/cycle7"/>
    <dgm:cxn modelId="{22E01D63-5759-4145-8D97-31F251117FE1}" type="presOf" srcId="{A0E76B3C-171F-42AA-8771-A6C7B1293590}" destId="{9A3EEB40-33D5-4E71-B5F2-62A7ECADE3CD}" srcOrd="0" destOrd="0" presId="urn:microsoft.com/office/officeart/2005/8/layout/cycle7"/>
    <dgm:cxn modelId="{AB90D265-2E0B-4260-BDF6-A65B1DC66A27}" type="presOf" srcId="{AA98F092-8E2A-43FC-AA8C-77B49E2DE43E}" destId="{F4D520CF-C230-495B-B364-A145FC41F71C}" srcOrd="0" destOrd="0" presId="urn:microsoft.com/office/officeart/2005/8/layout/cycle7"/>
    <dgm:cxn modelId="{EA12BA7A-6511-45DE-B19E-AF4FDE172A29}" type="presOf" srcId="{31986986-6231-4357-91AC-5E31076ED91C}" destId="{2858A8BA-E93D-44CC-AD0C-CFCC3EBEBE68}" srcOrd="0" destOrd="0" presId="urn:microsoft.com/office/officeart/2005/8/layout/cycle7"/>
    <dgm:cxn modelId="{480DE180-2A10-4E4F-B683-22CDAD99B610}" srcId="{AA98F092-8E2A-43FC-AA8C-77B49E2DE43E}" destId="{9C5C94CB-5392-4EA8-B893-595F3CC7EA5F}" srcOrd="0" destOrd="0" parTransId="{367C06D0-BC6F-44FD-9022-65A47E6A21A9}" sibTransId="{52E9D9E9-F217-4E79-AF57-36557B39BC12}"/>
    <dgm:cxn modelId="{69A3168F-6637-461D-9E7A-7725B5DC6C6D}" type="presOf" srcId="{52E9D9E9-F217-4E79-AF57-36557B39BC12}" destId="{1628B05F-3E8C-49F9-9AF9-4190482A6372}" srcOrd="1" destOrd="0" presId="urn:microsoft.com/office/officeart/2005/8/layout/cycle7"/>
    <dgm:cxn modelId="{CAA123B1-32DD-4FCC-8287-BC955F8EE1B2}" type="presOf" srcId="{24A8CB93-A392-4423-A069-2B6A9B6D5777}" destId="{D94B2B42-1E7C-47D3-B9C5-59B65E6F740B}" srcOrd="1" destOrd="0" presId="urn:microsoft.com/office/officeart/2005/8/layout/cycle7"/>
    <dgm:cxn modelId="{16AF3BB7-A620-4365-8B19-5E65A83A9B9B}" type="presOf" srcId="{6B5AFC48-6B84-471A-A3AC-5AD52BD973DA}" destId="{8727F0E4-F978-42AF-B4CF-0CFB78134F88}" srcOrd="1" destOrd="0" presId="urn:microsoft.com/office/officeart/2005/8/layout/cycle7"/>
    <dgm:cxn modelId="{7A34F0B7-D7D5-4E2A-A27D-CBB57A80E79B}" srcId="{AA98F092-8E2A-43FC-AA8C-77B49E2DE43E}" destId="{A0E76B3C-171F-42AA-8771-A6C7B1293590}" srcOrd="1" destOrd="0" parTransId="{435A5816-BFF3-4426-B338-8EF8B5644603}" sibTransId="{6B5AFC48-6B84-471A-A3AC-5AD52BD973DA}"/>
    <dgm:cxn modelId="{59E0DED9-38A9-4822-9EFB-AEB6D403C39D}" srcId="{AA98F092-8E2A-43FC-AA8C-77B49E2DE43E}" destId="{31986986-6231-4357-91AC-5E31076ED91C}" srcOrd="2" destOrd="0" parTransId="{F9215AC6-1213-4889-89F4-9010BA2D88D7}" sibTransId="{24A8CB93-A392-4423-A069-2B6A9B6D5777}"/>
    <dgm:cxn modelId="{B2E587EA-EBB5-4CA5-B627-69560B54A6D3}" type="presOf" srcId="{6B5AFC48-6B84-471A-A3AC-5AD52BD973DA}" destId="{3D6BB50B-AF74-4502-94F2-EEB07EC97B8F}" srcOrd="0" destOrd="0" presId="urn:microsoft.com/office/officeart/2005/8/layout/cycle7"/>
    <dgm:cxn modelId="{CCD550FB-D7DD-4DC1-93B0-7DB78681EBBC}" type="presOf" srcId="{52E9D9E9-F217-4E79-AF57-36557B39BC12}" destId="{DC54AC7A-A315-4704-AD52-7E8DADA56E57}" srcOrd="0" destOrd="0" presId="urn:microsoft.com/office/officeart/2005/8/layout/cycle7"/>
    <dgm:cxn modelId="{8BB4E6FE-B6C2-42EA-B1E6-B6DD5DEE8A04}" type="presOf" srcId="{24A8CB93-A392-4423-A069-2B6A9B6D5777}" destId="{92037A11-715C-4066-93A4-69DFD1156889}" srcOrd="0" destOrd="0" presId="urn:microsoft.com/office/officeart/2005/8/layout/cycle7"/>
    <dgm:cxn modelId="{4F459504-C85F-4CD5-BF9A-59C7B1F83E3C}" type="presParOf" srcId="{F4D520CF-C230-495B-B364-A145FC41F71C}" destId="{A2187D31-8717-4E6D-A4AB-F608E3B46D9D}" srcOrd="0" destOrd="0" presId="urn:microsoft.com/office/officeart/2005/8/layout/cycle7"/>
    <dgm:cxn modelId="{7AFAC452-160D-4DD9-8426-11E02E16B7B1}" type="presParOf" srcId="{F4D520CF-C230-495B-B364-A145FC41F71C}" destId="{DC54AC7A-A315-4704-AD52-7E8DADA56E57}" srcOrd="1" destOrd="0" presId="urn:microsoft.com/office/officeart/2005/8/layout/cycle7"/>
    <dgm:cxn modelId="{183F6ED3-0430-4890-A48C-60F6079E6E2A}" type="presParOf" srcId="{DC54AC7A-A315-4704-AD52-7E8DADA56E57}" destId="{1628B05F-3E8C-49F9-9AF9-4190482A6372}" srcOrd="0" destOrd="0" presId="urn:microsoft.com/office/officeart/2005/8/layout/cycle7"/>
    <dgm:cxn modelId="{888454E7-2806-4ECA-B0D7-DC66387DCFE4}" type="presParOf" srcId="{F4D520CF-C230-495B-B364-A145FC41F71C}" destId="{9A3EEB40-33D5-4E71-B5F2-62A7ECADE3CD}" srcOrd="2" destOrd="0" presId="urn:microsoft.com/office/officeart/2005/8/layout/cycle7"/>
    <dgm:cxn modelId="{DF4E76AD-0201-45D7-88F9-6F0C80DF63C2}" type="presParOf" srcId="{F4D520CF-C230-495B-B364-A145FC41F71C}" destId="{3D6BB50B-AF74-4502-94F2-EEB07EC97B8F}" srcOrd="3" destOrd="0" presId="urn:microsoft.com/office/officeart/2005/8/layout/cycle7"/>
    <dgm:cxn modelId="{BDF07564-0675-44A7-9025-AE048BA14CF7}" type="presParOf" srcId="{3D6BB50B-AF74-4502-94F2-EEB07EC97B8F}" destId="{8727F0E4-F978-42AF-B4CF-0CFB78134F88}" srcOrd="0" destOrd="0" presId="urn:microsoft.com/office/officeart/2005/8/layout/cycle7"/>
    <dgm:cxn modelId="{AA5A52E3-284E-4911-8F45-B53EF1E99634}" type="presParOf" srcId="{F4D520CF-C230-495B-B364-A145FC41F71C}" destId="{2858A8BA-E93D-44CC-AD0C-CFCC3EBEBE68}" srcOrd="4" destOrd="0" presId="urn:microsoft.com/office/officeart/2005/8/layout/cycle7"/>
    <dgm:cxn modelId="{502DCBF0-B200-4D22-844E-BFD973552A54}" type="presParOf" srcId="{F4D520CF-C230-495B-B364-A145FC41F71C}" destId="{92037A11-715C-4066-93A4-69DFD1156889}" srcOrd="5" destOrd="0" presId="urn:microsoft.com/office/officeart/2005/8/layout/cycle7"/>
    <dgm:cxn modelId="{BFA90C87-CF42-4959-B47D-323C93EBCDBA}" type="presParOf" srcId="{92037A11-715C-4066-93A4-69DFD1156889}" destId="{D94B2B42-1E7C-47D3-B9C5-59B65E6F740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B0509-B336-46AB-9610-06016D62719D}">
      <dsp:nvSpPr>
        <dsp:cNvPr id="0" name=""/>
        <dsp:cNvSpPr/>
      </dsp:nvSpPr>
      <dsp:spPr>
        <a:xfrm>
          <a:off x="4454557" y="0"/>
          <a:ext cx="6145967" cy="61459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Institutional</a:t>
          </a:r>
        </a:p>
      </dsp:txBody>
      <dsp:txXfrm>
        <a:off x="6668334" y="307298"/>
        <a:ext cx="1718412" cy="921895"/>
      </dsp:txXfrm>
    </dsp:sp>
    <dsp:sp modelId="{7762EB43-F614-4A77-8639-A5E61A40C03E}">
      <dsp:nvSpPr>
        <dsp:cNvPr id="0" name=""/>
        <dsp:cNvSpPr/>
      </dsp:nvSpPr>
      <dsp:spPr>
        <a:xfrm>
          <a:off x="1051818" y="218243"/>
          <a:ext cx="4916773" cy="4916773"/>
        </a:xfrm>
        <a:prstGeom prst="ellipse">
          <a:avLst/>
        </a:prstGeom>
        <a:solidFill>
          <a:schemeClr val="accent2">
            <a:hueOff val="-3729287"/>
            <a:satOff val="0"/>
            <a:lumOff val="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College</a:t>
          </a:r>
        </a:p>
      </dsp:txBody>
      <dsp:txXfrm>
        <a:off x="2650998" y="513249"/>
        <a:ext cx="1718412" cy="885019"/>
      </dsp:txXfrm>
    </dsp:sp>
    <dsp:sp modelId="{9273076B-E976-472E-9099-9BC53D972CAB}">
      <dsp:nvSpPr>
        <dsp:cNvPr id="0" name=""/>
        <dsp:cNvSpPr/>
      </dsp:nvSpPr>
      <dsp:spPr>
        <a:xfrm>
          <a:off x="4042347" y="2414320"/>
          <a:ext cx="3687580" cy="3687580"/>
        </a:xfrm>
        <a:prstGeom prst="ellipse">
          <a:avLst/>
        </a:prstGeom>
        <a:solidFill>
          <a:schemeClr val="accent2">
            <a:hueOff val="-7458574"/>
            <a:satOff val="0"/>
            <a:lumOff val="10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Department</a:t>
          </a:r>
        </a:p>
      </dsp:txBody>
      <dsp:txXfrm>
        <a:off x="5026931" y="2690888"/>
        <a:ext cx="1718412" cy="829705"/>
      </dsp:txXfrm>
    </dsp:sp>
    <dsp:sp modelId="{88B1C1D7-B8A5-4703-B605-24E5552A4791}">
      <dsp:nvSpPr>
        <dsp:cNvPr id="0" name=""/>
        <dsp:cNvSpPr/>
      </dsp:nvSpPr>
      <dsp:spPr>
        <a:xfrm>
          <a:off x="1924225" y="3555380"/>
          <a:ext cx="2725220" cy="2634653"/>
        </a:xfrm>
        <a:prstGeom prst="ellipse">
          <a:avLst/>
        </a:prstGeom>
        <a:solidFill>
          <a:schemeClr val="accent2">
            <a:hueOff val="-11187861"/>
            <a:satOff val="0"/>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Faculty</a:t>
          </a:r>
        </a:p>
        <a:p>
          <a:pPr marL="0" lvl="0" indent="0" algn="ctr" defTabSz="977900">
            <a:lnSpc>
              <a:spcPct val="90000"/>
            </a:lnSpc>
            <a:spcBef>
              <a:spcPct val="0"/>
            </a:spcBef>
            <a:spcAft>
              <a:spcPct val="35000"/>
            </a:spcAft>
            <a:buNone/>
          </a:pPr>
          <a:endParaRPr lang="en-US" sz="2200" kern="1200" dirty="0"/>
        </a:p>
      </dsp:txBody>
      <dsp:txXfrm>
        <a:off x="2323325" y="4214043"/>
        <a:ext cx="1927021" cy="1317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45708-E9D6-4C31-99C9-01FEAEC2CD57}">
      <dsp:nvSpPr>
        <dsp:cNvPr id="0" name=""/>
        <dsp:cNvSpPr/>
      </dsp:nvSpPr>
      <dsp:spPr>
        <a:xfrm rot="5400000">
          <a:off x="-236385" y="237185"/>
          <a:ext cx="1575901" cy="110313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rot="-5400000">
        <a:off x="1" y="552366"/>
        <a:ext cx="1103131" cy="472770"/>
      </dsp:txXfrm>
    </dsp:sp>
    <dsp:sp modelId="{254FF8F7-2113-4F94-84C0-9E970595DD89}">
      <dsp:nvSpPr>
        <dsp:cNvPr id="0" name=""/>
        <dsp:cNvSpPr/>
      </dsp:nvSpPr>
      <dsp:spPr>
        <a:xfrm rot="5400000">
          <a:off x="5297197" y="-4193266"/>
          <a:ext cx="1024335" cy="941246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Academic Performance Analytics</a:t>
          </a:r>
        </a:p>
      </dsp:txBody>
      <dsp:txXfrm rot="-5400000">
        <a:off x="1103131" y="50804"/>
        <a:ext cx="9362464" cy="924327"/>
      </dsp:txXfrm>
    </dsp:sp>
    <dsp:sp modelId="{B6ED6E52-F075-4BCB-99E2-124808249169}">
      <dsp:nvSpPr>
        <dsp:cNvPr id="0" name=""/>
        <dsp:cNvSpPr/>
      </dsp:nvSpPr>
      <dsp:spPr>
        <a:xfrm rot="5400000">
          <a:off x="-236385" y="1637055"/>
          <a:ext cx="1575901" cy="1103131"/>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rot="-5400000">
        <a:off x="1" y="1952236"/>
        <a:ext cx="1103131" cy="472770"/>
      </dsp:txXfrm>
    </dsp:sp>
    <dsp:sp modelId="{CA3D6BBE-393F-4D66-99C4-C9C9767BB5EF}">
      <dsp:nvSpPr>
        <dsp:cNvPr id="0" name=""/>
        <dsp:cNvSpPr/>
      </dsp:nvSpPr>
      <dsp:spPr>
        <a:xfrm rot="5400000">
          <a:off x="5297197" y="-2793396"/>
          <a:ext cx="1024335" cy="941246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Learning Analytics and Rubric Data Access</a:t>
          </a:r>
        </a:p>
      </dsp:txBody>
      <dsp:txXfrm rot="-5400000">
        <a:off x="1103131" y="1450674"/>
        <a:ext cx="9362464" cy="924327"/>
      </dsp:txXfrm>
    </dsp:sp>
    <dsp:sp modelId="{4EA3D9D0-FFB8-43A4-89CF-D50909A824F8}">
      <dsp:nvSpPr>
        <dsp:cNvPr id="0" name=""/>
        <dsp:cNvSpPr/>
      </dsp:nvSpPr>
      <dsp:spPr>
        <a:xfrm rot="5400000">
          <a:off x="-236385" y="3455294"/>
          <a:ext cx="1575901" cy="110313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rot="-5400000">
        <a:off x="1" y="3770475"/>
        <a:ext cx="1103131" cy="472770"/>
      </dsp:txXfrm>
    </dsp:sp>
    <dsp:sp modelId="{CE89BEFB-EF6A-4C53-B105-2ADA1D6500E3}">
      <dsp:nvSpPr>
        <dsp:cNvPr id="0" name=""/>
        <dsp:cNvSpPr/>
      </dsp:nvSpPr>
      <dsp:spPr>
        <a:xfrm rot="5400000">
          <a:off x="4878828" y="-975157"/>
          <a:ext cx="1861075" cy="941246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Student Evaluations and LLM integration</a:t>
          </a:r>
        </a:p>
      </dsp:txBody>
      <dsp:txXfrm rot="-5400000">
        <a:off x="1103132" y="2891389"/>
        <a:ext cx="9321618" cy="1679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BFD3-3265-439C-85A5-2CC4CE6219F8}">
      <dsp:nvSpPr>
        <dsp:cNvPr id="0" name=""/>
        <dsp:cNvSpPr/>
      </dsp:nvSpPr>
      <dsp:spPr>
        <a:xfrm rot="16200000">
          <a:off x="1977425" y="-897995"/>
          <a:ext cx="3483661" cy="7215199"/>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203200" rIns="182880" bIns="20320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0020A5"/>
              </a:solidFill>
            </a:rPr>
            <a:t>Institutional Student</a:t>
          </a:r>
        </a:p>
        <a:p>
          <a:pPr marL="0" lvl="0" indent="0" algn="l" defTabSz="1422400">
            <a:lnSpc>
              <a:spcPct val="90000"/>
            </a:lnSpc>
            <a:spcBef>
              <a:spcPct val="0"/>
            </a:spcBef>
            <a:spcAft>
              <a:spcPct val="35000"/>
            </a:spcAft>
            <a:buNone/>
          </a:pPr>
          <a:r>
            <a:rPr lang="en-US" sz="3200" b="1" kern="1200" dirty="0">
              <a:solidFill>
                <a:srgbClr val="0020A5"/>
              </a:solidFill>
            </a:rPr>
            <a:t>Success:</a:t>
          </a:r>
        </a:p>
        <a:p>
          <a:pPr marL="0" lvl="0" indent="0" algn="l" defTabSz="1422400">
            <a:lnSpc>
              <a:spcPct val="90000"/>
            </a:lnSpc>
            <a:spcBef>
              <a:spcPct val="0"/>
            </a:spcBef>
            <a:spcAft>
              <a:spcPct val="35000"/>
            </a:spcAft>
            <a:buNone/>
          </a:pPr>
          <a:r>
            <a:rPr lang="en-US" sz="2600" kern="1200" dirty="0"/>
            <a:t>Grades other </a:t>
          </a:r>
        </a:p>
        <a:p>
          <a:pPr marL="0" lvl="0" indent="0" algn="l" defTabSz="1422400">
            <a:lnSpc>
              <a:spcPct val="90000"/>
            </a:lnSpc>
            <a:spcBef>
              <a:spcPct val="0"/>
            </a:spcBef>
            <a:spcAft>
              <a:spcPct val="35000"/>
            </a:spcAft>
            <a:buNone/>
          </a:pPr>
          <a:r>
            <a:rPr lang="en-US" sz="2600" kern="1200" dirty="0"/>
            <a:t>than C-,D,E, W</a:t>
          </a:r>
        </a:p>
      </dsp:txBody>
      <dsp:txXfrm rot="5400000">
        <a:off x="281746" y="1137862"/>
        <a:ext cx="7045110" cy="3143483"/>
      </dsp:txXfrm>
    </dsp:sp>
    <dsp:sp modelId="{D7CBD1CA-1C74-4F8C-B882-B5EFDBCCC3D2}">
      <dsp:nvSpPr>
        <dsp:cNvPr id="0" name=""/>
        <dsp:cNvSpPr/>
      </dsp:nvSpPr>
      <dsp:spPr>
        <a:xfrm rot="5400000">
          <a:off x="4202979" y="638070"/>
          <a:ext cx="3483661" cy="4143067"/>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203200" rIns="121920" bIns="20320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0020A5"/>
              </a:solidFill>
            </a:rPr>
            <a:t>Instructional Student Success:</a:t>
          </a:r>
        </a:p>
        <a:p>
          <a:pPr marL="0" lvl="0" indent="0" algn="l" defTabSz="1422400">
            <a:lnSpc>
              <a:spcPct val="90000"/>
            </a:lnSpc>
            <a:spcBef>
              <a:spcPct val="0"/>
            </a:spcBef>
            <a:spcAft>
              <a:spcPct val="35000"/>
            </a:spcAft>
            <a:buNone/>
          </a:pPr>
          <a:r>
            <a:rPr lang="en-US" sz="2800" kern="1200" dirty="0"/>
            <a:t>Measurable student mastery of specific learning objectives or tasks.</a:t>
          </a:r>
        </a:p>
      </dsp:txBody>
      <dsp:txXfrm rot="-5400000">
        <a:off x="3873277" y="1137862"/>
        <a:ext cx="3972978" cy="3143483"/>
      </dsp:txXfrm>
    </dsp:sp>
    <dsp:sp modelId="{5ECC9FDA-599A-422B-B7FE-A70FBD5441F9}">
      <dsp:nvSpPr>
        <dsp:cNvPr id="0" name=""/>
        <dsp:cNvSpPr/>
      </dsp:nvSpPr>
      <dsp:spPr>
        <a:xfrm>
          <a:off x="1695051" y="-117993"/>
          <a:ext cx="4537327" cy="222544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B53BC-F440-4F09-9C5C-4A067A62DA11}">
      <dsp:nvSpPr>
        <dsp:cNvPr id="0" name=""/>
        <dsp:cNvSpPr/>
      </dsp:nvSpPr>
      <dsp:spPr>
        <a:xfrm rot="10800000">
          <a:off x="1702796" y="3311013"/>
          <a:ext cx="4722404" cy="222544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7D31-8717-4E6D-A4AB-F608E3B46D9D}">
      <dsp:nvSpPr>
        <dsp:cNvPr id="0" name=""/>
        <dsp:cNvSpPr/>
      </dsp:nvSpPr>
      <dsp:spPr>
        <a:xfrm>
          <a:off x="2226875" y="317454"/>
          <a:ext cx="3040214" cy="12148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Academic Performance </a:t>
          </a:r>
        </a:p>
        <a:p>
          <a:pPr marL="0" lvl="0" indent="0" algn="ctr" defTabSz="622300">
            <a:lnSpc>
              <a:spcPct val="90000"/>
            </a:lnSpc>
            <a:spcBef>
              <a:spcPct val="0"/>
            </a:spcBef>
            <a:spcAft>
              <a:spcPct val="35000"/>
            </a:spcAft>
            <a:buNone/>
          </a:pPr>
          <a:r>
            <a:rPr lang="en-US" sz="1400" kern="1200" dirty="0"/>
            <a:t>Learning Analytics </a:t>
          </a:r>
        </a:p>
        <a:p>
          <a:pPr marL="0" lvl="0" indent="0" algn="ctr" defTabSz="622300">
            <a:lnSpc>
              <a:spcPct val="90000"/>
            </a:lnSpc>
            <a:spcBef>
              <a:spcPct val="0"/>
            </a:spcBef>
            <a:spcAft>
              <a:spcPct val="35000"/>
            </a:spcAft>
            <a:buNone/>
          </a:pPr>
          <a:r>
            <a:rPr lang="en-US" sz="1400" kern="1200" dirty="0"/>
            <a:t>Learning Outcomes</a:t>
          </a:r>
        </a:p>
      </dsp:txBody>
      <dsp:txXfrm>
        <a:off x="2262456" y="353035"/>
        <a:ext cx="2969052" cy="1143679"/>
      </dsp:txXfrm>
    </dsp:sp>
    <dsp:sp modelId="{DC54AC7A-A315-4704-AD52-7E8DADA56E57}">
      <dsp:nvSpPr>
        <dsp:cNvPr id="0" name=""/>
        <dsp:cNvSpPr/>
      </dsp:nvSpPr>
      <dsp:spPr>
        <a:xfrm rot="3350227">
          <a:off x="4117117" y="2190053"/>
          <a:ext cx="1265522" cy="42519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44675" y="2275092"/>
        <a:ext cx="1010406" cy="255116"/>
      </dsp:txXfrm>
    </dsp:sp>
    <dsp:sp modelId="{9A3EEB40-33D5-4E71-B5F2-62A7ECADE3CD}">
      <dsp:nvSpPr>
        <dsp:cNvPr id="0" name=""/>
        <dsp:cNvSpPr/>
      </dsp:nvSpPr>
      <dsp:spPr>
        <a:xfrm>
          <a:off x="4537934" y="3273005"/>
          <a:ext cx="2429683" cy="1214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Instructor Tasks</a:t>
          </a:r>
        </a:p>
        <a:p>
          <a:pPr marL="0" lvl="0" indent="0" algn="ctr" defTabSz="622300">
            <a:lnSpc>
              <a:spcPct val="90000"/>
            </a:lnSpc>
            <a:spcBef>
              <a:spcPct val="0"/>
            </a:spcBef>
            <a:spcAft>
              <a:spcPct val="35000"/>
            </a:spcAft>
            <a:buNone/>
          </a:pPr>
          <a:r>
            <a:rPr lang="en-US" sz="1400" kern="1200" dirty="0"/>
            <a:t>(Design/Assessment/Culture)</a:t>
          </a:r>
        </a:p>
      </dsp:txBody>
      <dsp:txXfrm>
        <a:off x="4573515" y="3308586"/>
        <a:ext cx="2358521" cy="1143679"/>
      </dsp:txXfrm>
    </dsp:sp>
    <dsp:sp modelId="{3D6BB50B-AF74-4502-94F2-EEB07EC97B8F}">
      <dsp:nvSpPr>
        <dsp:cNvPr id="0" name=""/>
        <dsp:cNvSpPr/>
      </dsp:nvSpPr>
      <dsp:spPr>
        <a:xfrm rot="10800000">
          <a:off x="3114221" y="3667829"/>
          <a:ext cx="1265522" cy="42519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241779" y="3752868"/>
        <a:ext cx="1010406" cy="255116"/>
      </dsp:txXfrm>
    </dsp:sp>
    <dsp:sp modelId="{2858A8BA-E93D-44CC-AD0C-CFCC3EBEBE68}">
      <dsp:nvSpPr>
        <dsp:cNvPr id="0" name=""/>
        <dsp:cNvSpPr/>
      </dsp:nvSpPr>
      <dsp:spPr>
        <a:xfrm>
          <a:off x="526346" y="3273005"/>
          <a:ext cx="2429683" cy="12148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Student Voice</a:t>
          </a:r>
        </a:p>
      </dsp:txBody>
      <dsp:txXfrm>
        <a:off x="561927" y="3308586"/>
        <a:ext cx="2358521" cy="1143679"/>
      </dsp:txXfrm>
    </dsp:sp>
    <dsp:sp modelId="{92037A11-715C-4066-93A4-69DFD1156889}">
      <dsp:nvSpPr>
        <dsp:cNvPr id="0" name=""/>
        <dsp:cNvSpPr/>
      </dsp:nvSpPr>
      <dsp:spPr>
        <a:xfrm rot="18249773">
          <a:off x="2111324" y="2190053"/>
          <a:ext cx="1265522" cy="42519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38882" y="2275092"/>
        <a:ext cx="1010406" cy="25511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983CB-B324-8A48-B923-B1E98691A0CE}"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26960-BD50-C743-9902-30B65879899A}" type="slidenum">
              <a:rPr lang="en-US" smtClean="0"/>
              <a:t>‹#›</a:t>
            </a:fld>
            <a:endParaRPr lang="en-US"/>
          </a:p>
        </p:txBody>
      </p:sp>
    </p:spTree>
    <p:extLst>
      <p:ext uri="{BB962C8B-B14F-4D97-AF65-F5344CB8AC3E}">
        <p14:creationId xmlns:p14="http://schemas.microsoft.com/office/powerpoint/2010/main" val="54547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1</a:t>
            </a:fld>
            <a:endParaRPr lang="en-US"/>
          </a:p>
        </p:txBody>
      </p:sp>
    </p:spTree>
    <p:extLst>
      <p:ext uri="{BB962C8B-B14F-4D97-AF65-F5344CB8AC3E}">
        <p14:creationId xmlns:p14="http://schemas.microsoft.com/office/powerpoint/2010/main" val="1506056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222017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attribution here</a:t>
            </a:r>
          </a:p>
        </p:txBody>
      </p:sp>
    </p:spTree>
    <p:extLst>
      <p:ext uri="{BB962C8B-B14F-4D97-AF65-F5344CB8AC3E}">
        <p14:creationId xmlns:p14="http://schemas.microsoft.com/office/powerpoint/2010/main" val="113270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add attribution here</a:t>
            </a:r>
          </a:p>
        </p:txBody>
      </p:sp>
    </p:spTree>
    <p:extLst>
      <p:ext uri="{BB962C8B-B14F-4D97-AF65-F5344CB8AC3E}">
        <p14:creationId xmlns:p14="http://schemas.microsoft.com/office/powerpoint/2010/main" val="50680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solidFill>
                  <a:schemeClr val="accent1"/>
                </a:solidFill>
              </a:endParaRPr>
            </a:p>
          </p:txBody>
        </p:sp>
      </p:grpSp>
    </p:spTree>
    <p:extLst>
      <p:ext uri="{BB962C8B-B14F-4D97-AF65-F5344CB8AC3E}">
        <p14:creationId xmlns:p14="http://schemas.microsoft.com/office/powerpoint/2010/main" val="70265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a:t>CLICK TO ADD TITLE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75955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832080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570776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5417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1807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5422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4529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891184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bullet point here</a:t>
            </a:r>
          </a:p>
          <a:p>
            <a:pPr lvl="0"/>
            <a:endParaRPr lang="en-US"/>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453374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82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09553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Title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4"/>
            <a:ext cx="9379552" cy="1345359"/>
          </a:xfrm>
        </p:spPr>
        <p:txBody>
          <a:bodyPr lIns="0" tIns="0" rIns="0" bIns="0" anchor="t" anchorCtr="0">
            <a:noAutofit/>
          </a:bodyPr>
          <a:lstStyle>
            <a:lvl1pPr algn="l">
              <a:lnSpc>
                <a:spcPct val="80000"/>
              </a:lnSpc>
              <a:defRPr sz="5400" b="1" i="0">
                <a:solidFill>
                  <a:srgbClr val="FFFFFF"/>
                </a:solidFill>
                <a:latin typeface="Obviously Wide Blck" pitchFamily="82" charset="77"/>
              </a:defRPr>
            </a:lvl1pPr>
          </a:lstStyle>
          <a:p>
            <a:r>
              <a:rPr lang="en-US"/>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2" y="4355719"/>
            <a:ext cx="6574969" cy="594233"/>
          </a:xfrm>
        </p:spPr>
        <p:txBody>
          <a:bodyPr lIns="0" tIns="0" rIns="0" bIns="0">
            <a:noAutofit/>
          </a:bodyPr>
          <a:lstStyle>
            <a:lvl1pPr marL="0" indent="0" algn="l">
              <a:spcBef>
                <a:spcPts val="0"/>
              </a:spcBef>
              <a:buNone/>
              <a:defRPr sz="1400" b="1" i="1" spc="100" baseline="0">
                <a:solidFill>
                  <a:schemeClr val="accent1"/>
                </a:solidFill>
                <a:latin typeface="Gentona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2" y="1519783"/>
            <a:ext cx="3564476" cy="158546"/>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2" y="1688877"/>
            <a:ext cx="3681358" cy="365864"/>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userDrawn="1"/>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spTree>
    <p:extLst>
      <p:ext uri="{BB962C8B-B14F-4D97-AF65-F5344CB8AC3E}">
        <p14:creationId xmlns:p14="http://schemas.microsoft.com/office/powerpoint/2010/main" val="9403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a:t>CLICK TO ADD </a:t>
            </a:r>
            <a:br>
              <a:rPr lang="en-US"/>
            </a:br>
            <a:r>
              <a:rPr lang="en-US"/>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72271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a:t>CLICK TO ADD </a:t>
            </a:r>
            <a:br>
              <a:rPr lang="en-US"/>
            </a:br>
            <a:r>
              <a:rPr lang="en-US"/>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OR FURTHER DESCRIPTION, </a:t>
            </a:r>
            <a:br>
              <a:rPr lang="en-US"/>
            </a:br>
            <a:r>
              <a:rPr lang="en-US"/>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410323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a:t>CLICK TO ADD TEXT</a:t>
            </a:r>
          </a:p>
          <a:p>
            <a:pPr lvl="1"/>
            <a:r>
              <a:rPr lang="en-US"/>
              <a:t>Second Level</a:t>
            </a:r>
            <a:br>
              <a:rPr lang="en-US"/>
            </a:br>
            <a:r>
              <a:rPr lang="en-US"/>
              <a:t>Additional Line If Needed</a:t>
            </a:r>
          </a:p>
        </p:txBody>
      </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55493" y="888567"/>
            <a:ext cx="5522374" cy="4704477"/>
          </a:xfrm>
          <a:solidFill>
            <a:srgbClr val="FFFFFF"/>
          </a:solidFill>
        </p:spPr>
        <p:txBody>
          <a:bodyPr/>
          <a:lstStyle/>
          <a:p>
            <a:r>
              <a:rPr lang="en-US"/>
              <a:t>CLICK TO ADD PHOTO</a:t>
            </a:r>
          </a:p>
        </p:txBody>
      </p:sp>
    </p:spTree>
    <p:extLst>
      <p:ext uri="{BB962C8B-B14F-4D97-AF65-F5344CB8AC3E}">
        <p14:creationId xmlns:p14="http://schemas.microsoft.com/office/powerpoint/2010/main" val="63171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34753" y="871500"/>
            <a:ext cx="2722493" cy="3254375"/>
          </a:xfrm>
          <a:solidFill>
            <a:srgbClr val="FFFFFF"/>
          </a:solidFill>
        </p:spPr>
        <p:txBody>
          <a:bodyPr/>
          <a:lstStyle/>
          <a:p>
            <a:r>
              <a:rPr lang="en-US"/>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959678" y="871499"/>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34753" y="4394162"/>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a:t>CLICK TO ADD TEXT </a:t>
            </a:r>
            <a:br>
              <a:rPr lang="en-US"/>
            </a:br>
            <a:r>
              <a:rPr lang="en-US"/>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a:t>Second Level</a:t>
            </a:r>
            <a:br>
              <a:rPr lang="en-US"/>
            </a:br>
            <a:r>
              <a:rPr lang="en-US"/>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56432" y="442168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a:t>CLICK TO ADD TEXT </a:t>
            </a:r>
            <a:br>
              <a:rPr lang="en-US"/>
            </a:br>
            <a:r>
              <a:rPr lang="en-US"/>
              <a:t>HERE UNDER PHOTO</a:t>
            </a:r>
          </a:p>
          <a:p>
            <a:pPr lvl="1"/>
            <a:r>
              <a:rPr lang="en-US"/>
              <a:t>Second Level</a:t>
            </a:r>
            <a:br>
              <a:rPr lang="en-US"/>
            </a:br>
            <a:r>
              <a:rPr lang="en-US"/>
              <a:t>Additional Line If </a:t>
            </a:r>
            <a:r>
              <a:rPr lang="en-US" err="1"/>
              <a:t>Neededv</a:t>
            </a:r>
            <a:endParaRPr lang="en-US"/>
          </a:p>
        </p:txBody>
      </p:sp>
    </p:spTree>
    <p:extLst>
      <p:ext uri="{BB962C8B-B14F-4D97-AF65-F5344CB8AC3E}">
        <p14:creationId xmlns:p14="http://schemas.microsoft.com/office/powerpoint/2010/main" val="406545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514600"/>
            <a:ext cx="3554907" cy="1722431"/>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213689"/>
            <a:ext cx="1754187" cy="3254375"/>
          </a:xfrm>
          <a:solidFill>
            <a:srgbClr val="FFFFFF"/>
          </a:solidFill>
        </p:spPr>
        <p:txBody>
          <a:bodyPr/>
          <a:lstStyle/>
          <a:p>
            <a:r>
              <a:rPr lang="en-US"/>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240677"/>
            <a:ext cx="1754187" cy="3254375"/>
          </a:xfrm>
          <a:solidFill>
            <a:srgbClr val="FFFFFF"/>
          </a:solidFill>
        </p:spPr>
        <p:txBody>
          <a:bodyPr/>
          <a:lstStyle/>
          <a:p>
            <a:r>
              <a:rPr lang="en-US"/>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265706"/>
            <a:ext cx="1754187" cy="3254375"/>
          </a:xfrm>
          <a:solidFill>
            <a:srgbClr val="FFFFFF"/>
          </a:solidFill>
        </p:spPr>
        <p:txBody>
          <a:bodyPr/>
          <a:lstStyle/>
          <a:p>
            <a:r>
              <a:rPr lang="en-US"/>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572319" y="4651798"/>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187693" y="4651798"/>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595423" y="4660808"/>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Tree>
    <p:extLst>
      <p:ext uri="{BB962C8B-B14F-4D97-AF65-F5344CB8AC3E}">
        <p14:creationId xmlns:p14="http://schemas.microsoft.com/office/powerpoint/2010/main" val="11881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6350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a:t>Click to add add attribution here</a:t>
            </a:r>
          </a:p>
        </p:txBody>
      </p:sp>
    </p:spTree>
    <p:extLst>
      <p:ext uri="{BB962C8B-B14F-4D97-AF65-F5344CB8AC3E}">
        <p14:creationId xmlns:p14="http://schemas.microsoft.com/office/powerpoint/2010/main" val="410437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802340"/>
      </p:ext>
    </p:extLst>
  </p:cSld>
  <p:clrMap bg1="lt1" tx1="dk1" bg2="lt2" tx2="dk2" accent1="accent1" accent2="accent2" accent3="accent3" accent4="accent4" accent5="accent5" accent6="accent6" hlink="hlink" folHlink="folHlink"/>
  <p:sldLayoutIdLst>
    <p:sldLayoutId id="2147483703" r:id="rId1"/>
    <p:sldLayoutId id="2147483744" r:id="rId2"/>
    <p:sldLayoutId id="2147483743" r:id="rId3"/>
    <p:sldLayoutId id="2147483745" r:id="rId4"/>
    <p:sldLayoutId id="2147483712" r:id="rId5"/>
    <p:sldLayoutId id="2147483713" r:id="rId6"/>
    <p:sldLayoutId id="2147483714" r:id="rId7"/>
    <p:sldLayoutId id="2147483717" r:id="rId8"/>
    <p:sldLayoutId id="2147483754" r:id="rId9"/>
    <p:sldLayoutId id="2147483755" r:id="rId10"/>
    <p:sldLayoutId id="2147483756" r:id="rId11"/>
    <p:sldLayoutId id="2147483757" r:id="rId12"/>
    <p:sldLayoutId id="2147483722" r:id="rId13"/>
    <p:sldLayoutId id="2147483726" r:id="rId14"/>
    <p:sldLayoutId id="2147483730" r:id="rId15"/>
    <p:sldLayoutId id="2147483738" r:id="rId16"/>
    <p:sldLayoutId id="2147483747" r:id="rId17"/>
    <p:sldLayoutId id="2147483724" r:id="rId18"/>
    <p:sldLayoutId id="2147483728" r:id="rId19"/>
    <p:sldLayoutId id="2147483732" r:id="rId20"/>
    <p:sldLayoutId id="2147483748" r:id="rId21"/>
    <p:sldLayoutId id="2147483740" r:id="rId22"/>
    <p:sldLayoutId id="2147483758" r:id="rId23"/>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mailto:aothomas@ufl.edu"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CC4D-7D17-F640-8641-52DE2102DCB9}"/>
              </a:ext>
            </a:extLst>
          </p:cNvPr>
          <p:cNvSpPr>
            <a:spLocks noGrp="1"/>
          </p:cNvSpPr>
          <p:nvPr>
            <p:ph type="ctrTitle"/>
          </p:nvPr>
        </p:nvSpPr>
        <p:spPr>
          <a:xfrm>
            <a:off x="2531524" y="3202487"/>
            <a:ext cx="9178395" cy="1457617"/>
          </a:xfrm>
        </p:spPr>
        <p:txBody>
          <a:bodyPr/>
          <a:lstStyle/>
          <a:p>
            <a:r>
              <a:rPr lang="en-US" dirty="0"/>
              <a:t>Closing the Assessment Loop with AI and Learning Analytics</a:t>
            </a:r>
            <a:br>
              <a:rPr lang="en-US" dirty="0"/>
            </a:br>
            <a:r>
              <a:rPr lang="en-US" sz="2000" dirty="0"/>
              <a:t>Aaron Thomas, PhD, Principal Data Scientist and Associate In</a:t>
            </a:r>
            <a:br>
              <a:rPr lang="en-US" sz="2000" dirty="0"/>
            </a:br>
            <a:r>
              <a:rPr lang="en-US" sz="2000" dirty="0"/>
              <a:t>Data Platform and Analytics</a:t>
            </a:r>
            <a:br>
              <a:rPr lang="en-US" sz="2000" dirty="0"/>
            </a:br>
            <a:r>
              <a:rPr lang="en-US" sz="2000" dirty="0"/>
              <a:t>UFIT</a:t>
            </a:r>
            <a:br>
              <a:rPr lang="en-US" sz="6000" dirty="0"/>
            </a:br>
            <a:br>
              <a:rPr lang="en-US" sz="1800" dirty="0">
                <a:solidFill>
                  <a:srgbClr val="FA4616"/>
                </a:solidFill>
              </a:rPr>
            </a:br>
            <a:endParaRPr lang="en-US" sz="6000" dirty="0">
              <a:solidFill>
                <a:srgbClr val="FA4616"/>
              </a:solidFill>
            </a:endParaRPr>
          </a:p>
        </p:txBody>
      </p:sp>
      <p:sp>
        <p:nvSpPr>
          <p:cNvPr id="4" name="Text Placeholder 3">
            <a:extLst>
              <a:ext uri="{FF2B5EF4-FFF2-40B4-BE49-F238E27FC236}">
                <a16:creationId xmlns:a16="http://schemas.microsoft.com/office/drawing/2014/main" id="{1E9F5295-143D-AE4E-9BF3-3DA58FA69AD1}"/>
              </a:ext>
            </a:extLst>
          </p:cNvPr>
          <p:cNvSpPr>
            <a:spLocks noGrp="1"/>
          </p:cNvSpPr>
          <p:nvPr>
            <p:ph type="body" sz="quarter" idx="10"/>
          </p:nvPr>
        </p:nvSpPr>
        <p:spPr>
          <a:xfrm>
            <a:off x="2531524" y="1273680"/>
            <a:ext cx="6242086" cy="717165"/>
          </a:xfrm>
        </p:spPr>
        <p:txBody>
          <a:bodyPr/>
          <a:lstStyle/>
          <a:p>
            <a:r>
              <a:rPr lang="en-US" sz="4400" dirty="0"/>
              <a:t>April 16, 2025</a:t>
            </a:r>
          </a:p>
        </p:txBody>
      </p:sp>
      <p:pic>
        <p:nvPicPr>
          <p:cNvPr id="8" name="Picture 7">
            <a:extLst>
              <a:ext uri="{FF2B5EF4-FFF2-40B4-BE49-F238E27FC236}">
                <a16:creationId xmlns:a16="http://schemas.microsoft.com/office/drawing/2014/main" id="{8E36683B-6FA5-476F-AC1F-B95BE019849E}"/>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57794" y="6296025"/>
            <a:ext cx="2190750" cy="323850"/>
          </a:xfrm>
          <a:prstGeom prst="rect">
            <a:avLst/>
          </a:prstGeom>
          <a:noFill/>
          <a:ln>
            <a:noFill/>
          </a:ln>
        </p:spPr>
      </p:pic>
      <p:pic>
        <p:nvPicPr>
          <p:cNvPr id="5" name="Graphic 4" descr="Road with solid fill">
            <a:extLst>
              <a:ext uri="{FF2B5EF4-FFF2-40B4-BE49-F238E27FC236}">
                <a16:creationId xmlns:a16="http://schemas.microsoft.com/office/drawing/2014/main" id="{2CBB785E-DEF6-5ECF-2F99-DFFB4060A8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006" y="4165265"/>
            <a:ext cx="1206835" cy="1206835"/>
          </a:xfrm>
          <a:prstGeom prst="rect">
            <a:avLst/>
          </a:prstGeom>
        </p:spPr>
      </p:pic>
    </p:spTree>
    <p:extLst>
      <p:ext uri="{BB962C8B-B14F-4D97-AF65-F5344CB8AC3E}">
        <p14:creationId xmlns:p14="http://schemas.microsoft.com/office/powerpoint/2010/main" val="101314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BE07-CEDE-A497-82FF-02A7FCE27308}"/>
            </a:ext>
          </a:extLst>
        </p:cNvPr>
        <p:cNvGrpSpPr/>
        <p:nvPr/>
      </p:nvGrpSpPr>
      <p:grpSpPr>
        <a:xfrm>
          <a:off x="0" y="0"/>
          <a:ext cx="0" cy="0"/>
          <a:chOff x="0" y="0"/>
          <a:chExt cx="0" cy="0"/>
        </a:xfrm>
      </p:grpSpPr>
      <p:pic>
        <p:nvPicPr>
          <p:cNvPr id="15" name="Picture 14" descr="A logo with a blue and black design&#10;&#10;AI-generated content may be incorrect.">
            <a:extLst>
              <a:ext uri="{FF2B5EF4-FFF2-40B4-BE49-F238E27FC236}">
                <a16:creationId xmlns:a16="http://schemas.microsoft.com/office/drawing/2014/main" id="{2C6E5869-CF7A-B798-80A4-52FD788DFD21}"/>
              </a:ext>
            </a:extLst>
          </p:cNvPr>
          <p:cNvPicPr>
            <a:picLocks noChangeAspect="1"/>
          </p:cNvPicPr>
          <p:nvPr/>
        </p:nvPicPr>
        <p:blipFill>
          <a:blip r:embed="rId2"/>
          <a:stretch>
            <a:fillRect/>
          </a:stretch>
        </p:blipFill>
        <p:spPr>
          <a:xfrm>
            <a:off x="4640525" y="1507802"/>
            <a:ext cx="2515935" cy="2515935"/>
          </a:xfrm>
          <a:prstGeom prst="rect">
            <a:avLst/>
          </a:prstGeom>
        </p:spPr>
      </p:pic>
      <p:sp>
        <p:nvSpPr>
          <p:cNvPr id="2" name="Title 1">
            <a:extLst>
              <a:ext uri="{FF2B5EF4-FFF2-40B4-BE49-F238E27FC236}">
                <a16:creationId xmlns:a16="http://schemas.microsoft.com/office/drawing/2014/main" id="{0C822ACB-A1B9-34FB-4D11-F06CB4815C21}"/>
              </a:ext>
            </a:extLst>
          </p:cNvPr>
          <p:cNvSpPr>
            <a:spLocks noGrp="1"/>
          </p:cNvSpPr>
          <p:nvPr>
            <p:ph type="title"/>
          </p:nvPr>
        </p:nvSpPr>
        <p:spPr/>
        <p:txBody>
          <a:bodyPr/>
          <a:lstStyle/>
          <a:p>
            <a:r>
              <a:rPr lang="en-US" dirty="0"/>
              <a:t>Problem to solve</a:t>
            </a:r>
          </a:p>
        </p:txBody>
      </p:sp>
      <p:sp>
        <p:nvSpPr>
          <p:cNvPr id="3" name="Text Placeholder 2">
            <a:extLst>
              <a:ext uri="{FF2B5EF4-FFF2-40B4-BE49-F238E27FC236}">
                <a16:creationId xmlns:a16="http://schemas.microsoft.com/office/drawing/2014/main" id="{69569D28-557C-6559-DAC0-0D0A517F7280}"/>
              </a:ext>
            </a:extLst>
          </p:cNvPr>
          <p:cNvSpPr>
            <a:spLocks noGrp="1"/>
          </p:cNvSpPr>
          <p:nvPr>
            <p:ph type="body" sz="quarter" idx="10"/>
          </p:nvPr>
        </p:nvSpPr>
        <p:spPr>
          <a:xfrm>
            <a:off x="418831" y="1297550"/>
            <a:ext cx="11865609" cy="724469"/>
          </a:xfrm>
        </p:spPr>
        <p:txBody>
          <a:bodyPr>
            <a:normAutofit fontScale="92500" lnSpcReduction="20000"/>
          </a:bodyPr>
          <a:lstStyle/>
          <a:p>
            <a:r>
              <a:rPr lang="en-US" dirty="0"/>
              <a:t>Develop a custom application that integrates multiple internal and external data sources most relevant to teaching and learning </a:t>
            </a:r>
          </a:p>
        </p:txBody>
      </p:sp>
      <p:pic>
        <p:nvPicPr>
          <p:cNvPr id="4" name="Content Placeholder 8" descr="Text&#10;&#10;Description automatically generated with low confidence">
            <a:extLst>
              <a:ext uri="{FF2B5EF4-FFF2-40B4-BE49-F238E27FC236}">
                <a16:creationId xmlns:a16="http://schemas.microsoft.com/office/drawing/2014/main" id="{BC2B0545-10C6-CBFF-A14F-293DF33244FA}"/>
              </a:ext>
            </a:extLst>
          </p:cNvPr>
          <p:cNvPicPr>
            <a:picLocks noChangeAspect="1"/>
          </p:cNvPicPr>
          <p:nvPr/>
        </p:nvPicPr>
        <p:blipFill rotWithShape="1">
          <a:blip r:embed="rId3">
            <a:extLst>
              <a:ext uri="{28A0092B-C50C-407E-A947-70E740481C1C}">
                <a14:useLocalDpi xmlns:a14="http://schemas.microsoft.com/office/drawing/2010/main" val="0"/>
              </a:ext>
            </a:extLst>
          </a:blip>
          <a:srcRect l="30189" t="2689" r="32643" b="-2689"/>
          <a:stretch/>
        </p:blipFill>
        <p:spPr>
          <a:xfrm>
            <a:off x="1836145" y="3574031"/>
            <a:ext cx="1161211" cy="109347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AEAA0FBF-610F-2990-0CD3-C99E5916F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545" y="2403084"/>
            <a:ext cx="1758154" cy="5714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3954027-AEBC-739E-7972-CC63BBE88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0642" y="5281863"/>
            <a:ext cx="2032216" cy="1005946"/>
          </a:xfrm>
          <a:prstGeom prst="rect">
            <a:avLst/>
          </a:prstGeom>
        </p:spPr>
      </p:pic>
      <p:pic>
        <p:nvPicPr>
          <p:cNvPr id="10" name="Picture 9" descr="Logo, company name&#10;&#10;Description automatically generated">
            <a:extLst>
              <a:ext uri="{FF2B5EF4-FFF2-40B4-BE49-F238E27FC236}">
                <a16:creationId xmlns:a16="http://schemas.microsoft.com/office/drawing/2014/main" id="{566CECF2-9C91-E211-459F-769E57CEB4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0387" y="3710065"/>
            <a:ext cx="3049060" cy="990944"/>
          </a:xfrm>
          <a:prstGeom prst="rect">
            <a:avLst/>
          </a:prstGeom>
        </p:spPr>
      </p:pic>
      <p:pic>
        <p:nvPicPr>
          <p:cNvPr id="11" name="Content Placeholder 18" descr="A picture containing text, clipart&#10;&#10;Description automatically generated">
            <a:extLst>
              <a:ext uri="{FF2B5EF4-FFF2-40B4-BE49-F238E27FC236}">
                <a16:creationId xmlns:a16="http://schemas.microsoft.com/office/drawing/2014/main" id="{46F7F248-37B8-6D71-B337-9CB3E3C8A8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7992" y="5466775"/>
            <a:ext cx="2534474" cy="573191"/>
          </a:xfrm>
          <a:prstGeom prst="rect">
            <a:avLst/>
          </a:prstGeom>
        </p:spPr>
      </p:pic>
      <p:pic>
        <p:nvPicPr>
          <p:cNvPr id="13" name="Picture 12" descr="A red and white logo&#10;&#10;AI-generated content may be incorrect.">
            <a:extLst>
              <a:ext uri="{FF2B5EF4-FFF2-40B4-BE49-F238E27FC236}">
                <a16:creationId xmlns:a16="http://schemas.microsoft.com/office/drawing/2014/main" id="{B9EB4F7A-A8A4-7CE5-7792-C2A2BB83C775}"/>
              </a:ext>
            </a:extLst>
          </p:cNvPr>
          <p:cNvPicPr>
            <a:picLocks noChangeAspect="1"/>
          </p:cNvPicPr>
          <p:nvPr/>
        </p:nvPicPr>
        <p:blipFill>
          <a:blip r:embed="rId8"/>
          <a:stretch>
            <a:fillRect/>
          </a:stretch>
        </p:blipFill>
        <p:spPr>
          <a:xfrm>
            <a:off x="9083409" y="3859249"/>
            <a:ext cx="1512914" cy="849019"/>
          </a:xfrm>
          <a:prstGeom prst="rect">
            <a:avLst/>
          </a:prstGeom>
        </p:spPr>
      </p:pic>
      <p:pic>
        <p:nvPicPr>
          <p:cNvPr id="17" name="Picture 16" descr="A logo of a person holding a graduation cap&#10;&#10;AI-generated content may be incorrect.">
            <a:extLst>
              <a:ext uri="{FF2B5EF4-FFF2-40B4-BE49-F238E27FC236}">
                <a16:creationId xmlns:a16="http://schemas.microsoft.com/office/drawing/2014/main" id="{8504ACE2-B197-3FD6-6697-591DF2C76EEC}"/>
              </a:ext>
            </a:extLst>
          </p:cNvPr>
          <p:cNvPicPr>
            <a:picLocks noChangeAspect="1"/>
          </p:cNvPicPr>
          <p:nvPr/>
        </p:nvPicPr>
        <p:blipFill>
          <a:blip r:embed="rId9"/>
          <a:stretch>
            <a:fillRect/>
          </a:stretch>
        </p:blipFill>
        <p:spPr>
          <a:xfrm>
            <a:off x="5373894" y="5294335"/>
            <a:ext cx="1041117" cy="1041117"/>
          </a:xfrm>
          <a:prstGeom prst="rect">
            <a:avLst/>
          </a:prstGeom>
        </p:spPr>
      </p:pic>
      <p:sp>
        <p:nvSpPr>
          <p:cNvPr id="18" name="Rectangle 17">
            <a:extLst>
              <a:ext uri="{FF2B5EF4-FFF2-40B4-BE49-F238E27FC236}">
                <a16:creationId xmlns:a16="http://schemas.microsoft.com/office/drawing/2014/main" id="{976908F1-4AE1-2329-C43A-0CBF92600B9E}"/>
              </a:ext>
            </a:extLst>
          </p:cNvPr>
          <p:cNvSpPr/>
          <p:nvPr/>
        </p:nvSpPr>
        <p:spPr>
          <a:xfrm>
            <a:off x="4432469" y="2173575"/>
            <a:ext cx="2916977" cy="11092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D4BC58-73EB-84D2-D2C2-93E1B04C92F6}"/>
              </a:ext>
            </a:extLst>
          </p:cNvPr>
          <p:cNvSpPr/>
          <p:nvPr/>
        </p:nvSpPr>
        <p:spPr>
          <a:xfrm>
            <a:off x="4432469" y="3605931"/>
            <a:ext cx="2916978" cy="119921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A96DBF-20F4-1FAC-08D1-7DF4F3DA4EC0}"/>
              </a:ext>
            </a:extLst>
          </p:cNvPr>
          <p:cNvSpPr/>
          <p:nvPr/>
        </p:nvSpPr>
        <p:spPr>
          <a:xfrm>
            <a:off x="8404216" y="3622938"/>
            <a:ext cx="2668249" cy="119921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28C53A-8E2E-17D6-3E85-1B1452029332}"/>
              </a:ext>
            </a:extLst>
          </p:cNvPr>
          <p:cNvSpPr/>
          <p:nvPr/>
        </p:nvSpPr>
        <p:spPr>
          <a:xfrm>
            <a:off x="4432469" y="5185230"/>
            <a:ext cx="2916978" cy="119921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8BDB87-6478-7AB7-E056-5223AE253CF6}"/>
              </a:ext>
            </a:extLst>
          </p:cNvPr>
          <p:cNvSpPr/>
          <p:nvPr/>
        </p:nvSpPr>
        <p:spPr>
          <a:xfrm>
            <a:off x="1082627" y="2173576"/>
            <a:ext cx="2668249" cy="1109272"/>
          </a:xfrm>
          <a:prstGeom prst="rect">
            <a:avLst/>
          </a:prstGeom>
          <a:noFill/>
          <a:ln w="28575">
            <a:solidFill>
              <a:schemeClr val="accent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E037347-36C9-531A-B872-91BCFE3281BB}"/>
              </a:ext>
            </a:extLst>
          </p:cNvPr>
          <p:cNvSpPr txBox="1"/>
          <p:nvPr/>
        </p:nvSpPr>
        <p:spPr>
          <a:xfrm>
            <a:off x="8338088" y="2481977"/>
            <a:ext cx="2860463" cy="369332"/>
          </a:xfrm>
          <a:prstGeom prst="rect">
            <a:avLst/>
          </a:prstGeom>
          <a:noFill/>
        </p:spPr>
        <p:txBody>
          <a:bodyPr wrap="none" rtlCol="0">
            <a:spAutoFit/>
          </a:bodyPr>
          <a:lstStyle/>
          <a:p>
            <a:r>
              <a:rPr lang="en-US" dirty="0"/>
              <a:t>Student Information System </a:t>
            </a:r>
          </a:p>
        </p:txBody>
      </p:sp>
      <p:sp>
        <p:nvSpPr>
          <p:cNvPr id="24" name="Rectangle 23">
            <a:extLst>
              <a:ext uri="{FF2B5EF4-FFF2-40B4-BE49-F238E27FC236}">
                <a16:creationId xmlns:a16="http://schemas.microsoft.com/office/drawing/2014/main" id="{DE1FC562-097F-8BFF-4419-8E5F2268BFAE}"/>
              </a:ext>
            </a:extLst>
          </p:cNvPr>
          <p:cNvSpPr/>
          <p:nvPr/>
        </p:nvSpPr>
        <p:spPr>
          <a:xfrm>
            <a:off x="8386325" y="2166163"/>
            <a:ext cx="2668249" cy="11092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49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999F-61F8-711F-C445-AB781D0D8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9D1FA-73D3-E2DA-5E4B-293A3F4AF772}"/>
              </a:ext>
            </a:extLst>
          </p:cNvPr>
          <p:cNvSpPr>
            <a:spLocks noGrp="1"/>
          </p:cNvSpPr>
          <p:nvPr>
            <p:ph type="title"/>
          </p:nvPr>
        </p:nvSpPr>
        <p:spPr/>
        <p:txBody>
          <a:bodyPr/>
          <a:lstStyle/>
          <a:p>
            <a:r>
              <a:rPr lang="en-US" sz="3600" dirty="0"/>
              <a:t>Trends</a:t>
            </a:r>
          </a:p>
        </p:txBody>
      </p:sp>
      <p:pic>
        <p:nvPicPr>
          <p:cNvPr id="7" name="Picture 6">
            <a:extLst>
              <a:ext uri="{FF2B5EF4-FFF2-40B4-BE49-F238E27FC236}">
                <a16:creationId xmlns:a16="http://schemas.microsoft.com/office/drawing/2014/main" id="{4523F2BB-386B-474A-53EB-4A0AAB64BD79}"/>
              </a:ext>
            </a:extLst>
          </p:cNvPr>
          <p:cNvPicPr>
            <a:picLocks noChangeAspect="1"/>
          </p:cNvPicPr>
          <p:nvPr/>
        </p:nvPicPr>
        <p:blipFill>
          <a:blip r:embed="rId2"/>
          <a:srcRect/>
          <a:stretch/>
        </p:blipFill>
        <p:spPr>
          <a:xfrm>
            <a:off x="0" y="300942"/>
            <a:ext cx="7181636" cy="6256115"/>
          </a:xfrm>
          <a:prstGeom prst="rect">
            <a:avLst/>
          </a:prstGeom>
        </p:spPr>
      </p:pic>
      <p:sp>
        <p:nvSpPr>
          <p:cNvPr id="8" name="Rectangle 7">
            <a:extLst>
              <a:ext uri="{FF2B5EF4-FFF2-40B4-BE49-F238E27FC236}">
                <a16:creationId xmlns:a16="http://schemas.microsoft.com/office/drawing/2014/main" id="{4A7E33DF-A333-9DA7-111E-7247B2C31EE8}"/>
              </a:ext>
            </a:extLst>
          </p:cNvPr>
          <p:cNvSpPr/>
          <p:nvPr/>
        </p:nvSpPr>
        <p:spPr>
          <a:xfrm>
            <a:off x="7181636" y="0"/>
            <a:ext cx="50103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1310258-32E2-0187-36D6-7DE4211307BB}"/>
              </a:ext>
            </a:extLst>
          </p:cNvPr>
          <p:cNvSpPr txBox="1"/>
          <p:nvPr/>
        </p:nvSpPr>
        <p:spPr>
          <a:xfrm>
            <a:off x="7993950" y="3429000"/>
            <a:ext cx="3783886" cy="1569660"/>
          </a:xfrm>
          <a:prstGeom prst="rect">
            <a:avLst/>
          </a:prstGeom>
          <a:noFill/>
        </p:spPr>
        <p:txBody>
          <a:bodyPr wrap="square" rtlCol="0">
            <a:spAutoFit/>
          </a:bodyPr>
          <a:lstStyle/>
          <a:p>
            <a:r>
              <a:rPr lang="en-US" sz="3200" dirty="0"/>
              <a:t>Current and historical academic performance trends.</a:t>
            </a:r>
          </a:p>
        </p:txBody>
      </p:sp>
      <p:cxnSp>
        <p:nvCxnSpPr>
          <p:cNvPr id="19" name="Straight Arrow Connector 18">
            <a:extLst>
              <a:ext uri="{FF2B5EF4-FFF2-40B4-BE49-F238E27FC236}">
                <a16:creationId xmlns:a16="http://schemas.microsoft.com/office/drawing/2014/main" id="{98A8EB7F-F7CF-F99F-C183-7423EFE33AE8}"/>
              </a:ext>
            </a:extLst>
          </p:cNvPr>
          <p:cNvCxnSpPr>
            <a:cxnSpLocks/>
          </p:cNvCxnSpPr>
          <p:nvPr/>
        </p:nvCxnSpPr>
        <p:spPr>
          <a:xfrm flipH="1" flipV="1">
            <a:off x="6308203" y="3422585"/>
            <a:ext cx="1564322" cy="6285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7077D07E-FF80-B1D3-A91B-1A0910DFCFE8}"/>
              </a:ext>
            </a:extLst>
          </p:cNvPr>
          <p:cNvSpPr/>
          <p:nvPr/>
        </p:nvSpPr>
        <p:spPr>
          <a:xfrm>
            <a:off x="4457147" y="3203534"/>
            <a:ext cx="1593448" cy="438103"/>
          </a:xfrm>
          <a:prstGeom prst="roundRect">
            <a:avLst/>
          </a:prstGeom>
          <a:solidFill>
            <a:srgbClr val="084B8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Current</a:t>
            </a:r>
          </a:p>
        </p:txBody>
      </p:sp>
      <p:sp>
        <p:nvSpPr>
          <p:cNvPr id="22" name="Rectangle: Rounded Corners 21">
            <a:extLst>
              <a:ext uri="{FF2B5EF4-FFF2-40B4-BE49-F238E27FC236}">
                <a16:creationId xmlns:a16="http://schemas.microsoft.com/office/drawing/2014/main" id="{0BD7F77A-A117-8A36-0D18-BA1BF57502FD}"/>
              </a:ext>
            </a:extLst>
          </p:cNvPr>
          <p:cNvSpPr/>
          <p:nvPr/>
        </p:nvSpPr>
        <p:spPr>
          <a:xfrm>
            <a:off x="4551855" y="5552453"/>
            <a:ext cx="1593448" cy="438103"/>
          </a:xfrm>
          <a:prstGeom prst="roundRect">
            <a:avLst/>
          </a:prstGeom>
          <a:solidFill>
            <a:srgbClr val="084B8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Historical</a:t>
            </a:r>
          </a:p>
        </p:txBody>
      </p:sp>
      <p:cxnSp>
        <p:nvCxnSpPr>
          <p:cNvPr id="23" name="Straight Arrow Connector 22">
            <a:extLst>
              <a:ext uri="{FF2B5EF4-FFF2-40B4-BE49-F238E27FC236}">
                <a16:creationId xmlns:a16="http://schemas.microsoft.com/office/drawing/2014/main" id="{6ABC7132-DC9D-0CB0-0332-6A01E2D65121}"/>
              </a:ext>
            </a:extLst>
          </p:cNvPr>
          <p:cNvCxnSpPr>
            <a:cxnSpLocks/>
          </p:cNvCxnSpPr>
          <p:nvPr/>
        </p:nvCxnSpPr>
        <p:spPr>
          <a:xfrm flipH="1">
            <a:off x="6490747" y="4328932"/>
            <a:ext cx="1381778" cy="15158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75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661A-4D60-666A-2947-DD2EA5B5FC3D}"/>
              </a:ext>
            </a:extLst>
          </p:cNvPr>
          <p:cNvSpPr>
            <a:spLocks noGrp="1"/>
          </p:cNvSpPr>
          <p:nvPr>
            <p:ph type="title"/>
          </p:nvPr>
        </p:nvSpPr>
        <p:spPr/>
        <p:txBody>
          <a:bodyPr/>
          <a:lstStyle/>
          <a:p>
            <a:r>
              <a:rPr lang="en-US" sz="3600" dirty="0"/>
              <a:t>Trends</a:t>
            </a:r>
          </a:p>
        </p:txBody>
      </p:sp>
      <p:pic>
        <p:nvPicPr>
          <p:cNvPr id="7" name="Picture 6">
            <a:extLst>
              <a:ext uri="{FF2B5EF4-FFF2-40B4-BE49-F238E27FC236}">
                <a16:creationId xmlns:a16="http://schemas.microsoft.com/office/drawing/2014/main" id="{3BDC2F28-81C6-6163-F6B3-29A683B1F026}"/>
              </a:ext>
            </a:extLst>
          </p:cNvPr>
          <p:cNvPicPr>
            <a:picLocks noChangeAspect="1"/>
          </p:cNvPicPr>
          <p:nvPr/>
        </p:nvPicPr>
        <p:blipFill>
          <a:blip r:embed="rId2"/>
          <a:srcRect/>
          <a:stretch/>
        </p:blipFill>
        <p:spPr>
          <a:xfrm>
            <a:off x="0" y="300942"/>
            <a:ext cx="7181636" cy="6256115"/>
          </a:xfrm>
          <a:prstGeom prst="rect">
            <a:avLst/>
          </a:prstGeom>
        </p:spPr>
      </p:pic>
      <p:sp>
        <p:nvSpPr>
          <p:cNvPr id="8" name="Rectangle 7">
            <a:extLst>
              <a:ext uri="{FF2B5EF4-FFF2-40B4-BE49-F238E27FC236}">
                <a16:creationId xmlns:a16="http://schemas.microsoft.com/office/drawing/2014/main" id="{FBA95C3D-37E7-C240-A57E-6B896924581B}"/>
              </a:ext>
            </a:extLst>
          </p:cNvPr>
          <p:cNvSpPr/>
          <p:nvPr/>
        </p:nvSpPr>
        <p:spPr>
          <a:xfrm>
            <a:off x="7181636" y="0"/>
            <a:ext cx="50103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ADCAFF8-525C-E552-0F75-F6D1B4D9EDEF}"/>
              </a:ext>
            </a:extLst>
          </p:cNvPr>
          <p:cNvSpPr txBox="1"/>
          <p:nvPr/>
        </p:nvSpPr>
        <p:spPr>
          <a:xfrm>
            <a:off x="7993950" y="264139"/>
            <a:ext cx="3783886" cy="1569660"/>
          </a:xfrm>
          <a:prstGeom prst="rect">
            <a:avLst/>
          </a:prstGeom>
          <a:noFill/>
        </p:spPr>
        <p:txBody>
          <a:bodyPr wrap="square" rtlCol="0">
            <a:spAutoFit/>
          </a:bodyPr>
          <a:lstStyle/>
          <a:p>
            <a:r>
              <a:rPr lang="en-US" sz="3200" dirty="0"/>
              <a:t>Current usage rates of on-campus </a:t>
            </a:r>
            <a:r>
              <a:rPr lang="en-US" sz="3200" dirty="0" err="1"/>
              <a:t>tutorings</a:t>
            </a:r>
            <a:r>
              <a:rPr lang="en-US" sz="3200" dirty="0"/>
              <a:t> services</a:t>
            </a:r>
          </a:p>
        </p:txBody>
      </p:sp>
      <p:cxnSp>
        <p:nvCxnSpPr>
          <p:cNvPr id="14" name="Straight Arrow Connector 13">
            <a:extLst>
              <a:ext uri="{FF2B5EF4-FFF2-40B4-BE49-F238E27FC236}">
                <a16:creationId xmlns:a16="http://schemas.microsoft.com/office/drawing/2014/main" id="{BA05CF30-05BF-F60B-6077-082D9E33D772}"/>
              </a:ext>
            </a:extLst>
          </p:cNvPr>
          <p:cNvCxnSpPr>
            <a:cxnSpLocks/>
          </p:cNvCxnSpPr>
          <p:nvPr/>
        </p:nvCxnSpPr>
        <p:spPr>
          <a:xfrm flipH="1" flipV="1">
            <a:off x="7060557" y="763929"/>
            <a:ext cx="933393" cy="2246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15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1157-786D-FEAD-CA3E-5D86869D7896}"/>
              </a:ext>
            </a:extLst>
          </p:cNvPr>
          <p:cNvSpPr>
            <a:spLocks noGrp="1"/>
          </p:cNvSpPr>
          <p:nvPr>
            <p:ph type="title"/>
          </p:nvPr>
        </p:nvSpPr>
        <p:spPr/>
        <p:txBody>
          <a:bodyPr/>
          <a:lstStyle/>
          <a:p>
            <a:r>
              <a:rPr lang="en-US" dirty="0"/>
              <a:t>Instructor Role in Destigmatization of Tutoring Services</a:t>
            </a:r>
          </a:p>
        </p:txBody>
      </p:sp>
      <p:graphicFrame>
        <p:nvGraphicFramePr>
          <p:cNvPr id="4" name="Table 3">
            <a:extLst>
              <a:ext uri="{FF2B5EF4-FFF2-40B4-BE49-F238E27FC236}">
                <a16:creationId xmlns:a16="http://schemas.microsoft.com/office/drawing/2014/main" id="{08A9559A-2365-6B91-349F-588F46438922}"/>
              </a:ext>
            </a:extLst>
          </p:cNvPr>
          <p:cNvGraphicFramePr>
            <a:graphicFrameLocks noGrp="1"/>
          </p:cNvGraphicFramePr>
          <p:nvPr>
            <p:extLst>
              <p:ext uri="{D42A27DB-BD31-4B8C-83A1-F6EECF244321}">
                <p14:modId xmlns:p14="http://schemas.microsoft.com/office/powerpoint/2010/main" val="1721433641"/>
              </p:ext>
            </p:extLst>
          </p:nvPr>
        </p:nvGraphicFramePr>
        <p:xfrm>
          <a:off x="1904584" y="1851424"/>
          <a:ext cx="8128000" cy="4389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16255885"/>
                    </a:ext>
                  </a:extLst>
                </a:gridCol>
                <a:gridCol w="2032000">
                  <a:extLst>
                    <a:ext uri="{9D8B030D-6E8A-4147-A177-3AD203B41FA5}">
                      <a16:colId xmlns:a16="http://schemas.microsoft.com/office/drawing/2014/main" val="3682816964"/>
                    </a:ext>
                  </a:extLst>
                </a:gridCol>
                <a:gridCol w="2032000">
                  <a:extLst>
                    <a:ext uri="{9D8B030D-6E8A-4147-A177-3AD203B41FA5}">
                      <a16:colId xmlns:a16="http://schemas.microsoft.com/office/drawing/2014/main" val="2213764909"/>
                    </a:ext>
                  </a:extLst>
                </a:gridCol>
                <a:gridCol w="2032000">
                  <a:extLst>
                    <a:ext uri="{9D8B030D-6E8A-4147-A177-3AD203B41FA5}">
                      <a16:colId xmlns:a16="http://schemas.microsoft.com/office/drawing/2014/main" val="2433381131"/>
                    </a:ext>
                  </a:extLst>
                </a:gridCol>
              </a:tblGrid>
              <a:tr h="370840">
                <a:tc>
                  <a:txBody>
                    <a:bodyPr/>
                    <a:lstStyle/>
                    <a:p>
                      <a:endParaRPr lang="en-US"/>
                    </a:p>
                  </a:txBody>
                  <a:tcPr/>
                </a:tc>
                <a:tc>
                  <a:txBody>
                    <a:bodyPr/>
                    <a:lstStyle/>
                    <a:p>
                      <a:r>
                        <a:rPr lang="en-US" dirty="0"/>
                        <a:t>Faculty A: Frequently discusses and recommends tutoring during lecture</a:t>
                      </a:r>
                    </a:p>
                    <a:p>
                      <a:r>
                        <a:rPr lang="en-US" dirty="0"/>
                        <a:t>(Human)</a:t>
                      </a:r>
                    </a:p>
                  </a:txBody>
                  <a:tcPr/>
                </a:tc>
                <a:tc>
                  <a:txBody>
                    <a:bodyPr/>
                    <a:lstStyle/>
                    <a:p>
                      <a:r>
                        <a:rPr lang="en-US" dirty="0"/>
                        <a:t>Faculty B: Allows the UF Predictive System to recommend tutoring when student is identified via Canvas emails</a:t>
                      </a:r>
                    </a:p>
                    <a:p>
                      <a:r>
                        <a:rPr lang="en-US" dirty="0"/>
                        <a:t>(Machine Learning)</a:t>
                      </a:r>
                    </a:p>
                  </a:txBody>
                  <a:tcPr/>
                </a:tc>
                <a:tc>
                  <a:txBody>
                    <a:bodyPr/>
                    <a:lstStyle/>
                    <a:p>
                      <a:r>
                        <a:rPr lang="en-US" dirty="0"/>
                        <a:t>Faculty C: Control</a:t>
                      </a:r>
                    </a:p>
                  </a:txBody>
                  <a:tcPr/>
                </a:tc>
                <a:extLst>
                  <a:ext uri="{0D108BD9-81ED-4DB2-BD59-A6C34878D82A}">
                    <a16:rowId xmlns:a16="http://schemas.microsoft.com/office/drawing/2014/main" val="1379987112"/>
                  </a:ext>
                </a:extLst>
              </a:tr>
              <a:tr h="370840">
                <a:tc>
                  <a:txBody>
                    <a:bodyPr/>
                    <a:lstStyle/>
                    <a:p>
                      <a:r>
                        <a:rPr lang="en-US" dirty="0"/>
                        <a:t>% Students Passing Course</a:t>
                      </a:r>
                    </a:p>
                  </a:txBody>
                  <a:tcPr/>
                </a:tc>
                <a:tc>
                  <a:txBody>
                    <a:bodyPr/>
                    <a:lstStyle/>
                    <a:p>
                      <a:pPr algn="ctr"/>
                      <a:r>
                        <a:rPr lang="en-US" dirty="0">
                          <a:highlight>
                            <a:srgbClr val="00FF00"/>
                          </a:highlight>
                        </a:rPr>
                        <a:t>84%</a:t>
                      </a:r>
                    </a:p>
                  </a:txBody>
                  <a:tcPr/>
                </a:tc>
                <a:tc>
                  <a:txBody>
                    <a:bodyPr/>
                    <a:lstStyle/>
                    <a:p>
                      <a:pPr algn="ctr"/>
                      <a:r>
                        <a:rPr lang="en-US" dirty="0"/>
                        <a:t>73%</a:t>
                      </a:r>
                    </a:p>
                  </a:txBody>
                  <a:tcPr/>
                </a:tc>
                <a:tc>
                  <a:txBody>
                    <a:bodyPr/>
                    <a:lstStyle/>
                    <a:p>
                      <a:pPr algn="ctr"/>
                      <a:r>
                        <a:rPr lang="en-US" dirty="0"/>
                        <a:t>75%</a:t>
                      </a:r>
                    </a:p>
                  </a:txBody>
                  <a:tcPr/>
                </a:tc>
                <a:extLst>
                  <a:ext uri="{0D108BD9-81ED-4DB2-BD59-A6C34878D82A}">
                    <a16:rowId xmlns:a16="http://schemas.microsoft.com/office/drawing/2014/main" val="302965765"/>
                  </a:ext>
                </a:extLst>
              </a:tr>
              <a:tr h="370840">
                <a:tc>
                  <a:txBody>
                    <a:bodyPr/>
                    <a:lstStyle/>
                    <a:p>
                      <a:r>
                        <a:rPr lang="en-US" dirty="0"/>
                        <a:t>% of Predicted Non-Success Students using Tutoring</a:t>
                      </a:r>
                    </a:p>
                  </a:txBody>
                  <a:tcPr/>
                </a:tc>
                <a:tc>
                  <a:txBody>
                    <a:bodyPr/>
                    <a:lstStyle/>
                    <a:p>
                      <a:pPr algn="ctr"/>
                      <a:r>
                        <a:rPr lang="en-US" dirty="0">
                          <a:highlight>
                            <a:srgbClr val="00FF00"/>
                          </a:highlight>
                        </a:rPr>
                        <a:t>64%</a:t>
                      </a:r>
                    </a:p>
                  </a:txBody>
                  <a:tcPr/>
                </a:tc>
                <a:tc>
                  <a:txBody>
                    <a:bodyPr/>
                    <a:lstStyle/>
                    <a:p>
                      <a:pPr algn="ctr"/>
                      <a:r>
                        <a:rPr lang="en-US" dirty="0"/>
                        <a:t>26%</a:t>
                      </a:r>
                    </a:p>
                  </a:txBody>
                  <a:tcPr/>
                </a:tc>
                <a:tc>
                  <a:txBody>
                    <a:bodyPr/>
                    <a:lstStyle/>
                    <a:p>
                      <a:pPr algn="ctr"/>
                      <a:r>
                        <a:rPr lang="en-US" dirty="0"/>
                        <a:t>30%</a:t>
                      </a:r>
                    </a:p>
                  </a:txBody>
                  <a:tcPr/>
                </a:tc>
                <a:extLst>
                  <a:ext uri="{0D108BD9-81ED-4DB2-BD59-A6C34878D82A}">
                    <a16:rowId xmlns:a16="http://schemas.microsoft.com/office/drawing/2014/main" val="1231613948"/>
                  </a:ext>
                </a:extLst>
              </a:tr>
            </a:tbl>
          </a:graphicData>
        </a:graphic>
      </p:graphicFrame>
      <p:sp>
        <p:nvSpPr>
          <p:cNvPr id="5" name="TextBox 4">
            <a:extLst>
              <a:ext uri="{FF2B5EF4-FFF2-40B4-BE49-F238E27FC236}">
                <a16:creationId xmlns:a16="http://schemas.microsoft.com/office/drawing/2014/main" id="{B82873FB-5DF4-7844-9683-E404B5CB3F65}"/>
              </a:ext>
            </a:extLst>
          </p:cNvPr>
          <p:cNvSpPr txBox="1"/>
          <p:nvPr/>
        </p:nvSpPr>
        <p:spPr>
          <a:xfrm>
            <a:off x="1919311" y="6204373"/>
            <a:ext cx="8353377" cy="369332"/>
          </a:xfrm>
          <a:prstGeom prst="rect">
            <a:avLst/>
          </a:prstGeom>
          <a:noFill/>
        </p:spPr>
        <p:txBody>
          <a:bodyPr wrap="none" rtlCol="0">
            <a:spAutoFit/>
          </a:bodyPr>
          <a:lstStyle/>
          <a:p>
            <a:r>
              <a:rPr lang="en-US" dirty="0"/>
              <a:t>Covariates Evaluated: GPA rank within major, previous C-DEW, first or repeated attempt</a:t>
            </a:r>
          </a:p>
        </p:txBody>
      </p:sp>
      <p:sp>
        <p:nvSpPr>
          <p:cNvPr id="6" name="TextBox 5">
            <a:extLst>
              <a:ext uri="{FF2B5EF4-FFF2-40B4-BE49-F238E27FC236}">
                <a16:creationId xmlns:a16="http://schemas.microsoft.com/office/drawing/2014/main" id="{6DC59278-C555-B051-0F8B-A94E8537C8C2}"/>
              </a:ext>
            </a:extLst>
          </p:cNvPr>
          <p:cNvSpPr txBox="1"/>
          <p:nvPr/>
        </p:nvSpPr>
        <p:spPr>
          <a:xfrm>
            <a:off x="3102964" y="1243943"/>
            <a:ext cx="5875776" cy="369332"/>
          </a:xfrm>
          <a:prstGeom prst="rect">
            <a:avLst/>
          </a:prstGeom>
          <a:noFill/>
        </p:spPr>
        <p:txBody>
          <a:bodyPr wrap="none" rtlCol="0">
            <a:spAutoFit/>
          </a:bodyPr>
          <a:lstStyle/>
          <a:p>
            <a:r>
              <a:rPr lang="en-US" dirty="0"/>
              <a:t>All three instructors used same books, assessments, and labs</a:t>
            </a:r>
          </a:p>
        </p:txBody>
      </p:sp>
    </p:spTree>
    <p:extLst>
      <p:ext uri="{BB962C8B-B14F-4D97-AF65-F5344CB8AC3E}">
        <p14:creationId xmlns:p14="http://schemas.microsoft.com/office/powerpoint/2010/main" val="341784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10AE-4A5B-E058-4D6B-B7EC65526903}"/>
              </a:ext>
            </a:extLst>
          </p:cNvPr>
          <p:cNvSpPr>
            <a:spLocks noGrp="1"/>
          </p:cNvSpPr>
          <p:nvPr>
            <p:ph type="title"/>
          </p:nvPr>
        </p:nvSpPr>
        <p:spPr/>
        <p:txBody>
          <a:bodyPr/>
          <a:lstStyle/>
          <a:p>
            <a:r>
              <a:rPr lang="en-US" dirty="0"/>
              <a:t>Tutoring at UF</a:t>
            </a:r>
          </a:p>
        </p:txBody>
      </p:sp>
      <p:pic>
        <p:nvPicPr>
          <p:cNvPr id="5" name="Picture 4">
            <a:extLst>
              <a:ext uri="{FF2B5EF4-FFF2-40B4-BE49-F238E27FC236}">
                <a16:creationId xmlns:a16="http://schemas.microsoft.com/office/drawing/2014/main" id="{858F7AC3-FA96-8C3C-2E20-9330E4F1F419}"/>
              </a:ext>
            </a:extLst>
          </p:cNvPr>
          <p:cNvPicPr>
            <a:picLocks noChangeAspect="1"/>
          </p:cNvPicPr>
          <p:nvPr/>
        </p:nvPicPr>
        <p:blipFill>
          <a:blip r:embed="rId2"/>
          <a:stretch>
            <a:fillRect/>
          </a:stretch>
        </p:blipFill>
        <p:spPr>
          <a:xfrm>
            <a:off x="1613915" y="1278169"/>
            <a:ext cx="8802328" cy="5315692"/>
          </a:xfrm>
          <a:prstGeom prst="rect">
            <a:avLst/>
          </a:prstGeom>
        </p:spPr>
      </p:pic>
      <p:sp>
        <p:nvSpPr>
          <p:cNvPr id="6" name="Rectangle 5">
            <a:extLst>
              <a:ext uri="{FF2B5EF4-FFF2-40B4-BE49-F238E27FC236}">
                <a16:creationId xmlns:a16="http://schemas.microsoft.com/office/drawing/2014/main" id="{1CD41D72-CB61-7313-15CA-CE61586668F9}"/>
              </a:ext>
            </a:extLst>
          </p:cNvPr>
          <p:cNvSpPr/>
          <p:nvPr/>
        </p:nvSpPr>
        <p:spPr>
          <a:xfrm>
            <a:off x="7193819" y="1990641"/>
            <a:ext cx="695916" cy="71209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41EC5-324E-92CD-AECB-038AB0F0F163}"/>
              </a:ext>
            </a:extLst>
          </p:cNvPr>
          <p:cNvSpPr/>
          <p:nvPr/>
        </p:nvSpPr>
        <p:spPr>
          <a:xfrm>
            <a:off x="4149865" y="1990640"/>
            <a:ext cx="695916" cy="71209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67A503-8E82-D549-810B-408696605CC6}"/>
              </a:ext>
            </a:extLst>
          </p:cNvPr>
          <p:cNvSpPr/>
          <p:nvPr/>
        </p:nvSpPr>
        <p:spPr>
          <a:xfrm>
            <a:off x="6096000" y="4652920"/>
            <a:ext cx="1939391" cy="985880"/>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44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9D80-EF84-072D-240A-BC7318763E6E}"/>
              </a:ext>
            </a:extLst>
          </p:cNvPr>
          <p:cNvSpPr>
            <a:spLocks noGrp="1"/>
          </p:cNvSpPr>
          <p:nvPr>
            <p:ph type="title"/>
          </p:nvPr>
        </p:nvSpPr>
        <p:spPr>
          <a:xfrm>
            <a:off x="445843" y="1530808"/>
            <a:ext cx="4006236" cy="724469"/>
          </a:xfrm>
        </p:spPr>
        <p:txBody>
          <a:bodyPr/>
          <a:lstStyle/>
          <a:p>
            <a:r>
              <a:rPr lang="en-US" dirty="0"/>
              <a:t>Official Grade Comparison</a:t>
            </a:r>
          </a:p>
        </p:txBody>
      </p:sp>
      <p:pic>
        <p:nvPicPr>
          <p:cNvPr id="5" name="Picture 4">
            <a:extLst>
              <a:ext uri="{FF2B5EF4-FFF2-40B4-BE49-F238E27FC236}">
                <a16:creationId xmlns:a16="http://schemas.microsoft.com/office/drawing/2014/main" id="{3BBD9792-F498-2A17-99F2-6278262A590A}"/>
              </a:ext>
            </a:extLst>
          </p:cNvPr>
          <p:cNvPicPr>
            <a:picLocks noChangeAspect="1"/>
          </p:cNvPicPr>
          <p:nvPr/>
        </p:nvPicPr>
        <p:blipFill>
          <a:blip r:embed="rId2"/>
          <a:srcRect/>
          <a:stretch/>
        </p:blipFill>
        <p:spPr>
          <a:xfrm>
            <a:off x="4513782" y="447204"/>
            <a:ext cx="6682847" cy="6293374"/>
          </a:xfrm>
          <a:prstGeom prst="rect">
            <a:avLst/>
          </a:prstGeom>
        </p:spPr>
      </p:pic>
      <p:sp>
        <p:nvSpPr>
          <p:cNvPr id="6" name="Rectangle 5">
            <a:extLst>
              <a:ext uri="{FF2B5EF4-FFF2-40B4-BE49-F238E27FC236}">
                <a16:creationId xmlns:a16="http://schemas.microsoft.com/office/drawing/2014/main" id="{563BF73A-134D-D159-40FC-0DE0F0593644}"/>
              </a:ext>
            </a:extLst>
          </p:cNvPr>
          <p:cNvSpPr/>
          <p:nvPr/>
        </p:nvSpPr>
        <p:spPr>
          <a:xfrm>
            <a:off x="6096000" y="951875"/>
            <a:ext cx="1304658" cy="652073"/>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40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BC7C-952E-5398-3818-75115810E01C}"/>
              </a:ext>
            </a:extLst>
          </p:cNvPr>
          <p:cNvSpPr>
            <a:spLocks noGrp="1"/>
          </p:cNvSpPr>
          <p:nvPr>
            <p:ph type="title"/>
          </p:nvPr>
        </p:nvSpPr>
        <p:spPr>
          <a:xfrm>
            <a:off x="250971" y="1081103"/>
            <a:ext cx="3225638" cy="724469"/>
          </a:xfrm>
        </p:spPr>
        <p:txBody>
          <a:bodyPr/>
          <a:lstStyle/>
          <a:p>
            <a:r>
              <a:rPr lang="en-US" dirty="0"/>
              <a:t>Student Voice</a:t>
            </a:r>
          </a:p>
        </p:txBody>
      </p:sp>
      <p:pic>
        <p:nvPicPr>
          <p:cNvPr id="5" name="Picture 4" descr="A screenshot of a computer&#10;&#10;AI-generated content may be incorrect.">
            <a:extLst>
              <a:ext uri="{FF2B5EF4-FFF2-40B4-BE49-F238E27FC236}">
                <a16:creationId xmlns:a16="http://schemas.microsoft.com/office/drawing/2014/main" id="{EC3717BF-C45B-F2BB-CC56-F7EC6B300F32}"/>
              </a:ext>
            </a:extLst>
          </p:cNvPr>
          <p:cNvPicPr>
            <a:picLocks noChangeAspect="1"/>
          </p:cNvPicPr>
          <p:nvPr/>
        </p:nvPicPr>
        <p:blipFill>
          <a:blip r:embed="rId2"/>
          <a:stretch>
            <a:fillRect/>
          </a:stretch>
        </p:blipFill>
        <p:spPr>
          <a:xfrm>
            <a:off x="2592189" y="470379"/>
            <a:ext cx="8693099" cy="6086007"/>
          </a:xfrm>
          <a:prstGeom prst="rect">
            <a:avLst/>
          </a:prstGeom>
        </p:spPr>
      </p:pic>
    </p:spTree>
    <p:extLst>
      <p:ext uri="{BB962C8B-B14F-4D97-AF65-F5344CB8AC3E}">
        <p14:creationId xmlns:p14="http://schemas.microsoft.com/office/powerpoint/2010/main" val="53799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6E8F-63D1-B548-1C56-18C2E65FE925}"/>
              </a:ext>
            </a:extLst>
          </p:cNvPr>
          <p:cNvSpPr>
            <a:spLocks noGrp="1"/>
          </p:cNvSpPr>
          <p:nvPr>
            <p:ph type="title"/>
          </p:nvPr>
        </p:nvSpPr>
        <p:spPr>
          <a:xfrm>
            <a:off x="256416" y="1028637"/>
            <a:ext cx="2544695" cy="724469"/>
          </a:xfrm>
        </p:spPr>
        <p:txBody>
          <a:bodyPr/>
          <a:lstStyle/>
          <a:p>
            <a:r>
              <a:rPr lang="en-US" dirty="0"/>
              <a:t>Quiz Analytics</a:t>
            </a:r>
          </a:p>
        </p:txBody>
      </p:sp>
      <p:pic>
        <p:nvPicPr>
          <p:cNvPr id="5" name="Picture 4" descr="A screenshot of a computer&#10;&#10;AI-generated content may be incorrect.">
            <a:extLst>
              <a:ext uri="{FF2B5EF4-FFF2-40B4-BE49-F238E27FC236}">
                <a16:creationId xmlns:a16="http://schemas.microsoft.com/office/drawing/2014/main" id="{A4B15859-615C-51D2-E116-E8ACA82F5934}"/>
              </a:ext>
            </a:extLst>
          </p:cNvPr>
          <p:cNvPicPr>
            <a:picLocks noChangeAspect="1"/>
          </p:cNvPicPr>
          <p:nvPr/>
        </p:nvPicPr>
        <p:blipFill>
          <a:blip r:embed="rId2"/>
          <a:stretch>
            <a:fillRect/>
          </a:stretch>
        </p:blipFill>
        <p:spPr>
          <a:xfrm>
            <a:off x="3084158" y="651249"/>
            <a:ext cx="8851426" cy="5555501"/>
          </a:xfrm>
          <a:prstGeom prst="rect">
            <a:avLst/>
          </a:prstGeom>
        </p:spPr>
      </p:pic>
    </p:spTree>
    <p:extLst>
      <p:ext uri="{BB962C8B-B14F-4D97-AF65-F5344CB8AC3E}">
        <p14:creationId xmlns:p14="http://schemas.microsoft.com/office/powerpoint/2010/main" val="211455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883D4-EC4E-AD9E-A528-AD42D7555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6A4A4-73A0-1E3C-FDD6-E380DCE95790}"/>
              </a:ext>
            </a:extLst>
          </p:cNvPr>
          <p:cNvSpPr>
            <a:spLocks noGrp="1"/>
          </p:cNvSpPr>
          <p:nvPr>
            <p:ph type="title"/>
          </p:nvPr>
        </p:nvSpPr>
        <p:spPr>
          <a:xfrm>
            <a:off x="256416" y="1028637"/>
            <a:ext cx="2544695" cy="724469"/>
          </a:xfrm>
        </p:spPr>
        <p:txBody>
          <a:bodyPr/>
          <a:lstStyle/>
          <a:p>
            <a:r>
              <a:rPr lang="en-US" dirty="0"/>
              <a:t>Quiz Analytics</a:t>
            </a:r>
          </a:p>
        </p:txBody>
      </p:sp>
      <p:pic>
        <p:nvPicPr>
          <p:cNvPr id="5" name="Picture 4" descr="A screenshot of a computer&#10;&#10;AI-generated content may be incorrect.">
            <a:extLst>
              <a:ext uri="{FF2B5EF4-FFF2-40B4-BE49-F238E27FC236}">
                <a16:creationId xmlns:a16="http://schemas.microsoft.com/office/drawing/2014/main" id="{669E9F88-9C81-49D2-8795-436AD3275421}"/>
              </a:ext>
            </a:extLst>
          </p:cNvPr>
          <p:cNvPicPr>
            <a:picLocks noChangeAspect="1"/>
          </p:cNvPicPr>
          <p:nvPr/>
        </p:nvPicPr>
        <p:blipFill>
          <a:blip r:embed="rId2"/>
          <a:stretch>
            <a:fillRect/>
          </a:stretch>
        </p:blipFill>
        <p:spPr>
          <a:xfrm>
            <a:off x="3084158" y="651249"/>
            <a:ext cx="8851426" cy="5555501"/>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1E1DA209-240D-7160-FEBD-C68AB4FF66FA}"/>
              </a:ext>
            </a:extLst>
          </p:cNvPr>
          <p:cNvPicPr>
            <a:picLocks noChangeAspect="1"/>
          </p:cNvPicPr>
          <p:nvPr/>
        </p:nvPicPr>
        <p:blipFill>
          <a:blip r:embed="rId3"/>
          <a:stretch>
            <a:fillRect/>
          </a:stretch>
        </p:blipFill>
        <p:spPr>
          <a:xfrm>
            <a:off x="4802094" y="1220052"/>
            <a:ext cx="3638507" cy="5555502"/>
          </a:xfrm>
          <a:prstGeom prst="rect">
            <a:avLst/>
          </a:prstGeom>
        </p:spPr>
      </p:pic>
      <p:sp>
        <p:nvSpPr>
          <p:cNvPr id="6" name="Rectangle 5">
            <a:extLst>
              <a:ext uri="{FF2B5EF4-FFF2-40B4-BE49-F238E27FC236}">
                <a16:creationId xmlns:a16="http://schemas.microsoft.com/office/drawing/2014/main" id="{7AAA9A86-5BFF-87FF-FFE6-5523B478E17B}"/>
              </a:ext>
            </a:extLst>
          </p:cNvPr>
          <p:cNvSpPr/>
          <p:nvPr/>
        </p:nvSpPr>
        <p:spPr>
          <a:xfrm>
            <a:off x="5171607" y="2315980"/>
            <a:ext cx="2870616" cy="11992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Explain the concept of entropy.</a:t>
            </a:r>
          </a:p>
        </p:txBody>
      </p:sp>
    </p:spTree>
    <p:extLst>
      <p:ext uri="{BB962C8B-B14F-4D97-AF65-F5344CB8AC3E}">
        <p14:creationId xmlns:p14="http://schemas.microsoft.com/office/powerpoint/2010/main" val="175861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104C-5C74-3F4A-3EF7-AF400EAFB33E}"/>
              </a:ext>
            </a:extLst>
          </p:cNvPr>
          <p:cNvSpPr>
            <a:spLocks noGrp="1"/>
          </p:cNvSpPr>
          <p:nvPr>
            <p:ph type="title"/>
          </p:nvPr>
        </p:nvSpPr>
        <p:spPr/>
        <p:txBody>
          <a:bodyPr/>
          <a:lstStyle/>
          <a:p>
            <a:r>
              <a:rPr lang="en-US" dirty="0"/>
              <a:t>Rubric Row Level and Summary Data</a:t>
            </a:r>
          </a:p>
        </p:txBody>
      </p:sp>
      <p:pic>
        <p:nvPicPr>
          <p:cNvPr id="5" name="Picture 4" descr="A screenshot of a computer&#10;&#10;AI-generated content may be incorrect.">
            <a:extLst>
              <a:ext uri="{FF2B5EF4-FFF2-40B4-BE49-F238E27FC236}">
                <a16:creationId xmlns:a16="http://schemas.microsoft.com/office/drawing/2014/main" id="{452EE956-00DD-6BEE-D9EB-FFB4F4C5DC78}"/>
              </a:ext>
            </a:extLst>
          </p:cNvPr>
          <p:cNvPicPr>
            <a:picLocks noChangeAspect="1"/>
          </p:cNvPicPr>
          <p:nvPr/>
        </p:nvPicPr>
        <p:blipFill>
          <a:blip r:embed="rId2"/>
          <a:stretch>
            <a:fillRect/>
          </a:stretch>
        </p:blipFill>
        <p:spPr>
          <a:xfrm>
            <a:off x="1075624" y="1623760"/>
            <a:ext cx="10040751" cy="3610479"/>
          </a:xfrm>
          <a:prstGeom prst="rect">
            <a:avLst/>
          </a:prstGeom>
        </p:spPr>
      </p:pic>
    </p:spTree>
    <p:extLst>
      <p:ext uri="{BB962C8B-B14F-4D97-AF65-F5344CB8AC3E}">
        <p14:creationId xmlns:p14="http://schemas.microsoft.com/office/powerpoint/2010/main" val="406613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3E9A2-4D26-7699-5D35-25F820FC50D4}"/>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1898BFB-653D-60DF-4A9F-C650C2399673}"/>
              </a:ext>
            </a:extLst>
          </p:cNvPr>
          <p:cNvGraphicFramePr/>
          <p:nvPr>
            <p:extLst>
              <p:ext uri="{D42A27DB-BD31-4B8C-83A1-F6EECF244321}">
                <p14:modId xmlns:p14="http://schemas.microsoft.com/office/powerpoint/2010/main" val="2533207834"/>
              </p:ext>
            </p:extLst>
          </p:nvPr>
        </p:nvGraphicFramePr>
        <p:xfrm>
          <a:off x="419725" y="554636"/>
          <a:ext cx="11772275" cy="6145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C775C37-E07E-37FB-8DD8-0A541145554D}"/>
              </a:ext>
            </a:extLst>
          </p:cNvPr>
          <p:cNvSpPr>
            <a:spLocks noGrp="1"/>
          </p:cNvSpPr>
          <p:nvPr>
            <p:ph type="title"/>
          </p:nvPr>
        </p:nvSpPr>
        <p:spPr/>
        <p:txBody>
          <a:bodyPr/>
          <a:lstStyle/>
          <a:p>
            <a:r>
              <a:rPr lang="en-US" dirty="0"/>
              <a:t>Assessment Landscape</a:t>
            </a:r>
          </a:p>
        </p:txBody>
      </p:sp>
      <p:sp>
        <p:nvSpPr>
          <p:cNvPr id="3" name="Text Placeholder 2">
            <a:extLst>
              <a:ext uri="{FF2B5EF4-FFF2-40B4-BE49-F238E27FC236}">
                <a16:creationId xmlns:a16="http://schemas.microsoft.com/office/drawing/2014/main" id="{3D929011-D3EB-9523-A3BF-EDC0236533B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95414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6B95-D3AA-624B-34CF-33E44F699D07}"/>
              </a:ext>
            </a:extLst>
          </p:cNvPr>
          <p:cNvSpPr>
            <a:spLocks noGrp="1"/>
          </p:cNvSpPr>
          <p:nvPr>
            <p:ph type="title"/>
          </p:nvPr>
        </p:nvSpPr>
        <p:spPr/>
        <p:txBody>
          <a:bodyPr/>
          <a:lstStyle/>
          <a:p>
            <a:r>
              <a:rPr lang="en-US" dirty="0"/>
              <a:t>Rubric Summary</a:t>
            </a:r>
          </a:p>
        </p:txBody>
      </p:sp>
      <p:graphicFrame>
        <p:nvGraphicFramePr>
          <p:cNvPr id="4" name="Table 3">
            <a:extLst>
              <a:ext uri="{FF2B5EF4-FFF2-40B4-BE49-F238E27FC236}">
                <a16:creationId xmlns:a16="http://schemas.microsoft.com/office/drawing/2014/main" id="{D37C355F-C078-5443-EE34-348376D24694}"/>
              </a:ext>
            </a:extLst>
          </p:cNvPr>
          <p:cNvGraphicFramePr>
            <a:graphicFrameLocks noGrp="1"/>
          </p:cNvGraphicFramePr>
          <p:nvPr/>
        </p:nvGraphicFramePr>
        <p:xfrm>
          <a:off x="1425703" y="1825626"/>
          <a:ext cx="9340594" cy="4351336"/>
        </p:xfrm>
        <a:graphic>
          <a:graphicData uri="http://schemas.openxmlformats.org/drawingml/2006/table">
            <a:tbl>
              <a:tblPr/>
              <a:tblGrid>
                <a:gridCol w="1793309">
                  <a:extLst>
                    <a:ext uri="{9D8B030D-6E8A-4147-A177-3AD203B41FA5}">
                      <a16:colId xmlns:a16="http://schemas.microsoft.com/office/drawing/2014/main" val="3393825664"/>
                    </a:ext>
                  </a:extLst>
                </a:gridCol>
                <a:gridCol w="1241522">
                  <a:extLst>
                    <a:ext uri="{9D8B030D-6E8A-4147-A177-3AD203B41FA5}">
                      <a16:colId xmlns:a16="http://schemas.microsoft.com/office/drawing/2014/main" val="1519850508"/>
                    </a:ext>
                  </a:extLst>
                </a:gridCol>
                <a:gridCol w="3162167">
                  <a:extLst>
                    <a:ext uri="{9D8B030D-6E8A-4147-A177-3AD203B41FA5}">
                      <a16:colId xmlns:a16="http://schemas.microsoft.com/office/drawing/2014/main" val="2092746421"/>
                    </a:ext>
                  </a:extLst>
                </a:gridCol>
                <a:gridCol w="1106228">
                  <a:extLst>
                    <a:ext uri="{9D8B030D-6E8A-4147-A177-3AD203B41FA5}">
                      <a16:colId xmlns:a16="http://schemas.microsoft.com/office/drawing/2014/main" val="2484058961"/>
                    </a:ext>
                  </a:extLst>
                </a:gridCol>
                <a:gridCol w="509342">
                  <a:extLst>
                    <a:ext uri="{9D8B030D-6E8A-4147-A177-3AD203B41FA5}">
                      <a16:colId xmlns:a16="http://schemas.microsoft.com/office/drawing/2014/main" val="2420960669"/>
                    </a:ext>
                  </a:extLst>
                </a:gridCol>
                <a:gridCol w="509342">
                  <a:extLst>
                    <a:ext uri="{9D8B030D-6E8A-4147-A177-3AD203B41FA5}">
                      <a16:colId xmlns:a16="http://schemas.microsoft.com/office/drawing/2014/main" val="654885672"/>
                    </a:ext>
                  </a:extLst>
                </a:gridCol>
                <a:gridCol w="509342">
                  <a:extLst>
                    <a:ext uri="{9D8B030D-6E8A-4147-A177-3AD203B41FA5}">
                      <a16:colId xmlns:a16="http://schemas.microsoft.com/office/drawing/2014/main" val="1718689949"/>
                    </a:ext>
                  </a:extLst>
                </a:gridCol>
                <a:gridCol w="509342">
                  <a:extLst>
                    <a:ext uri="{9D8B030D-6E8A-4147-A177-3AD203B41FA5}">
                      <a16:colId xmlns:a16="http://schemas.microsoft.com/office/drawing/2014/main" val="2650757603"/>
                    </a:ext>
                  </a:extLst>
                </a:gridCol>
              </a:tblGrid>
              <a:tr h="848614">
                <a:tc>
                  <a:txBody>
                    <a:bodyPr/>
                    <a:lstStyle/>
                    <a:p>
                      <a:pPr algn="l" fontAlgn="t"/>
                      <a:r>
                        <a:rPr lang="en-US" sz="900" b="0" i="0" u="none" strike="noStrike">
                          <a:solidFill>
                            <a:srgbClr val="000000"/>
                          </a:solidFill>
                          <a:effectLst/>
                          <a:latin typeface="Aptos Narrow" panose="020B0004020202020204" pitchFamily="34" charset="0"/>
                        </a:rPr>
                        <a:t>CRITERION_CONCATENATED</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tc>
                  <a:txBody>
                    <a:bodyPr/>
                    <a:lstStyle/>
                    <a:p>
                      <a:pPr algn="l" fontAlgn="t"/>
                      <a:r>
                        <a:rPr lang="en-US" sz="900" b="0" i="0" u="none" strike="noStrike">
                          <a:solidFill>
                            <a:srgbClr val="000000"/>
                          </a:solidFill>
                          <a:effectLst/>
                          <a:latin typeface="Aptos Narrow" panose="020B0004020202020204" pitchFamily="34" charset="0"/>
                        </a:rPr>
                        <a:t>RATING_SD</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tc>
                  <a:txBody>
                    <a:bodyPr/>
                    <a:lstStyle/>
                    <a:p>
                      <a:pPr algn="l" fontAlgn="t"/>
                      <a:r>
                        <a:rPr lang="en-US" sz="900" b="0" i="0" u="none" strike="noStrike">
                          <a:solidFill>
                            <a:srgbClr val="000000"/>
                          </a:solidFill>
                          <a:effectLst/>
                          <a:latin typeface="Aptos Narrow" panose="020B0004020202020204" pitchFamily="34" charset="0"/>
                        </a:rPr>
                        <a:t>RATING_LD</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tc>
                  <a:txBody>
                    <a:bodyPr/>
                    <a:lstStyle/>
                    <a:p>
                      <a:pPr algn="l" fontAlgn="t"/>
                      <a:r>
                        <a:rPr lang="en-US" sz="900" b="0" i="0" u="none" strike="noStrike">
                          <a:solidFill>
                            <a:srgbClr val="000000"/>
                          </a:solidFill>
                          <a:effectLst/>
                          <a:latin typeface="Aptos Narrow" panose="020B0004020202020204" pitchFamily="34" charset="0"/>
                        </a:rPr>
                        <a:t>RATING POSSIBLE POINTS</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tc>
                  <a:txBody>
                    <a:bodyPr/>
                    <a:lstStyle/>
                    <a:p>
                      <a:pPr algn="l" fontAlgn="t"/>
                      <a:r>
                        <a:rPr lang="en-US" sz="900" b="0" i="0" u="none" strike="noStrike">
                          <a:solidFill>
                            <a:srgbClr val="000000"/>
                          </a:solidFill>
                          <a:effectLst/>
                          <a:latin typeface="Aptos Narrow" panose="020B0004020202020204" pitchFamily="34" charset="0"/>
                        </a:rPr>
                        <a:t>AVERAGE CRITERION SCORE BY RATING LEVEL</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tc>
                  <a:txBody>
                    <a:bodyPr/>
                    <a:lstStyle/>
                    <a:p>
                      <a:pPr algn="l" fontAlgn="t"/>
                      <a:r>
                        <a:rPr lang="en-US" sz="900" b="0" i="0" u="none" strike="noStrike">
                          <a:solidFill>
                            <a:srgbClr val="000000"/>
                          </a:solidFill>
                          <a:effectLst/>
                          <a:latin typeface="Aptos Narrow" panose="020B0004020202020204" pitchFamily="34" charset="0"/>
                        </a:rPr>
                        <a:t>N STUDENTS AT RATING LEVEL</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tc>
                  <a:txBody>
                    <a:bodyPr/>
                    <a:lstStyle/>
                    <a:p>
                      <a:pPr algn="l" fontAlgn="t"/>
                      <a:r>
                        <a:rPr lang="en-US" sz="900" b="0" i="0" u="none" strike="noStrike">
                          <a:solidFill>
                            <a:srgbClr val="000000"/>
                          </a:solidFill>
                          <a:effectLst/>
                          <a:latin typeface="Aptos Narrow" panose="020B0004020202020204" pitchFamily="34" charset="0"/>
                        </a:rPr>
                        <a:t>TOTAL STUDENTS</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tc>
                  <a:txBody>
                    <a:bodyPr/>
                    <a:lstStyle/>
                    <a:p>
                      <a:pPr algn="l" fontAlgn="t"/>
                      <a:r>
                        <a:rPr lang="en-US" sz="900" b="0" i="0" u="none" strike="noStrike">
                          <a:solidFill>
                            <a:srgbClr val="000000"/>
                          </a:solidFill>
                          <a:effectLst/>
                          <a:latin typeface="Aptos Narrow" panose="020B0004020202020204" pitchFamily="34" charset="0"/>
                        </a:rPr>
                        <a:t>% N STUDENTS BY RATING LEVEL</a:t>
                      </a:r>
                    </a:p>
                  </a:txBody>
                  <a:tcPr marL="7961" marR="7961" marT="7961" marB="0">
                    <a:lnL>
                      <a:noFill/>
                    </a:lnL>
                    <a:lnR>
                      <a:noFill/>
                    </a:lnR>
                    <a:lnT>
                      <a:noFill/>
                    </a:lnT>
                    <a:lnB w="635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3053934010"/>
                  </a:ext>
                </a:extLst>
              </a:tr>
              <a:tr h="477644">
                <a:tc>
                  <a:txBody>
                    <a:bodyPr/>
                    <a:lstStyle/>
                    <a:p>
                      <a:pPr algn="l" fontAlgn="t"/>
                      <a:r>
                        <a:rPr lang="en-US" sz="900" b="0" i="0" u="none" strike="noStrike">
                          <a:solidFill>
                            <a:srgbClr val="3F3F76"/>
                          </a:solidFill>
                          <a:effectLst/>
                          <a:latin typeface="Aptos Narrow" panose="020B0004020202020204" pitchFamily="34" charset="0"/>
                        </a:rPr>
                        <a:t>ARGUMENT AND SUPPORT </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Excellent</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(+20) Materials from the semester support my articles and I show that they strengthen my argument.  Reveals a high degree of critical thinking.</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20</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17.8125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32</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65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49.23%</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045894049"/>
                  </a:ext>
                </a:extLst>
              </a:tr>
              <a:tr h="477644">
                <a:tc>
                  <a:txBody>
                    <a:bodyPr/>
                    <a:lstStyle/>
                    <a:p>
                      <a:pPr algn="l" fontAlgn="t"/>
                      <a:r>
                        <a:rPr lang="en-US" sz="900" b="0" i="0" u="none" strike="noStrike">
                          <a:solidFill>
                            <a:srgbClr val="3F3F76"/>
                          </a:solidFill>
                          <a:effectLst/>
                          <a:latin typeface="Aptos Narrow" panose="020B0004020202020204" pitchFamily="34" charset="0"/>
                        </a:rPr>
                        <a:t>ARGUMENT AND SUPPORT </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Good</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(+16) I used some materials to make my argument.  They were present but didn’t entirely strengthen my argument.  Critical thinking is weaved into points.</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16</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17.8125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28</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65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43.08%</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690764721"/>
                  </a:ext>
                </a:extLst>
              </a:tr>
              <a:tr h="318429">
                <a:tc>
                  <a:txBody>
                    <a:bodyPr/>
                    <a:lstStyle/>
                    <a:p>
                      <a:pPr algn="l" fontAlgn="t"/>
                      <a:r>
                        <a:rPr lang="en-US" sz="900" b="0" i="0" u="none" strike="noStrike">
                          <a:solidFill>
                            <a:srgbClr val="3F3F76"/>
                          </a:solidFill>
                          <a:effectLst/>
                          <a:latin typeface="Aptos Narrow" panose="020B0004020202020204" pitchFamily="34" charset="0"/>
                        </a:rPr>
                        <a:t>ARGUMENT AND SUPPORT </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Needs Improvement</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(+13) I rarely mention the materials from the class.  Some critical thinking is present.</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13</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17.8125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4</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65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9C0006"/>
                          </a:solidFill>
                          <a:effectLst/>
                          <a:latin typeface="Aptos Narrow" panose="020B0004020202020204" pitchFamily="34" charset="0"/>
                        </a:rPr>
                        <a:t>6.15%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7CE"/>
                    </a:solidFill>
                  </a:tcPr>
                </a:tc>
                <a:extLst>
                  <a:ext uri="{0D108BD9-81ED-4DB2-BD59-A6C34878D82A}">
                    <a16:rowId xmlns:a16="http://schemas.microsoft.com/office/drawing/2014/main" val="2377317928"/>
                  </a:ext>
                </a:extLst>
              </a:tr>
              <a:tr h="477644">
                <a:tc>
                  <a:txBody>
                    <a:bodyPr/>
                    <a:lstStyle/>
                    <a:p>
                      <a:pPr algn="l" fontAlgn="t"/>
                      <a:r>
                        <a:rPr lang="en-US" sz="900" b="0" i="0" u="none" strike="noStrike">
                          <a:solidFill>
                            <a:srgbClr val="3F3F76"/>
                          </a:solidFill>
                          <a:effectLst/>
                          <a:latin typeface="Aptos Narrow" panose="020B0004020202020204" pitchFamily="34" charset="0"/>
                        </a:rPr>
                        <a:t>ARGUMENT AND SUPPORT </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See your instructor</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t"/>
                      <a:r>
                        <a:rPr lang="en-US" sz="900" b="0" i="0" u="none" strike="noStrike">
                          <a:solidFill>
                            <a:srgbClr val="3F3F76"/>
                          </a:solidFill>
                          <a:effectLst/>
                          <a:latin typeface="Aptos Narrow" panose="020B0004020202020204" pitchFamily="34" charset="0"/>
                        </a:rPr>
                        <a:t>(+10) I didn’t mention any details or material from the semester. Ideas are vague with little evidence of critical thinking.</a:t>
                      </a:r>
                    </a:p>
                  </a:txBody>
                  <a:tcPr marL="7961" marR="7961" marT="7961" marB="0">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10</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17.8125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0</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65</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sz="900" b="0" i="0" u="none" strike="noStrike">
                          <a:solidFill>
                            <a:srgbClr val="3F3F76"/>
                          </a:solidFill>
                          <a:effectLst/>
                          <a:latin typeface="Aptos Narrow" panose="020B0004020202020204" pitchFamily="34" charset="0"/>
                        </a:rPr>
                        <a:t>0.00%</a:t>
                      </a:r>
                    </a:p>
                  </a:txBody>
                  <a:tcPr marL="7961" marR="7961" marT="796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902715908"/>
                  </a:ext>
                </a:extLst>
              </a:tr>
              <a:tr h="477644">
                <a:tc>
                  <a:txBody>
                    <a:bodyPr/>
                    <a:lstStyle/>
                    <a:p>
                      <a:pPr algn="l" fontAlgn="t"/>
                      <a:r>
                        <a:rPr lang="en-US" sz="900" b="0" i="0" u="none" strike="noStrike">
                          <a:solidFill>
                            <a:srgbClr val="000000"/>
                          </a:solidFill>
                          <a:effectLst/>
                          <a:latin typeface="Aptos Narrow" panose="020B0004020202020204" pitchFamily="34" charset="0"/>
                        </a:rPr>
                        <a:t>CONTENT </a:t>
                      </a:r>
                    </a:p>
                  </a:txBody>
                  <a:tcPr marL="7961" marR="7961" marT="7961" marB="0">
                    <a:lnL>
                      <a:noFill/>
                    </a:lnL>
                    <a:lnR>
                      <a:noFill/>
                    </a:lnR>
                    <a:lnT w="6350" cap="flat" cmpd="sng" algn="ctr">
                      <a:solidFill>
                        <a:srgbClr val="7F7F7F"/>
                      </a:solidFill>
                      <a:prstDash val="solid"/>
                      <a:round/>
                      <a:headEnd type="none" w="med" len="med"/>
                      <a:tailEnd type="none" w="med" len="med"/>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Excellent</a:t>
                      </a:r>
                    </a:p>
                  </a:txBody>
                  <a:tcPr marL="7961" marR="7961" marT="7961" marB="0">
                    <a:lnL>
                      <a:noFill/>
                    </a:lnL>
                    <a:lnR>
                      <a:noFill/>
                    </a:lnR>
                    <a:lnT w="6350" cap="flat" cmpd="sng" algn="ctr">
                      <a:solidFill>
                        <a:srgbClr val="7F7F7F"/>
                      </a:solidFill>
                      <a:prstDash val="solid"/>
                      <a:round/>
                      <a:headEnd type="none" w="med" len="med"/>
                      <a:tailEnd type="none" w="med" len="med"/>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(+40) I had a clear focus that addressed the prompt, included numerous specific details, and made a point. I elaborated on the topic by including creative or unique details.</a:t>
                      </a:r>
                    </a:p>
                  </a:txBody>
                  <a:tcPr marL="7961" marR="7961" marT="7961" marB="0">
                    <a:lnL>
                      <a:noFill/>
                    </a:lnL>
                    <a:lnR>
                      <a:noFill/>
                    </a:lnR>
                    <a:lnT w="6350" cap="flat" cmpd="sng" algn="ctr">
                      <a:solidFill>
                        <a:srgbClr val="7F7F7F"/>
                      </a:solidFill>
                      <a:prstDash val="solid"/>
                      <a:round/>
                      <a:headEnd type="none" w="med" len="med"/>
                      <a:tailEnd type="none" w="med" len="med"/>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40</a:t>
                      </a:r>
                    </a:p>
                  </a:txBody>
                  <a:tcPr marL="7961" marR="7961" marT="7961" marB="0" anchor="ctr">
                    <a:lnL>
                      <a:noFill/>
                    </a:lnL>
                    <a:lnR>
                      <a:noFill/>
                    </a:lnR>
                    <a:lnT w="6350" cap="flat" cmpd="sng" algn="ctr">
                      <a:solidFill>
                        <a:srgbClr val="7F7F7F"/>
                      </a:solidFill>
                      <a:prstDash val="solid"/>
                      <a:round/>
                      <a:headEnd type="none" w="med" len="med"/>
                      <a:tailEnd type="none" w="med" len="med"/>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38.32308</a:t>
                      </a:r>
                    </a:p>
                  </a:txBody>
                  <a:tcPr marL="7961" marR="7961" marT="7961" marB="0" anchor="ctr">
                    <a:lnL>
                      <a:noFill/>
                    </a:lnL>
                    <a:lnR>
                      <a:noFill/>
                    </a:lnR>
                    <a:lnT w="6350" cap="flat" cmpd="sng" algn="ctr">
                      <a:solidFill>
                        <a:srgbClr val="7F7F7F"/>
                      </a:solidFill>
                      <a:prstDash val="solid"/>
                      <a:round/>
                      <a:headEnd type="none" w="med" len="med"/>
                      <a:tailEnd type="none" w="med" len="med"/>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43</a:t>
                      </a:r>
                    </a:p>
                  </a:txBody>
                  <a:tcPr marL="7961" marR="7961" marT="7961" marB="0" anchor="ctr">
                    <a:lnL>
                      <a:noFill/>
                    </a:lnL>
                    <a:lnR>
                      <a:noFill/>
                    </a:lnR>
                    <a:lnT w="6350" cap="flat" cmpd="sng" algn="ctr">
                      <a:solidFill>
                        <a:srgbClr val="7F7F7F"/>
                      </a:solidFill>
                      <a:prstDash val="solid"/>
                      <a:round/>
                      <a:headEnd type="none" w="med" len="med"/>
                      <a:tailEnd type="none" w="med" len="med"/>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65</a:t>
                      </a:r>
                    </a:p>
                  </a:txBody>
                  <a:tcPr marL="7961" marR="7961" marT="7961" marB="0" anchor="ctr">
                    <a:lnL>
                      <a:noFill/>
                    </a:lnL>
                    <a:lnR>
                      <a:noFill/>
                    </a:lnR>
                    <a:lnT w="6350" cap="flat" cmpd="sng" algn="ctr">
                      <a:solidFill>
                        <a:srgbClr val="7F7F7F"/>
                      </a:solidFill>
                      <a:prstDash val="solid"/>
                      <a:round/>
                      <a:headEnd type="none" w="med" len="med"/>
                      <a:tailEnd type="none" w="med" len="med"/>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66.15%</a:t>
                      </a:r>
                    </a:p>
                  </a:txBody>
                  <a:tcPr marL="7961" marR="7961" marT="7961" marB="0" anchor="ctr">
                    <a:lnL>
                      <a:noFill/>
                    </a:lnL>
                    <a:lnR>
                      <a:noFill/>
                    </a:lnR>
                    <a:lnT w="6350" cap="flat" cmpd="sng" algn="ctr">
                      <a:solidFill>
                        <a:srgbClr val="7F7F7F"/>
                      </a:solidFill>
                      <a:prstDash val="solid"/>
                      <a:round/>
                      <a:headEnd type="none" w="med" len="med"/>
                      <a:tailEnd type="none" w="med" len="med"/>
                    </a:lnT>
                    <a:lnB>
                      <a:noFill/>
                    </a:lnB>
                    <a:noFill/>
                  </a:tcPr>
                </a:tc>
                <a:extLst>
                  <a:ext uri="{0D108BD9-81ED-4DB2-BD59-A6C34878D82A}">
                    <a16:rowId xmlns:a16="http://schemas.microsoft.com/office/drawing/2014/main" val="2890718154"/>
                  </a:ext>
                </a:extLst>
              </a:tr>
              <a:tr h="318429">
                <a:tc>
                  <a:txBody>
                    <a:bodyPr/>
                    <a:lstStyle/>
                    <a:p>
                      <a:pPr algn="l" fontAlgn="t"/>
                      <a:r>
                        <a:rPr lang="en-US" sz="900" b="0" i="0" u="none" strike="noStrike">
                          <a:solidFill>
                            <a:srgbClr val="000000"/>
                          </a:solidFill>
                          <a:effectLst/>
                          <a:latin typeface="Aptos Narrow" panose="020B0004020202020204" pitchFamily="34" charset="0"/>
                        </a:rPr>
                        <a:t>CONTENT </a:t>
                      </a:r>
                    </a:p>
                  </a:txBody>
                  <a:tcPr marL="7961" marR="7961" marT="7961" marB="0">
                    <a:lnL>
                      <a:noFill/>
                    </a:lnL>
                    <a:lnR>
                      <a:noFill/>
                    </a:lnR>
                    <a:lnT>
                      <a:noFill/>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Good</a:t>
                      </a:r>
                    </a:p>
                  </a:txBody>
                  <a:tcPr marL="7961" marR="7961" marT="7961" marB="0">
                    <a:lnL>
                      <a:noFill/>
                    </a:lnL>
                    <a:lnR>
                      <a:noFill/>
                    </a:lnR>
                    <a:lnT>
                      <a:noFill/>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(+37) My text had a clear focus that addressed the prompt, included some appropriate details, and made a point.</a:t>
                      </a:r>
                    </a:p>
                  </a:txBody>
                  <a:tcPr marL="7961" marR="7961" marT="7961" marB="0">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36</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38.32308</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15</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65</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23.08%</a:t>
                      </a:r>
                    </a:p>
                  </a:txBody>
                  <a:tcPr marL="7961" marR="7961" marT="7961" marB="0" anchor="ctr">
                    <a:lnL>
                      <a:noFill/>
                    </a:lnL>
                    <a:lnR>
                      <a:noFill/>
                    </a:lnR>
                    <a:lnT>
                      <a:noFill/>
                    </a:lnT>
                    <a:lnB>
                      <a:noFill/>
                    </a:lnB>
                    <a:noFill/>
                  </a:tcPr>
                </a:tc>
                <a:extLst>
                  <a:ext uri="{0D108BD9-81ED-4DB2-BD59-A6C34878D82A}">
                    <a16:rowId xmlns:a16="http://schemas.microsoft.com/office/drawing/2014/main" val="241638622"/>
                  </a:ext>
                </a:extLst>
              </a:tr>
              <a:tr h="477644">
                <a:tc>
                  <a:txBody>
                    <a:bodyPr/>
                    <a:lstStyle/>
                    <a:p>
                      <a:pPr algn="l" fontAlgn="t"/>
                      <a:r>
                        <a:rPr lang="en-US" sz="900" b="0" i="0" u="none" strike="noStrike">
                          <a:solidFill>
                            <a:srgbClr val="000000"/>
                          </a:solidFill>
                          <a:effectLst/>
                          <a:latin typeface="Aptos Narrow" panose="020B0004020202020204" pitchFamily="34" charset="0"/>
                        </a:rPr>
                        <a:t>CONTENT </a:t>
                      </a:r>
                    </a:p>
                  </a:txBody>
                  <a:tcPr marL="7961" marR="7961" marT="7961" marB="0">
                    <a:lnL>
                      <a:noFill/>
                    </a:lnL>
                    <a:lnR>
                      <a:noFill/>
                    </a:lnR>
                    <a:lnT>
                      <a:noFill/>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Needs Improvement</a:t>
                      </a:r>
                    </a:p>
                  </a:txBody>
                  <a:tcPr marL="7961" marR="7961" marT="7961" marB="0">
                    <a:lnL>
                      <a:noFill/>
                    </a:lnL>
                    <a:lnR>
                      <a:noFill/>
                    </a:lnR>
                    <a:lnT>
                      <a:noFill/>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(+33) I stayed within the topic and my intentions were clear, but I didn’t include enough details to sufficiently address the prompt. I needed to include more details!</a:t>
                      </a:r>
                    </a:p>
                  </a:txBody>
                  <a:tcPr marL="7961" marR="7961" marT="7961" marB="0">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33</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38.32308</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7</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65</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9C0006"/>
                          </a:solidFill>
                          <a:effectLst/>
                          <a:latin typeface="Aptos Narrow" panose="020B0004020202020204" pitchFamily="34" charset="0"/>
                        </a:rPr>
                        <a:t>10.77%</a:t>
                      </a:r>
                    </a:p>
                  </a:txBody>
                  <a:tcPr marL="7961" marR="7961" marT="7961" marB="0" anchor="ctr">
                    <a:lnL>
                      <a:noFill/>
                    </a:lnL>
                    <a:lnR>
                      <a:noFill/>
                    </a:lnR>
                    <a:lnT>
                      <a:noFill/>
                    </a:lnT>
                    <a:lnB>
                      <a:noFill/>
                    </a:lnB>
                    <a:solidFill>
                      <a:srgbClr val="FFC7CE"/>
                    </a:solidFill>
                  </a:tcPr>
                </a:tc>
                <a:extLst>
                  <a:ext uri="{0D108BD9-81ED-4DB2-BD59-A6C34878D82A}">
                    <a16:rowId xmlns:a16="http://schemas.microsoft.com/office/drawing/2014/main" val="876232122"/>
                  </a:ext>
                </a:extLst>
              </a:tr>
              <a:tr h="477644">
                <a:tc>
                  <a:txBody>
                    <a:bodyPr/>
                    <a:lstStyle/>
                    <a:p>
                      <a:pPr algn="l" fontAlgn="t"/>
                      <a:r>
                        <a:rPr lang="en-US" sz="900" b="0" i="0" u="none" strike="noStrike">
                          <a:solidFill>
                            <a:srgbClr val="000000"/>
                          </a:solidFill>
                          <a:effectLst/>
                          <a:latin typeface="Aptos Narrow" panose="020B0004020202020204" pitchFamily="34" charset="0"/>
                        </a:rPr>
                        <a:t>CONTENT </a:t>
                      </a:r>
                    </a:p>
                  </a:txBody>
                  <a:tcPr marL="7961" marR="7961" marT="7961" marB="0">
                    <a:lnL>
                      <a:noFill/>
                    </a:lnL>
                    <a:lnR>
                      <a:noFill/>
                    </a:lnR>
                    <a:lnT>
                      <a:noFill/>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See your instructor</a:t>
                      </a:r>
                    </a:p>
                  </a:txBody>
                  <a:tcPr marL="7961" marR="7961" marT="7961" marB="0">
                    <a:lnL>
                      <a:noFill/>
                    </a:lnL>
                    <a:lnR>
                      <a:noFill/>
                    </a:lnR>
                    <a:lnT>
                      <a:noFill/>
                    </a:lnT>
                    <a:lnB>
                      <a:noFill/>
                    </a:lnB>
                    <a:noFill/>
                  </a:tcPr>
                </a:tc>
                <a:tc>
                  <a:txBody>
                    <a:bodyPr/>
                    <a:lstStyle/>
                    <a:p>
                      <a:pPr algn="l" fontAlgn="t"/>
                      <a:r>
                        <a:rPr lang="en-US" sz="900" b="0" i="0" u="none" strike="noStrike">
                          <a:solidFill>
                            <a:srgbClr val="000000"/>
                          </a:solidFill>
                          <a:effectLst/>
                          <a:latin typeface="Aptos Narrow" panose="020B0004020202020204" pitchFamily="34" charset="0"/>
                        </a:rPr>
                        <a:t>(+25) I strayed from the topic or only addressed it superficially and/or did not include concrete details. My point in the text was not clear!</a:t>
                      </a:r>
                    </a:p>
                  </a:txBody>
                  <a:tcPr marL="7961" marR="7961" marT="7961" marB="0">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25</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38.32308</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0</a:t>
                      </a:r>
                    </a:p>
                  </a:txBody>
                  <a:tcPr marL="7961" marR="7961" marT="7961" marB="0" anchor="ctr">
                    <a:lnL>
                      <a:noFill/>
                    </a:lnL>
                    <a:lnR>
                      <a:noFill/>
                    </a:lnR>
                    <a:lnT>
                      <a:noFill/>
                    </a:lnT>
                    <a:lnB>
                      <a:noFill/>
                    </a:lnB>
                    <a:noFill/>
                  </a:tcPr>
                </a:tc>
                <a:tc>
                  <a:txBody>
                    <a:bodyPr/>
                    <a:lstStyle/>
                    <a:p>
                      <a:pPr algn="ctr" fontAlgn="ctr"/>
                      <a:r>
                        <a:rPr lang="en-US" sz="900" b="0" i="0" u="none" strike="noStrike">
                          <a:solidFill>
                            <a:srgbClr val="000000"/>
                          </a:solidFill>
                          <a:effectLst/>
                          <a:latin typeface="Aptos Narrow" panose="020B0004020202020204" pitchFamily="34" charset="0"/>
                        </a:rPr>
                        <a:t>65</a:t>
                      </a:r>
                    </a:p>
                  </a:txBody>
                  <a:tcPr marL="7961" marR="7961" marT="7961" marB="0" anchor="ctr">
                    <a:lnL>
                      <a:noFill/>
                    </a:lnL>
                    <a:lnR>
                      <a:noFill/>
                    </a:lnR>
                    <a:lnT>
                      <a:noFill/>
                    </a:lnT>
                    <a:lnB>
                      <a:noFill/>
                    </a:lnB>
                    <a:noFill/>
                  </a:tcPr>
                </a:tc>
                <a:tc>
                  <a:txBody>
                    <a:bodyPr/>
                    <a:lstStyle/>
                    <a:p>
                      <a:pPr algn="ctr" fontAlgn="ctr"/>
                      <a:r>
                        <a:rPr lang="en-US" sz="900" b="0" i="0" u="none" strike="noStrike" dirty="0">
                          <a:solidFill>
                            <a:srgbClr val="000000"/>
                          </a:solidFill>
                          <a:effectLst/>
                          <a:latin typeface="Aptos Narrow" panose="020B0004020202020204" pitchFamily="34" charset="0"/>
                        </a:rPr>
                        <a:t>0.00%</a:t>
                      </a:r>
                    </a:p>
                  </a:txBody>
                  <a:tcPr marL="7961" marR="7961" marT="7961" marB="0" anchor="ctr">
                    <a:lnL>
                      <a:noFill/>
                    </a:lnL>
                    <a:lnR>
                      <a:noFill/>
                    </a:lnR>
                    <a:lnT>
                      <a:noFill/>
                    </a:lnT>
                    <a:lnB>
                      <a:noFill/>
                    </a:lnB>
                    <a:noFill/>
                  </a:tcPr>
                </a:tc>
                <a:extLst>
                  <a:ext uri="{0D108BD9-81ED-4DB2-BD59-A6C34878D82A}">
                    <a16:rowId xmlns:a16="http://schemas.microsoft.com/office/drawing/2014/main" val="919077865"/>
                  </a:ext>
                </a:extLst>
              </a:tr>
            </a:tbl>
          </a:graphicData>
        </a:graphic>
      </p:graphicFrame>
    </p:spTree>
    <p:extLst>
      <p:ext uri="{BB962C8B-B14F-4D97-AF65-F5344CB8AC3E}">
        <p14:creationId xmlns:p14="http://schemas.microsoft.com/office/powerpoint/2010/main" val="244042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CAE4-B7D2-C359-B1CC-323E61169CFB}"/>
              </a:ext>
            </a:extLst>
          </p:cNvPr>
          <p:cNvSpPr>
            <a:spLocks noGrp="1"/>
          </p:cNvSpPr>
          <p:nvPr>
            <p:ph type="title"/>
          </p:nvPr>
        </p:nvSpPr>
        <p:spPr/>
        <p:txBody>
          <a:bodyPr/>
          <a:lstStyle/>
          <a:p>
            <a:r>
              <a:rPr lang="en-US" dirty="0"/>
              <a:t>Limitations</a:t>
            </a:r>
          </a:p>
        </p:txBody>
      </p:sp>
      <p:sp>
        <p:nvSpPr>
          <p:cNvPr id="4" name="TextBox 3">
            <a:extLst>
              <a:ext uri="{FF2B5EF4-FFF2-40B4-BE49-F238E27FC236}">
                <a16:creationId xmlns:a16="http://schemas.microsoft.com/office/drawing/2014/main" id="{96E666C4-1659-695E-4239-72D977B39EA6}"/>
              </a:ext>
            </a:extLst>
          </p:cNvPr>
          <p:cNvSpPr txBox="1"/>
          <p:nvPr/>
        </p:nvSpPr>
        <p:spPr>
          <a:xfrm>
            <a:off x="1723869" y="2503358"/>
            <a:ext cx="5984267" cy="461665"/>
          </a:xfrm>
          <a:prstGeom prst="rect">
            <a:avLst/>
          </a:prstGeom>
          <a:noFill/>
        </p:spPr>
        <p:txBody>
          <a:bodyPr wrap="none" rtlCol="0">
            <a:spAutoFit/>
          </a:bodyPr>
          <a:lstStyle/>
          <a:p>
            <a:r>
              <a:rPr lang="en-US" sz="2400" dirty="0"/>
              <a:t>Only </a:t>
            </a:r>
            <a:r>
              <a:rPr lang="en-US" sz="2400" dirty="0">
                <a:solidFill>
                  <a:schemeClr val="accent2">
                    <a:lumMod val="60000"/>
                    <a:lumOff val="40000"/>
                  </a:schemeClr>
                </a:solidFill>
              </a:rPr>
              <a:t>official instructors </a:t>
            </a:r>
            <a:r>
              <a:rPr lang="en-US" sz="2400" dirty="0"/>
              <a:t>have access to the tool</a:t>
            </a:r>
          </a:p>
        </p:txBody>
      </p:sp>
      <p:sp>
        <p:nvSpPr>
          <p:cNvPr id="5" name="TextBox 4">
            <a:extLst>
              <a:ext uri="{FF2B5EF4-FFF2-40B4-BE49-F238E27FC236}">
                <a16:creationId xmlns:a16="http://schemas.microsoft.com/office/drawing/2014/main" id="{9FA67BEB-47A9-2804-757F-5EBF71974423}"/>
              </a:ext>
            </a:extLst>
          </p:cNvPr>
          <p:cNvSpPr txBox="1"/>
          <p:nvPr/>
        </p:nvSpPr>
        <p:spPr>
          <a:xfrm>
            <a:off x="1723869" y="3082977"/>
            <a:ext cx="9457397" cy="461665"/>
          </a:xfrm>
          <a:prstGeom prst="rect">
            <a:avLst/>
          </a:prstGeom>
          <a:noFill/>
        </p:spPr>
        <p:txBody>
          <a:bodyPr wrap="none" rtlCol="0">
            <a:spAutoFit/>
          </a:bodyPr>
          <a:lstStyle/>
          <a:p>
            <a:r>
              <a:rPr lang="en-US" sz="2400" dirty="0"/>
              <a:t>It is not possible for an instructor to grant access to any other UF person</a:t>
            </a:r>
          </a:p>
        </p:txBody>
      </p:sp>
      <p:sp>
        <p:nvSpPr>
          <p:cNvPr id="6" name="TextBox 5">
            <a:extLst>
              <a:ext uri="{FF2B5EF4-FFF2-40B4-BE49-F238E27FC236}">
                <a16:creationId xmlns:a16="http://schemas.microsoft.com/office/drawing/2014/main" id="{E4ED9FA9-DAC4-9F74-E526-94D4F519B894}"/>
              </a:ext>
            </a:extLst>
          </p:cNvPr>
          <p:cNvSpPr txBox="1"/>
          <p:nvPr/>
        </p:nvSpPr>
        <p:spPr>
          <a:xfrm>
            <a:off x="1723869" y="3692363"/>
            <a:ext cx="7799764" cy="461665"/>
          </a:xfrm>
          <a:prstGeom prst="rect">
            <a:avLst/>
          </a:prstGeom>
          <a:noFill/>
        </p:spPr>
        <p:txBody>
          <a:bodyPr wrap="none" rtlCol="0">
            <a:spAutoFit/>
          </a:bodyPr>
          <a:lstStyle/>
          <a:p>
            <a:r>
              <a:rPr lang="en-US" sz="2400" dirty="0"/>
              <a:t>Courses where there is no official instructor will have no data</a:t>
            </a:r>
          </a:p>
        </p:txBody>
      </p:sp>
      <p:sp>
        <p:nvSpPr>
          <p:cNvPr id="7" name="TextBox 6">
            <a:extLst>
              <a:ext uri="{FF2B5EF4-FFF2-40B4-BE49-F238E27FC236}">
                <a16:creationId xmlns:a16="http://schemas.microsoft.com/office/drawing/2014/main" id="{110463AA-D7FD-2369-BD30-767DA8D54AE7}"/>
              </a:ext>
            </a:extLst>
          </p:cNvPr>
          <p:cNvSpPr txBox="1"/>
          <p:nvPr/>
        </p:nvSpPr>
        <p:spPr>
          <a:xfrm>
            <a:off x="1723869" y="1967832"/>
            <a:ext cx="5352234" cy="461665"/>
          </a:xfrm>
          <a:prstGeom prst="rect">
            <a:avLst/>
          </a:prstGeom>
          <a:noFill/>
        </p:spPr>
        <p:txBody>
          <a:bodyPr wrap="none" rtlCol="0">
            <a:spAutoFit/>
          </a:bodyPr>
          <a:lstStyle/>
          <a:p>
            <a:r>
              <a:rPr lang="en-US" sz="2400" dirty="0"/>
              <a:t>The tool is for credit-bearing courses only</a:t>
            </a:r>
          </a:p>
        </p:txBody>
      </p:sp>
    </p:spTree>
    <p:extLst>
      <p:ext uri="{BB962C8B-B14F-4D97-AF65-F5344CB8AC3E}">
        <p14:creationId xmlns:p14="http://schemas.microsoft.com/office/powerpoint/2010/main" val="148909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5FDB-B3B6-B962-9615-AE63E61F53FE}"/>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5753C23F-80D3-9D23-AFB5-FB726B2B6345}"/>
              </a:ext>
            </a:extLst>
          </p:cNvPr>
          <p:cNvSpPr>
            <a:spLocks noGrp="1"/>
          </p:cNvSpPr>
          <p:nvPr>
            <p:ph type="body" sz="quarter" idx="10"/>
          </p:nvPr>
        </p:nvSpPr>
        <p:spPr/>
        <p:txBody>
          <a:bodyPr/>
          <a:lstStyle/>
          <a:p>
            <a:pPr marL="0" indent="0">
              <a:buNone/>
            </a:pPr>
            <a:r>
              <a:rPr lang="en-US" dirty="0"/>
              <a:t>Aaron Thomas, PhD</a:t>
            </a:r>
          </a:p>
          <a:p>
            <a:pPr marL="0" indent="0">
              <a:buNone/>
            </a:pPr>
            <a:r>
              <a:rPr lang="en-US" dirty="0"/>
              <a:t>Principal Data Scientist and Associate In</a:t>
            </a:r>
          </a:p>
          <a:p>
            <a:pPr marL="0" indent="0">
              <a:buNone/>
            </a:pPr>
            <a:r>
              <a:rPr lang="en-US" dirty="0"/>
              <a:t>UFIT</a:t>
            </a:r>
          </a:p>
          <a:p>
            <a:pPr marL="0" indent="0">
              <a:buNone/>
            </a:pPr>
            <a:r>
              <a:rPr lang="en-US" dirty="0">
                <a:hlinkClick r:id="rId2"/>
              </a:rPr>
              <a:t>aothomas@ufl.edu</a:t>
            </a:r>
            <a:r>
              <a:rPr lang="en-US" dirty="0"/>
              <a:t> or dpa-data-science@ad.ufl.edu</a:t>
            </a:r>
          </a:p>
        </p:txBody>
      </p:sp>
    </p:spTree>
    <p:extLst>
      <p:ext uri="{BB962C8B-B14F-4D97-AF65-F5344CB8AC3E}">
        <p14:creationId xmlns:p14="http://schemas.microsoft.com/office/powerpoint/2010/main" val="353626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ECA2B-BCC3-6561-7CCF-5F4122B7E5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D4827E2-D3C8-981C-9324-E6BE76966AB8}"/>
              </a:ext>
            </a:extLst>
          </p:cNvPr>
          <p:cNvSpPr txBox="1">
            <a:spLocks/>
          </p:cNvSpPr>
          <p:nvPr/>
        </p:nvSpPr>
        <p:spPr>
          <a:xfrm>
            <a:off x="895350" y="359229"/>
            <a:ext cx="10515600" cy="58850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pPr algn="ctr"/>
            <a:r>
              <a:rPr lang="en-US" sz="3600" dirty="0" err="1"/>
              <a:t>NaviGator</a:t>
            </a:r>
            <a:r>
              <a:rPr lang="en-US" sz="3600" dirty="0"/>
              <a:t> Analytics</a:t>
            </a:r>
          </a:p>
        </p:txBody>
      </p:sp>
      <p:graphicFrame>
        <p:nvGraphicFramePr>
          <p:cNvPr id="5" name="Content Placeholder 3">
            <a:extLst>
              <a:ext uri="{FF2B5EF4-FFF2-40B4-BE49-F238E27FC236}">
                <a16:creationId xmlns:a16="http://schemas.microsoft.com/office/drawing/2014/main" id="{AAE3B067-6329-2CE9-4BBB-C12850975DA7}"/>
              </a:ext>
            </a:extLst>
          </p:cNvPr>
          <p:cNvGraphicFramePr>
            <a:graphicFrameLocks/>
          </p:cNvGraphicFramePr>
          <p:nvPr>
            <p:extLst>
              <p:ext uri="{D42A27DB-BD31-4B8C-83A1-F6EECF244321}">
                <p14:modId xmlns:p14="http://schemas.microsoft.com/office/powerpoint/2010/main" val="2075266610"/>
              </p:ext>
            </p:extLst>
          </p:nvPr>
        </p:nvGraphicFramePr>
        <p:xfrm>
          <a:off x="838200" y="1368424"/>
          <a:ext cx="10515600" cy="479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30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1AFB-BC9D-5D74-4B59-B5296EE64163}"/>
              </a:ext>
            </a:extLst>
          </p:cNvPr>
          <p:cNvSpPr>
            <a:spLocks noGrp="1"/>
          </p:cNvSpPr>
          <p:nvPr>
            <p:ph type="title"/>
          </p:nvPr>
        </p:nvSpPr>
        <p:spPr/>
        <p:txBody>
          <a:bodyPr/>
          <a:lstStyle/>
          <a:p>
            <a:r>
              <a:rPr lang="en-US" sz="3200" dirty="0"/>
              <a:t>First Principles</a:t>
            </a:r>
          </a:p>
        </p:txBody>
      </p:sp>
      <p:sp>
        <p:nvSpPr>
          <p:cNvPr id="3" name="Text Placeholder 2">
            <a:extLst>
              <a:ext uri="{FF2B5EF4-FFF2-40B4-BE49-F238E27FC236}">
                <a16:creationId xmlns:a16="http://schemas.microsoft.com/office/drawing/2014/main" id="{118DBA87-CC45-568B-6890-2D83083D3292}"/>
              </a:ext>
            </a:extLst>
          </p:cNvPr>
          <p:cNvSpPr>
            <a:spLocks noGrp="1"/>
          </p:cNvSpPr>
          <p:nvPr>
            <p:ph type="body" sz="quarter" idx="10"/>
          </p:nvPr>
        </p:nvSpPr>
        <p:spPr>
          <a:xfrm>
            <a:off x="1271644" y="1858155"/>
            <a:ext cx="9061886" cy="4620390"/>
          </a:xfrm>
        </p:spPr>
        <p:txBody>
          <a:bodyPr>
            <a:normAutofit/>
          </a:bodyPr>
          <a:lstStyle/>
          <a:p>
            <a:r>
              <a:rPr lang="en-US" sz="4000" dirty="0"/>
              <a:t>Data Security-HITRUST compliant storage</a:t>
            </a:r>
          </a:p>
          <a:p>
            <a:r>
              <a:rPr lang="en-US" sz="4000" dirty="0"/>
              <a:t>Data privacy through official registrar role-based access </a:t>
            </a:r>
          </a:p>
          <a:p>
            <a:r>
              <a:rPr lang="en-US" sz="4000" dirty="0"/>
              <a:t>Data governance</a:t>
            </a:r>
          </a:p>
          <a:p>
            <a:r>
              <a:rPr lang="en-US" sz="4000" dirty="0"/>
              <a:t>Primum </a:t>
            </a:r>
            <a:r>
              <a:rPr lang="en-US" sz="4000" dirty="0" err="1"/>
              <a:t>noli</a:t>
            </a:r>
            <a:r>
              <a:rPr lang="en-US" sz="4000" dirty="0"/>
              <a:t> </a:t>
            </a:r>
            <a:r>
              <a:rPr lang="en-US" sz="4000" dirty="0" err="1"/>
              <a:t>nocere</a:t>
            </a:r>
            <a:endParaRPr lang="en-US" sz="4000" dirty="0"/>
          </a:p>
        </p:txBody>
      </p:sp>
    </p:spTree>
    <p:extLst>
      <p:ext uri="{BB962C8B-B14F-4D97-AF65-F5344CB8AC3E}">
        <p14:creationId xmlns:p14="http://schemas.microsoft.com/office/powerpoint/2010/main" val="150755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661A-4D60-666A-2947-DD2EA5B5FC3D}"/>
              </a:ext>
            </a:extLst>
          </p:cNvPr>
          <p:cNvSpPr>
            <a:spLocks noGrp="1"/>
          </p:cNvSpPr>
          <p:nvPr>
            <p:ph type="title"/>
          </p:nvPr>
        </p:nvSpPr>
        <p:spPr/>
        <p:txBody>
          <a:bodyPr/>
          <a:lstStyle/>
          <a:p>
            <a:r>
              <a:rPr lang="en-US" sz="3600" dirty="0"/>
              <a:t>History of Project</a:t>
            </a:r>
          </a:p>
        </p:txBody>
      </p:sp>
      <p:graphicFrame>
        <p:nvGraphicFramePr>
          <p:cNvPr id="6" name="Diagram 5">
            <a:extLst>
              <a:ext uri="{FF2B5EF4-FFF2-40B4-BE49-F238E27FC236}">
                <a16:creationId xmlns:a16="http://schemas.microsoft.com/office/drawing/2014/main" id="{4B4053F2-D299-4E05-B97F-2C2EED0729B6}"/>
              </a:ext>
            </a:extLst>
          </p:cNvPr>
          <p:cNvGraphicFramePr/>
          <p:nvPr>
            <p:extLst>
              <p:ext uri="{D42A27DB-BD31-4B8C-83A1-F6EECF244321}">
                <p14:modId xmlns:p14="http://schemas.microsoft.com/office/powerpoint/2010/main" val="4183496221"/>
              </p:ext>
            </p:extLst>
          </p:nvPr>
        </p:nvGraphicFramePr>
        <p:xfrm>
          <a:off x="2032000" y="13215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E4C0635-0BA2-AC3B-CBB2-C547E7FAB03A}"/>
              </a:ext>
            </a:extLst>
          </p:cNvPr>
          <p:cNvPicPr>
            <a:picLocks noChangeAspect="1"/>
          </p:cNvPicPr>
          <p:nvPr/>
        </p:nvPicPr>
        <p:blipFill>
          <a:blip r:embed="rId7">
            <a:duotone>
              <a:prstClr val="black"/>
              <a:srgbClr val="00239B">
                <a:tint val="45000"/>
                <a:satMod val="400000"/>
              </a:srgbClr>
            </a:duotone>
            <a:alphaModFix/>
            <a:extLst>
              <a:ext uri="{BEBA8EAE-BF5A-486C-A8C5-ECC9F3942E4B}">
                <a14:imgProps xmlns:a14="http://schemas.microsoft.com/office/drawing/2010/main">
                  <a14:imgLayer r:embed="rId8">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44834" y="6180278"/>
            <a:ext cx="2190750" cy="323850"/>
          </a:xfrm>
          <a:prstGeom prst="rect">
            <a:avLst/>
          </a:prstGeom>
          <a:noFill/>
          <a:ln>
            <a:noFill/>
          </a:ln>
        </p:spPr>
      </p:pic>
    </p:spTree>
    <p:extLst>
      <p:ext uri="{BB962C8B-B14F-4D97-AF65-F5344CB8AC3E}">
        <p14:creationId xmlns:p14="http://schemas.microsoft.com/office/powerpoint/2010/main" val="51723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03D4-BBC7-8C4A-2B9B-10A6CC9504B4}"/>
              </a:ext>
            </a:extLst>
          </p:cNvPr>
          <p:cNvSpPr>
            <a:spLocks noGrp="1"/>
          </p:cNvSpPr>
          <p:nvPr>
            <p:ph type="title"/>
          </p:nvPr>
        </p:nvSpPr>
        <p:spPr>
          <a:xfrm>
            <a:off x="1082925" y="430400"/>
            <a:ext cx="10845164" cy="724469"/>
          </a:xfrm>
        </p:spPr>
        <p:txBody>
          <a:bodyPr/>
          <a:lstStyle/>
          <a:p>
            <a:r>
              <a:rPr lang="en-US" dirty="0"/>
              <a:t>C-,D,E, W Grades &amp; Student Success Metrics</a:t>
            </a:r>
            <a:br>
              <a:rPr lang="en-US" dirty="0"/>
            </a:br>
            <a:endParaRPr lang="en-US" dirty="0"/>
          </a:p>
        </p:txBody>
      </p:sp>
      <p:sp>
        <p:nvSpPr>
          <p:cNvPr id="4" name="Title 3">
            <a:extLst>
              <a:ext uri="{FF2B5EF4-FFF2-40B4-BE49-F238E27FC236}">
                <a16:creationId xmlns:a16="http://schemas.microsoft.com/office/drawing/2014/main" id="{C17FFB6E-F09A-E4F4-E324-AFEAE2446893}"/>
              </a:ext>
            </a:extLst>
          </p:cNvPr>
          <p:cNvSpPr txBox="1">
            <a:spLocks/>
          </p:cNvSpPr>
          <p:nvPr/>
        </p:nvSpPr>
        <p:spPr>
          <a:xfrm>
            <a:off x="750923" y="1007085"/>
            <a:ext cx="4026448" cy="27951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pPr algn="ctr"/>
            <a:endParaRPr lang="en-US" sz="4100" dirty="0">
              <a:solidFill>
                <a:schemeClr val="tx1"/>
              </a:solidFill>
              <a:latin typeface="+mj-lt"/>
            </a:endParaRPr>
          </a:p>
        </p:txBody>
      </p:sp>
      <p:pic>
        <p:nvPicPr>
          <p:cNvPr id="5" name="Picture 4" descr="Chart, bar chart&#10;&#10;Description automatically generated">
            <a:extLst>
              <a:ext uri="{FF2B5EF4-FFF2-40B4-BE49-F238E27FC236}">
                <a16:creationId xmlns:a16="http://schemas.microsoft.com/office/drawing/2014/main" id="{F30C60F3-C7D5-47BC-3978-128797884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822" y="1252155"/>
            <a:ext cx="4905113" cy="5605845"/>
          </a:xfrm>
          <a:prstGeom prst="rect">
            <a:avLst/>
          </a:prstGeom>
        </p:spPr>
      </p:pic>
    </p:spTree>
    <p:extLst>
      <p:ext uri="{BB962C8B-B14F-4D97-AF65-F5344CB8AC3E}">
        <p14:creationId xmlns:p14="http://schemas.microsoft.com/office/powerpoint/2010/main" val="70275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9248-A107-2AE0-5A88-29C46A37D432}"/>
              </a:ext>
            </a:extLst>
          </p:cNvPr>
          <p:cNvSpPr>
            <a:spLocks noGrp="1"/>
          </p:cNvSpPr>
          <p:nvPr>
            <p:ph type="title"/>
          </p:nvPr>
        </p:nvSpPr>
        <p:spPr/>
        <p:txBody>
          <a:bodyPr/>
          <a:lstStyle/>
          <a:p>
            <a:r>
              <a:rPr lang="en-US" dirty="0"/>
              <a:t>Withdrawals vs Non-Passing Grades</a:t>
            </a:r>
          </a:p>
        </p:txBody>
      </p:sp>
      <p:pic>
        <p:nvPicPr>
          <p:cNvPr id="4" name="Picture 3" descr="A picture containing text, compact disk&#10;&#10;Description automatically generated">
            <a:extLst>
              <a:ext uri="{FF2B5EF4-FFF2-40B4-BE49-F238E27FC236}">
                <a16:creationId xmlns:a16="http://schemas.microsoft.com/office/drawing/2014/main" id="{E06D857A-86AF-06D4-75E3-4B0CD4E0F5E4}"/>
              </a:ext>
            </a:extLst>
          </p:cNvPr>
          <p:cNvPicPr>
            <a:picLocks noChangeAspect="1"/>
          </p:cNvPicPr>
          <p:nvPr/>
        </p:nvPicPr>
        <p:blipFill rotWithShape="1">
          <a:blip r:embed="rId2">
            <a:extLst>
              <a:ext uri="{28A0092B-C50C-407E-A947-70E740481C1C}">
                <a14:useLocalDpi xmlns:a14="http://schemas.microsoft.com/office/drawing/2010/main" val="0"/>
              </a:ext>
            </a:extLst>
          </a:blip>
          <a:srcRect l="4013" t="6630" r="7688" b="8499"/>
          <a:stretch/>
        </p:blipFill>
        <p:spPr>
          <a:xfrm>
            <a:off x="6790544" y="1791324"/>
            <a:ext cx="4035199" cy="3912920"/>
          </a:xfrm>
          <a:prstGeom prst="rect">
            <a:avLst/>
          </a:prstGeom>
        </p:spPr>
      </p:pic>
      <p:sp>
        <p:nvSpPr>
          <p:cNvPr id="6" name="TextBox 5">
            <a:extLst>
              <a:ext uri="{FF2B5EF4-FFF2-40B4-BE49-F238E27FC236}">
                <a16:creationId xmlns:a16="http://schemas.microsoft.com/office/drawing/2014/main" id="{9540829F-A1B9-0FEE-809A-35985873F03B}"/>
              </a:ext>
            </a:extLst>
          </p:cNvPr>
          <p:cNvSpPr txBox="1"/>
          <p:nvPr/>
        </p:nvSpPr>
        <p:spPr>
          <a:xfrm>
            <a:off x="208075" y="2062567"/>
            <a:ext cx="6582469" cy="1200329"/>
          </a:xfrm>
          <a:prstGeom prst="rect">
            <a:avLst/>
          </a:prstGeom>
          <a:noFill/>
        </p:spPr>
        <p:txBody>
          <a:bodyPr wrap="square">
            <a:spAutoFit/>
          </a:bodyPr>
          <a:lstStyle/>
          <a:p>
            <a:r>
              <a:rPr lang="en-US" sz="2400" dirty="0"/>
              <a:t>Distributions of non-passing grades vs withdrawals</a:t>
            </a:r>
            <a:br>
              <a:rPr lang="en-US" sz="2400" dirty="0"/>
            </a:br>
            <a:r>
              <a:rPr lang="en-US" sz="2400" dirty="0"/>
              <a:t>across gateway/core tracking courses </a:t>
            </a:r>
            <a:br>
              <a:rPr lang="en-US" sz="2400" dirty="0"/>
            </a:br>
            <a:r>
              <a:rPr lang="en-US" sz="2400" dirty="0"/>
              <a:t>(13,946 non-success enrollment)</a:t>
            </a:r>
          </a:p>
        </p:txBody>
      </p:sp>
    </p:spTree>
    <p:extLst>
      <p:ext uri="{BB962C8B-B14F-4D97-AF65-F5344CB8AC3E}">
        <p14:creationId xmlns:p14="http://schemas.microsoft.com/office/powerpoint/2010/main" val="117927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210C-4C8A-F2BF-8882-79B496205133}"/>
              </a:ext>
            </a:extLst>
          </p:cNvPr>
          <p:cNvSpPr>
            <a:spLocks noGrp="1"/>
          </p:cNvSpPr>
          <p:nvPr>
            <p:ph type="title"/>
          </p:nvPr>
        </p:nvSpPr>
        <p:spPr/>
        <p:txBody>
          <a:bodyPr/>
          <a:lstStyle/>
          <a:p>
            <a:r>
              <a:rPr lang="en-US" sz="3200" dirty="0"/>
              <a:t>Regulation of Teaching Practice</a:t>
            </a:r>
          </a:p>
        </p:txBody>
      </p:sp>
      <p:graphicFrame>
        <p:nvGraphicFramePr>
          <p:cNvPr id="4" name="Diagram 3">
            <a:extLst>
              <a:ext uri="{FF2B5EF4-FFF2-40B4-BE49-F238E27FC236}">
                <a16:creationId xmlns:a16="http://schemas.microsoft.com/office/drawing/2014/main" id="{335AFB7A-0F8C-2DD6-CFE6-DDEFE5B4D9D9}"/>
              </a:ext>
            </a:extLst>
          </p:cNvPr>
          <p:cNvGraphicFramePr/>
          <p:nvPr>
            <p:extLst>
              <p:ext uri="{D42A27DB-BD31-4B8C-83A1-F6EECF244321}">
                <p14:modId xmlns:p14="http://schemas.microsoft.com/office/powerpoint/2010/main" val="1139938930"/>
              </p:ext>
            </p:extLst>
          </p:nvPr>
        </p:nvGraphicFramePr>
        <p:xfrm>
          <a:off x="2349017" y="1643605"/>
          <a:ext cx="7493965" cy="4691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05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6001-4D08-AB8B-2F0C-954D573CD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C05DD-442E-2FD8-78B7-DAD12F6C35B6}"/>
              </a:ext>
            </a:extLst>
          </p:cNvPr>
          <p:cNvSpPr>
            <a:spLocks noGrp="1"/>
          </p:cNvSpPr>
          <p:nvPr>
            <p:ph type="title"/>
          </p:nvPr>
        </p:nvSpPr>
        <p:spPr/>
        <p:txBody>
          <a:bodyPr/>
          <a:lstStyle/>
          <a:p>
            <a:r>
              <a:rPr lang="en-US" dirty="0"/>
              <a:t>Problem to solve</a:t>
            </a:r>
          </a:p>
        </p:txBody>
      </p:sp>
      <p:sp>
        <p:nvSpPr>
          <p:cNvPr id="3" name="Text Placeholder 2">
            <a:extLst>
              <a:ext uri="{FF2B5EF4-FFF2-40B4-BE49-F238E27FC236}">
                <a16:creationId xmlns:a16="http://schemas.microsoft.com/office/drawing/2014/main" id="{DF70B6C5-1B2B-CA1D-2C18-259BA8CB3A91}"/>
              </a:ext>
            </a:extLst>
          </p:cNvPr>
          <p:cNvSpPr>
            <a:spLocks noGrp="1"/>
          </p:cNvSpPr>
          <p:nvPr>
            <p:ph type="body" sz="quarter" idx="10"/>
          </p:nvPr>
        </p:nvSpPr>
        <p:spPr>
          <a:xfrm>
            <a:off x="418831" y="1297550"/>
            <a:ext cx="11865609" cy="493775"/>
          </a:xfrm>
        </p:spPr>
        <p:txBody>
          <a:bodyPr/>
          <a:lstStyle/>
          <a:p>
            <a:pPr marL="0" indent="0">
              <a:buNone/>
            </a:pPr>
            <a:r>
              <a:rPr lang="en-US" dirty="0"/>
              <a:t>Provide an institutional lens of student data. Address missing data.</a:t>
            </a:r>
          </a:p>
        </p:txBody>
      </p:sp>
      <p:graphicFrame>
        <p:nvGraphicFramePr>
          <p:cNvPr id="5" name="Table 4">
            <a:extLst>
              <a:ext uri="{FF2B5EF4-FFF2-40B4-BE49-F238E27FC236}">
                <a16:creationId xmlns:a16="http://schemas.microsoft.com/office/drawing/2014/main" id="{F4A21936-4B0A-347B-40AD-756B14EE123A}"/>
              </a:ext>
            </a:extLst>
          </p:cNvPr>
          <p:cNvGraphicFramePr>
            <a:graphicFrameLocks noGrp="1"/>
          </p:cNvGraphicFramePr>
          <p:nvPr>
            <p:extLst>
              <p:ext uri="{D42A27DB-BD31-4B8C-83A1-F6EECF244321}">
                <p14:modId xmlns:p14="http://schemas.microsoft.com/office/powerpoint/2010/main" val="4254386673"/>
              </p:ext>
            </p:extLst>
          </p:nvPr>
        </p:nvGraphicFramePr>
        <p:xfrm>
          <a:off x="3283679" y="2150963"/>
          <a:ext cx="5103319" cy="741680"/>
        </p:xfrm>
        <a:graphic>
          <a:graphicData uri="http://schemas.openxmlformats.org/drawingml/2006/table">
            <a:tbl>
              <a:tblPr firstRow="1" bandRow="1">
                <a:tableStyleId>{5C22544A-7EE6-4342-B048-85BDC9FD1C3A}</a:tableStyleId>
              </a:tblPr>
              <a:tblGrid>
                <a:gridCol w="2450060">
                  <a:extLst>
                    <a:ext uri="{9D8B030D-6E8A-4147-A177-3AD203B41FA5}">
                      <a16:colId xmlns:a16="http://schemas.microsoft.com/office/drawing/2014/main" val="1615937882"/>
                    </a:ext>
                  </a:extLst>
                </a:gridCol>
                <a:gridCol w="2653259">
                  <a:extLst>
                    <a:ext uri="{9D8B030D-6E8A-4147-A177-3AD203B41FA5}">
                      <a16:colId xmlns:a16="http://schemas.microsoft.com/office/drawing/2014/main" val="2660038876"/>
                    </a:ext>
                  </a:extLst>
                </a:gridCol>
              </a:tblGrid>
              <a:tr h="370840">
                <a:tc>
                  <a:txBody>
                    <a:bodyPr/>
                    <a:lstStyle/>
                    <a:p>
                      <a:pPr algn="ctr"/>
                      <a:r>
                        <a:rPr lang="en-US" dirty="0"/>
                        <a:t>Instructor Canvas Data</a:t>
                      </a:r>
                    </a:p>
                  </a:txBody>
                  <a:tcPr/>
                </a:tc>
                <a:tc>
                  <a:txBody>
                    <a:bodyPr/>
                    <a:lstStyle/>
                    <a:p>
                      <a:pPr algn="ctr"/>
                      <a:r>
                        <a:rPr lang="en-US" dirty="0"/>
                        <a:t>Institutional Data</a:t>
                      </a:r>
                    </a:p>
                  </a:txBody>
                  <a:tcPr/>
                </a:tc>
                <a:extLst>
                  <a:ext uri="{0D108BD9-81ED-4DB2-BD59-A6C34878D82A}">
                    <a16:rowId xmlns:a16="http://schemas.microsoft.com/office/drawing/2014/main" val="2468930336"/>
                  </a:ext>
                </a:extLst>
              </a:tr>
              <a:tr h="370840">
                <a:tc>
                  <a:txBody>
                    <a:bodyPr/>
                    <a:lstStyle/>
                    <a:p>
                      <a:pPr algn="ctr"/>
                      <a:r>
                        <a:rPr lang="en-US" dirty="0"/>
                        <a:t>10% non-success</a:t>
                      </a:r>
                    </a:p>
                  </a:txBody>
                  <a:tcPr/>
                </a:tc>
                <a:tc>
                  <a:txBody>
                    <a:bodyPr/>
                    <a:lstStyle/>
                    <a:p>
                      <a:pPr algn="ctr"/>
                      <a:r>
                        <a:rPr lang="en-US" dirty="0"/>
                        <a:t>22% non-success</a:t>
                      </a:r>
                    </a:p>
                  </a:txBody>
                  <a:tcPr/>
                </a:tc>
                <a:extLst>
                  <a:ext uri="{0D108BD9-81ED-4DB2-BD59-A6C34878D82A}">
                    <a16:rowId xmlns:a16="http://schemas.microsoft.com/office/drawing/2014/main" val="3953873495"/>
                  </a:ext>
                </a:extLst>
              </a:tr>
            </a:tbl>
          </a:graphicData>
        </a:graphic>
      </p:graphicFrame>
      <p:pic>
        <p:nvPicPr>
          <p:cNvPr id="6" name="Picture 5" descr="A picture containing text, compact disk&#10;&#10;Description automatically generated">
            <a:extLst>
              <a:ext uri="{FF2B5EF4-FFF2-40B4-BE49-F238E27FC236}">
                <a16:creationId xmlns:a16="http://schemas.microsoft.com/office/drawing/2014/main" id="{666D2A6E-C151-15F0-231A-080BD1392F31}"/>
              </a:ext>
            </a:extLst>
          </p:cNvPr>
          <p:cNvPicPr>
            <a:picLocks noChangeAspect="1"/>
          </p:cNvPicPr>
          <p:nvPr/>
        </p:nvPicPr>
        <p:blipFill rotWithShape="1">
          <a:blip r:embed="rId2">
            <a:extLst>
              <a:ext uri="{28A0092B-C50C-407E-A947-70E740481C1C}">
                <a14:useLocalDpi xmlns:a14="http://schemas.microsoft.com/office/drawing/2010/main" val="0"/>
              </a:ext>
            </a:extLst>
          </a:blip>
          <a:srcRect l="4013" t="6630" r="7688" b="8499"/>
          <a:stretch/>
        </p:blipFill>
        <p:spPr>
          <a:xfrm>
            <a:off x="5735145" y="3338935"/>
            <a:ext cx="2794259" cy="2709584"/>
          </a:xfrm>
          <a:prstGeom prst="rect">
            <a:avLst/>
          </a:prstGeom>
        </p:spPr>
      </p:pic>
    </p:spTree>
    <p:extLst>
      <p:ext uri="{BB962C8B-B14F-4D97-AF65-F5344CB8AC3E}">
        <p14:creationId xmlns:p14="http://schemas.microsoft.com/office/powerpoint/2010/main" val="2400252546"/>
      </p:ext>
    </p:extLst>
  </p:cSld>
  <p:clrMapOvr>
    <a:masterClrMapping/>
  </p:clrMapOvr>
</p:sld>
</file>

<file path=ppt/theme/theme1.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9772BD9-1103-5B43-A0EC-CFF5C49EEEE3}" vid="{17207039-F6B7-1243-B91A-D288F7F30F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7125b3-6246-449b-86db-3bc3f42e48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530EC850DEE5418D3D4951FE095D87" ma:contentTypeVersion="15" ma:contentTypeDescription="Create a new document." ma:contentTypeScope="" ma:versionID="924c973aeef7406aa2ec080ff30bdd02">
  <xsd:schema xmlns:xsd="http://www.w3.org/2001/XMLSchema" xmlns:xs="http://www.w3.org/2001/XMLSchema" xmlns:p="http://schemas.microsoft.com/office/2006/metadata/properties" xmlns:ns3="5e7125b3-6246-449b-86db-3bc3f42e4862" xmlns:ns4="67b3eab3-e04e-488c-9761-4b7909ef224f" targetNamespace="http://schemas.microsoft.com/office/2006/metadata/properties" ma:root="true" ma:fieldsID="fb3d0b0a2657b5c444940cc64e301cd9" ns3:_="" ns4:_="">
    <xsd:import namespace="5e7125b3-6246-449b-86db-3bc3f42e4862"/>
    <xsd:import namespace="67b3eab3-e04e-488c-9761-4b7909ef224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125b3-6246-449b-86db-3bc3f42e4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b3eab3-e04e-488c-9761-4b7909ef22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6D1140-20BE-4BAE-813C-6F29CDA069E8}">
  <ds:schemaRefs>
    <ds:schemaRef ds:uri="http://www.w3.org/XML/1998/namespace"/>
    <ds:schemaRef ds:uri="http://schemas.microsoft.com/office/infopath/2007/PartnerControls"/>
    <ds:schemaRef ds:uri="http://purl.org/dc/dcmitype/"/>
    <ds:schemaRef ds:uri="5e7125b3-6246-449b-86db-3bc3f42e4862"/>
    <ds:schemaRef ds:uri="http://schemas.microsoft.com/office/2006/metadata/properties"/>
    <ds:schemaRef ds:uri="http://schemas.microsoft.com/office/2006/documentManagement/types"/>
    <ds:schemaRef ds:uri="http://purl.org/dc/terms/"/>
    <ds:schemaRef ds:uri="http://schemas.openxmlformats.org/package/2006/metadata/core-properties"/>
    <ds:schemaRef ds:uri="67b3eab3-e04e-488c-9761-4b7909ef224f"/>
    <ds:schemaRef ds:uri="http://purl.org/dc/elements/1.1/"/>
  </ds:schemaRefs>
</ds:datastoreItem>
</file>

<file path=customXml/itemProps2.xml><?xml version="1.0" encoding="utf-8"?>
<ds:datastoreItem xmlns:ds="http://schemas.openxmlformats.org/officeDocument/2006/customXml" ds:itemID="{1BB0A6BF-055C-4C9C-8128-E9B1A3AF7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125b3-6246-449b-86db-3bc3f42e4862"/>
    <ds:schemaRef ds:uri="67b3eab3-e04e-488c-9761-4b7909ef22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634D1A-1645-4A2B-B9C8-E1ACA093C2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Bold Momentum</Template>
  <TotalTime>26554</TotalTime>
  <Words>749</Words>
  <Application>Microsoft Office PowerPoint</Application>
  <PresentationFormat>Widescreen</PresentationFormat>
  <Paragraphs>155</Paragraphs>
  <Slides>22</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Aptos Narrow</vt:lpstr>
      <vt:lpstr>Arial</vt:lpstr>
      <vt:lpstr>Calibri</vt:lpstr>
      <vt:lpstr>Gentona Bold</vt:lpstr>
      <vt:lpstr>Gentona Book</vt:lpstr>
      <vt:lpstr>Gentona Light</vt:lpstr>
      <vt:lpstr>Gentona Medium</vt:lpstr>
      <vt:lpstr>Gentona Medium Italic</vt:lpstr>
      <vt:lpstr>Obviously Wide Blck</vt:lpstr>
      <vt:lpstr>Obviously Wide Bold</vt:lpstr>
      <vt:lpstr>Obviously Wide Lght</vt:lpstr>
      <vt:lpstr>Obviously Wide Medi</vt:lpstr>
      <vt:lpstr>Obviously Wide Semi</vt:lpstr>
      <vt:lpstr>Streamlined Momentum</vt:lpstr>
      <vt:lpstr>Closing the Assessment Loop with AI and Learning Analytics Aaron Thomas, PhD, Principal Data Scientist and Associate In Data Platform and Analytics UFIT  </vt:lpstr>
      <vt:lpstr>Assessment Landscape</vt:lpstr>
      <vt:lpstr>PowerPoint Presentation</vt:lpstr>
      <vt:lpstr>First Principles</vt:lpstr>
      <vt:lpstr>History of Project</vt:lpstr>
      <vt:lpstr>C-,D,E, W Grades &amp; Student Success Metrics </vt:lpstr>
      <vt:lpstr>Withdrawals vs Non-Passing Grades</vt:lpstr>
      <vt:lpstr>Regulation of Teaching Practice</vt:lpstr>
      <vt:lpstr>Problem to solve</vt:lpstr>
      <vt:lpstr>Problem to solve</vt:lpstr>
      <vt:lpstr>Trends</vt:lpstr>
      <vt:lpstr>Trends</vt:lpstr>
      <vt:lpstr>Instructor Role in Destigmatization of Tutoring Services</vt:lpstr>
      <vt:lpstr>Tutoring at UF</vt:lpstr>
      <vt:lpstr>Official Grade Comparison</vt:lpstr>
      <vt:lpstr>Student Voice</vt:lpstr>
      <vt:lpstr>Quiz Analytics</vt:lpstr>
      <vt:lpstr>Quiz Analytics</vt:lpstr>
      <vt:lpstr>Rubric Row Level and Summary Data</vt:lpstr>
      <vt:lpstr>Rubric Summary</vt:lpstr>
      <vt:lpstr>Limitations</vt:lpstr>
      <vt:lpstr>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Digital Learning Environment</dc:title>
  <dc:creator>Yang,Ryan</dc:creator>
  <cp:lastModifiedBy>Thomas, Aaron</cp:lastModifiedBy>
  <cp:revision>55</cp:revision>
  <dcterms:created xsi:type="dcterms:W3CDTF">2023-06-23T17:36:28Z</dcterms:created>
  <dcterms:modified xsi:type="dcterms:W3CDTF">2025-04-15T20:26:55Z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0x010100E1530EC850DEE5418D3D4951FE095D87</vt:lpwstr>
  </property>
  <property fmtid="{D5CDD505-2E9C-101B-9397-08002B2CF9AE}" pid="3" name="MediaServiceImageTags">
    <vt:lpwstr/>
  </property>
</Properties>
</file>