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60" r:id="rId5"/>
    <p:sldId id="262" r:id="rId6"/>
    <p:sldId id="276" r:id="rId7"/>
    <p:sldId id="263" r:id="rId8"/>
    <p:sldId id="264" r:id="rId9"/>
    <p:sldId id="261" r:id="rId10"/>
    <p:sldId id="266" r:id="rId11"/>
    <p:sldId id="272" r:id="rId12"/>
    <p:sldId id="277" r:id="rId13"/>
    <p:sldId id="267" r:id="rId14"/>
    <p:sldId id="268" r:id="rId15"/>
    <p:sldId id="278" r:id="rId16"/>
    <p:sldId id="279" r:id="rId17"/>
    <p:sldId id="269" r:id="rId18"/>
    <p:sldId id="270" r:id="rId19"/>
    <p:sldId id="271" r:id="rId20"/>
    <p:sldId id="274" r:id="rId21"/>
    <p:sldId id="265" r:id="rId22"/>
    <p:sldId id="280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114"/>
    <a:srgbClr val="051FA3"/>
    <a:srgbClr val="FA4617"/>
    <a:srgbClr val="022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18E2C-B6E4-9AA8-B620-8D1FF1719F58}" v="182" dt="2025-04-14T13:06:46.371"/>
    <p1510:client id="{D5BD8AAB-1E2B-AA3D-A4F2-AC78C33AF871}" v="57" dt="2025-04-14T13:23:47.719"/>
    <p1510:client id="{E637B1C6-039F-EF45-9170-4702C635E26B}" v="17" dt="2025-04-14T12:23:07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7"/>
  </p:normalViewPr>
  <p:slideViewPr>
    <p:cSldViewPr snapToGrid="0">
      <p:cViewPr varScale="1">
        <p:scale>
          <a:sx n="102" d="100"/>
          <a:sy n="102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25238-FDB6-504C-A986-2A1D0A2E4C57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E4F3-5B58-1740-A4FC-40C8E6D1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4E4F3-5B58-1740-A4FC-40C8E6D19D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9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40685-5B1B-DA5D-1563-3BF99B3DF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C0222-ACFB-7805-02B8-B52FA6B1A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8D79B-383C-C945-F4E4-FF6478298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A6E1B-348B-A341-697E-CEE601486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4E4F3-5B58-1740-A4FC-40C8E6D19D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C182C-881F-6D3D-1388-127D91429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B5D8DF-AA96-052F-8684-0F56FB44E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C91CA-CAAE-2079-D70B-CBB3D970C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D3B6F-B6BD-A89F-3A4B-3A1D482D3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4E4F3-5B58-1740-A4FC-40C8E6D19D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5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9E11-F0C6-79F4-DC37-3E5A0F9C5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9A8CC-6775-F563-DBB1-AB9E8F1D6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5EC68-1DC8-9726-4DE6-2E805BB6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3FCAC-D5A9-E681-84D4-1BBC9E82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0C1E6-9B19-B4B4-D538-EF56CE26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8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E285-64C5-6AAC-4765-768ADF5F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166C8-0B6C-AB6A-FAB9-CEE08D319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98C4B-F4FE-B7E1-BE10-E0ECAAE3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FCAEB-6EB1-1D5A-54FC-51F69180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DB0D-B4AD-9851-8DA9-78FF18E7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E503B-BECD-E7B4-D2AD-9C64EF3C0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B1E3E-3892-AC5E-F391-00DFCE15B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84DF9-0A04-20D8-C5EB-BD48A7CF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97CFB-F841-1A88-5648-167CB9CC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DE126-A27A-B176-E713-48FF075B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D036-1A16-A17C-F19B-4814B042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1902C-6268-15F6-6F45-AEF2B4C1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BAE05-BCD5-26DF-0CCB-E76A6A7A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A20D-C402-841B-7F57-F3B83C2E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625EE-D193-DF0D-E742-5295FFCA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F6B2-A0C9-F470-0FB9-40969B98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2A782-7793-E6C3-9637-3C0FF319E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FC30D-BD5C-6A21-445B-266A2752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B751-188F-E55C-CC07-8D022350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A9D32-7A45-3920-DAB0-1D3B62B8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3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1AC7-6AED-BEB4-DAC0-A9187448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9124C-130F-834D-0DC6-BE5D771CF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E92FE-7C9A-5FB1-0AFE-101FEC041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28598-52D8-FCF2-1B65-E1D77D50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0A27-52EA-B052-2727-2964AE09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4A18-9FF4-AE91-99DF-2EEE7FAD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95F5-FF2F-7747-5008-8BB567E9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728FD-A00D-26F3-5ED4-660645F77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26948-8695-526C-6402-27B1BCC9C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61914-9929-8425-3C7E-E445BBED1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3870E-1396-6EF6-2CA2-F57AC5A2B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51686-641D-E1B9-4C2B-9F19BA49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51BAE-769A-AE5F-8A83-494CB6AF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926B2-C87B-F516-A904-4AE8B53D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530D-975D-36EC-D447-CBB12E3F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1AE6-7FC3-476E-0D81-7DA466B4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3272D-A285-4AAC-7B89-CD5E158A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7464A-5B12-2DAC-C7CA-6196CA15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A95E5-073B-AC60-3399-18EC7D77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94114-3F71-FFE8-E6E1-F2EC68DB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499AA-1525-B74A-97DD-567C424E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4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C804-DE72-3EDE-FD46-49E50737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DAFC6-4F18-E869-C55D-5418EF8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B12ED-0288-9DCF-C4F8-CEC5787EA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E39ED-74CE-12F2-F080-87E8B288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2716B-EFB9-DE26-3CEB-A1640D5C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BA163-682E-9DB2-4036-74CEEA7B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0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DE18-8367-4D82-A33B-174BBD52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1AB50-772B-1055-40DE-F625C3AA7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B2EA2-86E9-51CA-9E3D-27D0C0799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F7BB7-C26E-0559-4150-D6A5CBFA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CFE1B-162B-5BDF-9729-4180AF36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B73A7-1CE1-3BE8-B06A-DB3AA7BD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B846D-6AC7-526C-9F95-F39CE3D1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C4428-044E-12A9-D1A1-A9431A62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7BE1-9290-8DCC-8C28-6CC78524C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303C6-33C2-474E-BDAA-1D9474D548EA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B7192-3084-259F-96C7-9B44EC51A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85B1-4F5C-5485-897D-94EE50E8C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86FE5-891A-F94A-BE2D-6678B107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4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8B3C-B900-5D4B-182E-CF589CBBE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672"/>
            <a:ext cx="9144000" cy="1982382"/>
          </a:xfrm>
        </p:spPr>
        <p:txBody>
          <a:bodyPr>
            <a:noAutofit/>
          </a:bodyPr>
          <a:lstStyle/>
          <a:p>
            <a:r>
              <a:rPr lang="en-US" sz="4800" b="1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Leveraging </a:t>
            </a:r>
            <a:r>
              <a:rPr lang="en-US" sz="4800" b="1" i="0" u="none" strike="noStrike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NaviGator</a:t>
            </a:r>
            <a:r>
              <a:rPr lang="en-US" sz="4800" b="1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AI for Enhancing Ethical Reflection in Dental Education</a:t>
            </a:r>
            <a:endParaRPr lang="en-US" sz="4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8C109-E14E-6F0A-B529-7E0E4FF22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1727"/>
            <a:ext cx="9144000" cy="1982382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bg1"/>
                </a:solidFill>
                <a:latin typeface="Century Gothic" panose="020B0502020202020204" pitchFamily="34" charset="0"/>
              </a:rPr>
              <a:t>Ana Ribeiro, </a:t>
            </a:r>
            <a:r>
              <a:rPr lang="en-US" sz="3600" b="0" i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DDS, MS, PhD</a:t>
            </a:r>
            <a:endParaRPr lang="en-US" sz="3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600">
                <a:solidFill>
                  <a:schemeClr val="bg1"/>
                </a:solidFill>
                <a:latin typeface="Century Gothic" panose="020B0502020202020204" pitchFamily="34" charset="0"/>
              </a:rPr>
              <a:t>Carrie Wells, EdD</a:t>
            </a:r>
          </a:p>
          <a:p>
            <a:r>
              <a:rPr lang="en-US" sz="3600">
                <a:solidFill>
                  <a:schemeClr val="bg1"/>
                </a:solidFill>
                <a:latin typeface="Century Gothic" panose="020B0502020202020204" pitchFamily="34" charset="0"/>
              </a:rPr>
              <a:t>College of Dentistry</a:t>
            </a:r>
          </a:p>
        </p:txBody>
      </p:sp>
    </p:spTree>
    <p:extLst>
      <p:ext uri="{BB962C8B-B14F-4D97-AF65-F5344CB8AC3E}">
        <p14:creationId xmlns:p14="http://schemas.microsoft.com/office/powerpoint/2010/main" val="104971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A9EE5-D06D-A9ED-E1C5-F3F9EB3E0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C8E9-E68F-6C60-264E-40BE4E0D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51FA3"/>
                </a:solidFill>
                <a:latin typeface="Century Gothic"/>
              </a:rPr>
              <a:t>Faculty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3BA9-4A3C-E015-1074-65FE211F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Method for creating stacks (Stack 1 &amp; Stack 2)</a:t>
            </a: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/>
              </a:rPr>
              <a:t>Intra-examiner reliability </a:t>
            </a:r>
            <a:endParaRPr lang="en-US" dirty="0" err="1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/>
              </a:rPr>
              <a:t>Inter- examiner agreement</a:t>
            </a:r>
            <a:endParaRPr lang="en-US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>
              <a:latin typeface="Century Gothic"/>
            </a:endParaRPr>
          </a:p>
          <a:p>
            <a:r>
              <a:rPr lang="en-US" dirty="0">
                <a:latin typeface="Century Gothic"/>
              </a:rPr>
              <a:t>Calibration activity</a:t>
            </a:r>
          </a:p>
          <a:p>
            <a:pPr lvl="1"/>
            <a:r>
              <a:rPr lang="en-US" dirty="0">
                <a:latin typeface="Century Gothic"/>
              </a:rPr>
              <a:t>Scored two papers together (team of 4)</a:t>
            </a:r>
          </a:p>
          <a:p>
            <a:pPr lvl="1"/>
            <a:r>
              <a:rPr lang="en-US" dirty="0">
                <a:latin typeface="Century Gothic"/>
              </a:rPr>
              <a:t>Scored two papers independently &amp; compared</a:t>
            </a:r>
          </a:p>
          <a:p>
            <a:pPr marL="0" indent="0">
              <a:buNone/>
            </a:pPr>
            <a:endParaRPr lang="en-US">
              <a:latin typeface="Century Gothic"/>
            </a:endParaRPr>
          </a:p>
          <a:p>
            <a:r>
              <a:rPr lang="en-US" dirty="0">
                <a:latin typeface="Century Gothic"/>
              </a:rPr>
              <a:t>Scored stacks independently</a:t>
            </a:r>
          </a:p>
          <a:p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9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35595-62D1-1702-3296-F4C2EA12F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3F4A-E8D1-C14A-FB0A-9461FF2C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51FA3"/>
                </a:solidFill>
                <a:latin typeface="Century Gothic"/>
              </a:rPr>
              <a:t>Fellows: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49E1-2A72-7836-F2C9-9B29814A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054"/>
            <a:ext cx="10515600" cy="43089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Century Gothic"/>
              </a:rPr>
              <a:t>If you participated in both the 2024 and 2025 Ethics Day activities, did you notice a change in the quality of the Ethical Dilemma papers?</a:t>
            </a:r>
          </a:p>
          <a:p>
            <a:pPr marL="0" indent="0">
              <a:buNone/>
            </a:pPr>
            <a:endParaRPr lang="en-US" sz="1800">
              <a:latin typeface="Aptos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  <a:p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626BCF7-DAAF-D929-93C7-216C309C2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10854"/>
              </p:ext>
            </p:extLst>
          </p:nvPr>
        </p:nvGraphicFramePr>
        <p:xfrm>
          <a:off x="911942" y="3073837"/>
          <a:ext cx="10738770" cy="1649614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8883915">
                  <a:extLst>
                    <a:ext uri="{9D8B030D-6E8A-4147-A177-3AD203B41FA5}">
                      <a16:colId xmlns:a16="http://schemas.microsoft.com/office/drawing/2014/main" val="254697495"/>
                    </a:ext>
                  </a:extLst>
                </a:gridCol>
                <a:gridCol w="1854855">
                  <a:extLst>
                    <a:ext uri="{9D8B030D-6E8A-4147-A177-3AD203B41FA5}">
                      <a16:colId xmlns:a16="http://schemas.microsoft.com/office/drawing/2014/main" val="3781399218"/>
                    </a:ext>
                  </a:extLst>
                </a:gridCol>
              </a:tblGrid>
              <a:tr h="369454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Century Gothic"/>
                        </a:rPr>
                        <a:t>Responses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entury Gothic"/>
                        </a:rPr>
                        <a:t>Percentage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4112863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The quality of papers improved.</a:t>
                      </a:r>
                      <a:endParaRPr lang="en-US" sz="2800" b="1">
                        <a:effectLst/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entury Gothic"/>
                        </a:rPr>
                        <a:t>30%</a:t>
                      </a:r>
                      <a:endParaRPr lang="en-US" sz="2800" baseline="30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58047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the quality of papers declined.</a:t>
                      </a:r>
                      <a:endParaRPr lang="en-US" sz="2800" b="1">
                        <a:effectLst/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entury Gothic"/>
                        </a:rPr>
                        <a:t>20%</a:t>
                      </a:r>
                      <a:endParaRPr lang="en-US" sz="2800" b="0" i="0" u="none" strike="noStrike" baseline="30000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35484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 did not notice a change in the quality of papers.</a:t>
                      </a:r>
                      <a:endParaRPr lang="en-US" sz="2800" b="1">
                        <a:effectLst/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entury Gothic"/>
                        </a:rPr>
                        <a:t>50%</a:t>
                      </a:r>
                      <a:endParaRPr lang="en-US" sz="2800" b="0" i="0" u="none" strike="noStrike" baseline="30000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7396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29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7FBBC-0BBA-D94F-B166-E67B0B7F9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90F2-EDF2-288A-728D-239C08DC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94114"/>
                </a:solidFill>
                <a:latin typeface="Century Gothic"/>
              </a:rPr>
              <a:t>Students: Survey Results (part 1)</a:t>
            </a:r>
          </a:p>
        </p:txBody>
      </p:sp>
      <p:pic>
        <p:nvPicPr>
          <p:cNvPr id="11" name="Content Placeholder 10" descr="A graph with text overlay&#10;&#10;AI-generated content may be incorrect.">
            <a:extLst>
              <a:ext uri="{FF2B5EF4-FFF2-40B4-BE49-F238E27FC236}">
                <a16:creationId xmlns:a16="http://schemas.microsoft.com/office/drawing/2014/main" id="{7C9EF4CD-F275-5522-D5C2-5CF3D4F8B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3267" y="1908068"/>
            <a:ext cx="9700799" cy="3947415"/>
          </a:xfrm>
        </p:spPr>
      </p:pic>
    </p:spTree>
    <p:extLst>
      <p:ext uri="{BB962C8B-B14F-4D97-AF65-F5344CB8AC3E}">
        <p14:creationId xmlns:p14="http://schemas.microsoft.com/office/powerpoint/2010/main" val="38753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C7A52-BC0A-214D-8382-6B0DC36C6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DFE6-E888-07AB-E586-580CF9C3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94114"/>
                </a:solidFill>
                <a:latin typeface="Century Gothic"/>
              </a:rPr>
              <a:t>Students: Survey Results (part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76949-15DD-7F98-D142-955C24B1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101881"/>
            <a:ext cx="9701123" cy="40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D31B3-47C0-A3AA-C8E7-FAFC1D75B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925D-9BE3-57F1-C872-58975FB9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51FA3"/>
                </a:solidFill>
                <a:latin typeface="Century Gothic"/>
              </a:rPr>
              <a:t>Comparison Using AI interviewer</a:t>
            </a:r>
            <a:endParaRPr lang="en-US" b="1">
              <a:solidFill>
                <a:srgbClr val="051FA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23C519-3002-44F6-8395-05363FACF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677911"/>
              </p:ext>
            </p:extLst>
          </p:nvPr>
        </p:nvGraphicFramePr>
        <p:xfrm>
          <a:off x="838200" y="1825625"/>
          <a:ext cx="10515597" cy="274320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3454765">
                  <a:extLst>
                    <a:ext uri="{9D8B030D-6E8A-4147-A177-3AD203B41FA5}">
                      <a16:colId xmlns:a16="http://schemas.microsoft.com/office/drawing/2014/main" val="254697495"/>
                    </a:ext>
                  </a:extLst>
                </a:gridCol>
                <a:gridCol w="1765208">
                  <a:extLst>
                    <a:ext uri="{9D8B030D-6E8A-4147-A177-3AD203B41FA5}">
                      <a16:colId xmlns:a16="http://schemas.microsoft.com/office/drawing/2014/main" val="3781399218"/>
                    </a:ext>
                  </a:extLst>
                </a:gridCol>
                <a:gridCol w="1765208">
                  <a:extLst>
                    <a:ext uri="{9D8B030D-6E8A-4147-A177-3AD203B41FA5}">
                      <a16:colId xmlns:a16="http://schemas.microsoft.com/office/drawing/2014/main" val="249885416"/>
                    </a:ext>
                  </a:extLst>
                </a:gridCol>
                <a:gridCol w="1765208">
                  <a:extLst>
                    <a:ext uri="{9D8B030D-6E8A-4147-A177-3AD203B41FA5}">
                      <a16:colId xmlns:a16="http://schemas.microsoft.com/office/drawing/2014/main" val="3877257820"/>
                    </a:ext>
                  </a:extLst>
                </a:gridCol>
                <a:gridCol w="1765208">
                  <a:extLst>
                    <a:ext uri="{9D8B030D-6E8A-4147-A177-3AD203B41FA5}">
                      <a16:colId xmlns:a16="http://schemas.microsoft.com/office/drawing/2014/main" val="259967227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Century Gothic"/>
                        </a:rPr>
                        <a:t>Group 1 (c/o 2024)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Century Gothic"/>
                        </a:rPr>
                        <a:t>Group 2 (c/o 2025)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602703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Century Gothic"/>
                        </a:rPr>
                        <a:t>Mean (SD)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Century Gothic"/>
                        </a:rPr>
                        <a:t>Median (IQR)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Century Gothic"/>
                        </a:rPr>
                        <a:t>Mean (SD)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Century Gothic"/>
                        </a:rPr>
                        <a:t>Median (IQR)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41128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entury Gothic"/>
                        </a:rPr>
                        <a:t>Recognition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2.90 (0.75)</a:t>
                      </a:r>
                      <a:r>
                        <a:rPr lang="en-US" sz="2000" baseline="30000">
                          <a:latin typeface="Century Gothic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3 (2-3)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2.79 (0.85)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3 (2-3)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58047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entury Gothic"/>
                        </a:rPr>
                        <a:t>Facts/Stakeholders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2.58 (0.68)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3 (2-3)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2.65 (0.73)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3 (2-3)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35484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entury Gothic"/>
                        </a:rPr>
                        <a:t>Ethical Principles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2.5 (0.82)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 (2-3)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2.49 (0.92)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 (2-3)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73962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entury Gothic"/>
                        </a:rPr>
                        <a:t>Alternatives outcomes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2.4 (0.73)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 (2-3)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2.42 (.078)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 (2-3)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80997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entury Gothic"/>
                        </a:rPr>
                        <a:t>Results and Reflection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2.34 (0.73)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 (2-3)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2.28 (0.78)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 (2-3)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0320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entury Gothic"/>
                        </a:rPr>
                        <a:t>Clarity/Organization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2.42 (0.61)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 (2-3)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2.55 (.79)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2 (2-3)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4423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entury Gothic"/>
                        </a:rPr>
                        <a:t>Total scores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15.14 (3.36)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14 (13-17)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15.19 (3.79)</a:t>
                      </a:r>
                      <a:r>
                        <a:rPr lang="en-US" sz="2000" b="0" i="0" u="none" strike="noStrike" baseline="30000" noProof="0">
                          <a:solidFill>
                            <a:srgbClr val="000000"/>
                          </a:solidFill>
                          <a:latin typeface="Century Gothic"/>
                        </a:rPr>
                        <a:t>A</a:t>
                      </a:r>
                      <a:endParaRPr lang="en-US" sz="2000">
                        <a:latin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entury Gothic"/>
                        </a:rPr>
                        <a:t>14 (12-18)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59893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601BA8-01EA-56A0-2737-64FD4B75EFC4}"/>
              </a:ext>
            </a:extLst>
          </p:cNvPr>
          <p:cNvSpPr txBox="1"/>
          <p:nvPr/>
        </p:nvSpPr>
        <p:spPr>
          <a:xfrm>
            <a:off x="221480" y="4966508"/>
            <a:ext cx="117498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entury Gothic"/>
              </a:rPr>
              <a:t>Identical letter in the same row identifies no statistical difference among the groups (p&gt;0.05)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1730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5052B-EAA5-440F-8694-E532BEF9E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a group&#10;&#10;AI-generated content may be incorrect.">
            <a:extLst>
              <a:ext uri="{FF2B5EF4-FFF2-40B4-BE49-F238E27FC236}">
                <a16:creationId xmlns:a16="http://schemas.microsoft.com/office/drawing/2014/main" id="{78A6D26B-7AF1-A007-3B6F-B86C945A5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3693" y="1714132"/>
            <a:ext cx="6492088" cy="473770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1CCE53-4B6E-615B-CADC-ECA3677506D4}"/>
              </a:ext>
            </a:extLst>
          </p:cNvPr>
          <p:cNvSpPr txBox="1">
            <a:spLocks/>
          </p:cNvSpPr>
          <p:nvPr/>
        </p:nvSpPr>
        <p:spPr>
          <a:xfrm>
            <a:off x="838200" y="385617"/>
            <a:ext cx="10515600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51FA3"/>
                </a:solidFill>
                <a:latin typeface="Century Gothic"/>
              </a:rPr>
              <a:t>Comparison Using AI Interviewer</a:t>
            </a:r>
            <a:endParaRPr lang="en-US" b="1">
              <a:solidFill>
                <a:srgbClr val="051FA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6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5798D-B3EC-8112-AE8F-E7533AE3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087C7-7F16-B25F-890C-360FA2A7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38" y="1992154"/>
            <a:ext cx="5632868" cy="408954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latin typeface="Century Gothic"/>
              </a:rPr>
              <a:t>The inter-examiner kappa showed an agreement of 63% and value of 0.35 (fair agreement)</a:t>
            </a: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/>
              </a:rPr>
              <a:t>The intra-examiners kappa showed agreements of 81.5% &amp; 77.1% with values of 0.56 &amp; 0.62 (substantial agreement) </a:t>
            </a:r>
          </a:p>
          <a:p>
            <a:endParaRPr lang="en-US">
              <a:latin typeface="Century Gothic"/>
            </a:endParaRPr>
          </a:p>
          <a:p>
            <a:r>
              <a:rPr lang="en-US" sz="2600" dirty="0">
                <a:latin typeface="Century Gothic"/>
              </a:rPr>
              <a:t>We also confirmed that there was no difference among the scores between the graders. </a:t>
            </a:r>
            <a:endParaRPr lang="en-US" dirty="0">
              <a:latin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DFAC7-35FB-BF45-C0DF-E8199620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767" y="2067035"/>
            <a:ext cx="5423324" cy="39501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27F4E6-AB69-D91D-1CF2-74D721DDBFAB}"/>
              </a:ext>
            </a:extLst>
          </p:cNvPr>
          <p:cNvSpPr txBox="1">
            <a:spLocks/>
          </p:cNvSpPr>
          <p:nvPr/>
        </p:nvSpPr>
        <p:spPr>
          <a:xfrm>
            <a:off x="838200" y="385617"/>
            <a:ext cx="10515600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51FA3"/>
                </a:solidFill>
                <a:latin typeface="Century Gothic"/>
              </a:rPr>
              <a:t>Comparison Using AI interviewer</a:t>
            </a:r>
            <a:endParaRPr lang="en-US" b="1">
              <a:solidFill>
                <a:srgbClr val="051FA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7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A8641-97BF-502B-0D68-D8AB93246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2A2E-2B8B-7848-40FE-CDC24C57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94114"/>
                </a:solidFill>
                <a:latin typeface="Century Gothic"/>
              </a:rPr>
              <a:t>Conclusion</a:t>
            </a:r>
            <a:endParaRPr lang="en-US" b="1">
              <a:solidFill>
                <a:srgbClr val="F9411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3D31-DF13-3001-8AC9-094B65C9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86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latin typeface="Century Gothic"/>
              </a:rPr>
              <a:t>AI needs to be infused into every component of an assignment to not feel "forced": </a:t>
            </a:r>
            <a:endParaRPr lang="en-US">
              <a:latin typeface="Aptos" panose="02110004020202020204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>
                <a:latin typeface="Century Gothic"/>
              </a:rPr>
              <a:t>Learning outcomes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>
                <a:latin typeface="Century Gothic"/>
              </a:rPr>
              <a:t>Description/instructions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>
                <a:latin typeface="Century Gothic"/>
              </a:rPr>
              <a:t>Student activities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>
                <a:latin typeface="Century Gothic"/>
              </a:rPr>
              <a:t>Final project/exam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>
                <a:latin typeface="Century Gothic"/>
              </a:rPr>
              <a:t>Rubric</a:t>
            </a:r>
          </a:p>
          <a:p>
            <a:pPr marL="457200" indent="-457200"/>
            <a:endParaRPr lang="en-US">
              <a:latin typeface="Century Gothic"/>
            </a:endParaRPr>
          </a:p>
          <a:p>
            <a:pPr marL="457200" indent="-457200"/>
            <a:r>
              <a:rPr lang="en-US">
                <a:latin typeface="Century Gothic"/>
              </a:rPr>
              <a:t>Positive learning: AI interview process required students to share genuine situation they faced (no 'cheating')</a:t>
            </a:r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7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06EB2-3D4F-7813-8877-46975426E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7A83-7327-1A77-50A7-BBC5EB20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29" y="385617"/>
            <a:ext cx="11723297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94114"/>
                </a:solidFill>
                <a:latin typeface="Century Gothic"/>
              </a:rPr>
              <a:t>Future Updates to Ethical Dilemma Assignment</a:t>
            </a:r>
            <a:endParaRPr lang="en-US" b="1">
              <a:solidFill>
                <a:srgbClr val="F9411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75E5D-A34C-6F9F-8CA3-5CF006C1D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03" y="1421267"/>
            <a:ext cx="11076317" cy="48707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entury Gothic"/>
              </a:rPr>
              <a:t>Provide students clear rationale for using AI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400">
                <a:latin typeface="Century Gothic"/>
              </a:rPr>
              <a:t>Define key terms like "ethical dilemma" and "core value"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entury Gothic"/>
              </a:rPr>
              <a:t>Create rubric better aligned to Student Learning Outcomes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entury Gothic"/>
              </a:rPr>
              <a:t>Provide high-quality sample student interview &amp; paper to students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entury Gothic"/>
              </a:rPr>
              <a:t>Provide faculty scorers with written directions during calibration activity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entury Gothic"/>
              </a:rPr>
              <a:t>Create a framework to consistently re-envision, revise, &amp; rebuild assignments &amp; assessments with the support of AI</a:t>
            </a:r>
          </a:p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0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A6E9DF-765B-6E4E-9C16-CD1588C89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42F7-66A7-94E8-DE7E-79521090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94114"/>
                </a:solidFill>
                <a:latin typeface="Century Gothic"/>
              </a:rPr>
              <a:t>Student Testimonials</a:t>
            </a:r>
            <a:endParaRPr lang="en-US">
              <a:solidFill>
                <a:srgbClr val="F941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3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488E75-C076-9D93-ED8F-60DD460AB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B4BC-BA82-3E96-9DD3-31807F69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221A0"/>
                </a:solidFill>
                <a:latin typeface="Century Gothic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B52DF-3973-133E-6075-5937AFF7B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902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Century Gothic"/>
              </a:rPr>
              <a:t>UF Dentistry students must demonstrate mastery of competency: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UFCD 5 - Ethical Standards: Apply principles of ethical decision making and professional responsibility.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latin typeface="Century Gothic"/>
            </a:endParaRPr>
          </a:p>
          <a:p>
            <a:r>
              <a:rPr lang="en-US" dirty="0">
                <a:latin typeface="Century Gothic"/>
              </a:rPr>
              <a:t>Students receive 4 years of instruction in ethics in didactic, preclinical, &amp; clinical courses</a:t>
            </a: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/>
                <a:ea typeface="+mn-lt"/>
                <a:cs typeface="+mn-lt"/>
              </a:rPr>
              <a:t>Summative assessment required students to reflect on an 'ethical dilemma' they experienced throughout their clinical years (D3 and D4)</a:t>
            </a:r>
          </a:p>
        </p:txBody>
      </p:sp>
    </p:spTree>
    <p:extLst>
      <p:ext uri="{BB962C8B-B14F-4D97-AF65-F5344CB8AC3E}">
        <p14:creationId xmlns:p14="http://schemas.microsoft.com/office/powerpoint/2010/main" val="1519582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320978-118F-0573-F1CC-84C601891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389C-DAAF-FFF9-2E04-F157237D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94114"/>
                </a:solidFill>
                <a:latin typeface="Century Gothic"/>
              </a:rPr>
              <a:t>Final Thoughts</a:t>
            </a:r>
            <a:endParaRPr lang="en-US" b="1">
              <a:solidFill>
                <a:srgbClr val="F9411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C4AF-8EB6-870B-D565-8C00D031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275"/>
            <a:ext cx="10515600" cy="308862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3600">
                <a:latin typeface="Century Gothic"/>
              </a:rPr>
              <a:t>"...</a:t>
            </a:r>
            <a:r>
              <a:rPr lang="en-US" sz="3600" b="1">
                <a:latin typeface="Century Gothic"/>
              </a:rPr>
              <a:t>deep learning</a:t>
            </a:r>
            <a:r>
              <a:rPr lang="en-US" sz="3600">
                <a:latin typeface="Century Gothic"/>
              </a:rPr>
              <a:t> and </a:t>
            </a:r>
            <a:r>
              <a:rPr lang="en-US" sz="3600" b="1">
                <a:latin typeface="Century Gothic"/>
              </a:rPr>
              <a:t>inventiveness</a:t>
            </a:r>
            <a:r>
              <a:rPr lang="en-US" sz="3600">
                <a:latin typeface="Century Gothic"/>
              </a:rPr>
              <a:t> can come from playing with new toys, new concepts, new ideas, exploring them, tinkering with them, connecting them, and of course failing as well." </a:t>
            </a:r>
            <a:endParaRPr lang="en-US" sz="3600">
              <a:latin typeface="Aptos" panose="02110004020202020204"/>
            </a:endParaRPr>
          </a:p>
          <a:p>
            <a:pPr marL="0" indent="0" algn="ctr">
              <a:buNone/>
            </a:pPr>
            <a:endParaRPr lang="en-US" sz="3200">
              <a:latin typeface="Century Gothic"/>
            </a:endParaRPr>
          </a:p>
          <a:p>
            <a:pPr marL="0" indent="0" algn="ctr">
              <a:buNone/>
            </a:pPr>
            <a:r>
              <a:rPr lang="en-US" sz="3200">
                <a:latin typeface="Century Gothic"/>
              </a:rPr>
              <a:t>(</a:t>
            </a:r>
            <a:r>
              <a:rPr lang="en-US" sz="3200" i="1">
                <a:latin typeface="Century Gothic"/>
              </a:rPr>
              <a:t>Productive Failure</a:t>
            </a:r>
            <a:r>
              <a:rPr lang="en-US" sz="3200">
                <a:latin typeface="Century Gothic"/>
              </a:rPr>
              <a:t>, Manu Kapur)</a:t>
            </a:r>
            <a:endParaRPr lang="en-US" sz="3200"/>
          </a:p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7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903F51-DA55-701B-85E4-000EA191C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EB58-4014-0F36-E27D-E0C55086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A4617"/>
                </a:solidFill>
                <a:latin typeface="Century Gothic"/>
              </a:rPr>
              <a:t>Rationale for Assessment</a:t>
            </a:r>
            <a:endParaRPr lang="en-US" b="1">
              <a:solidFill>
                <a:srgbClr val="FA461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Content Placeholder 4" descr="A diagram of instruction and instruction&#10;&#10;AI-generated content may be incorrect.">
            <a:extLst>
              <a:ext uri="{FF2B5EF4-FFF2-40B4-BE49-F238E27FC236}">
                <a16:creationId xmlns:a16="http://schemas.microsoft.com/office/drawing/2014/main" id="{2FDEA188-50A5-C161-20A3-8B0CFD467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5370" b="15433"/>
          <a:stretch/>
        </p:blipFill>
        <p:spPr>
          <a:xfrm>
            <a:off x="22649" y="1893504"/>
            <a:ext cx="12148456" cy="4018313"/>
          </a:xfrm>
        </p:spPr>
      </p:pic>
    </p:spTree>
    <p:extLst>
      <p:ext uri="{BB962C8B-B14F-4D97-AF65-F5344CB8AC3E}">
        <p14:creationId xmlns:p14="http://schemas.microsoft.com/office/powerpoint/2010/main" val="33017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489B8-3DC2-DDAB-48CE-F5D54990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4035-31EC-50DA-6165-A12DAE49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51FA3"/>
                </a:solidFill>
                <a:latin typeface="Century Gothic"/>
              </a:rPr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8B67-54F2-7601-84AB-F6FB93309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6" y="1579418"/>
            <a:ext cx="11208326" cy="45975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Students graduating from Professional Dentistry Program lack critical thinking skills to examine ethical dilemma to present on Ethics Day to American College of Dentistry Fellows</a:t>
            </a:r>
            <a:endParaRPr lang="en-US" dirty="0"/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/>
              </a:rPr>
              <a:t>Historically, ethical dilemmas superficially identified, described, &amp; explored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/>
              </a:rPr>
              <a:t>Assignment components (from project description to scoring rubric) may lack detail/alignment</a:t>
            </a:r>
          </a:p>
        </p:txBody>
      </p:sp>
    </p:spTree>
    <p:extLst>
      <p:ext uri="{BB962C8B-B14F-4D97-AF65-F5344CB8AC3E}">
        <p14:creationId xmlns:p14="http://schemas.microsoft.com/office/powerpoint/2010/main" val="317155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4F322-DE36-7158-FCEF-915FD6621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7AF2-E573-AA2A-8617-8363C95F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94114"/>
                </a:solidFill>
                <a:latin typeface="Century Gothic"/>
              </a:rPr>
              <a:t>Proposed Solution</a:t>
            </a:r>
            <a:endParaRPr lang="en-US" b="1">
              <a:solidFill>
                <a:srgbClr val="F9411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1E02-E775-1E61-9336-028FE67B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1" y="1481095"/>
            <a:ext cx="11228438" cy="23791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Century Gothic"/>
              </a:rPr>
              <a:t>NaviGator</a:t>
            </a:r>
            <a:r>
              <a:rPr lang="en-US">
                <a:latin typeface="Century Gothic"/>
              </a:rPr>
              <a:t> AI can guide students through self-reflection process to write papers</a:t>
            </a:r>
            <a:endParaRPr lang="en-US"/>
          </a:p>
          <a:p>
            <a:endParaRPr lang="en-US">
              <a:latin typeface="Century Gothic"/>
            </a:endParaRPr>
          </a:p>
          <a:p>
            <a:r>
              <a:rPr lang="en-US">
                <a:latin typeface="Century Gothic"/>
              </a:rPr>
              <a:t>All other elements of project remained same to test effectiveness of using </a:t>
            </a:r>
            <a:r>
              <a:rPr lang="en-US" err="1">
                <a:latin typeface="Century Gothic"/>
              </a:rPr>
              <a:t>NaviGator</a:t>
            </a:r>
            <a:r>
              <a:rPr lang="en-US">
                <a:latin typeface="Century Gothic"/>
              </a:rPr>
              <a:t> AI as an interviewer</a:t>
            </a:r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4" name="Picture 3" descr="A black and white text with a logo and a globe&#10;&#10;AI-generated content may be incorrect.">
            <a:extLst>
              <a:ext uri="{FF2B5EF4-FFF2-40B4-BE49-F238E27FC236}">
                <a16:creationId xmlns:a16="http://schemas.microsoft.com/office/drawing/2014/main" id="{E47DA9EB-EA71-CD5B-91B3-722DB0BF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83" r="9698"/>
          <a:stretch/>
        </p:blipFill>
        <p:spPr>
          <a:xfrm>
            <a:off x="4305543" y="3904342"/>
            <a:ext cx="3572979" cy="26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9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F16D2-C142-2FC9-FDE9-808DAD1FC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AE7F-B33D-D89A-E878-327CA893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94114"/>
                </a:solidFill>
                <a:latin typeface="Century Gothic"/>
              </a:rPr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BBF3D-FF6D-C488-427F-CAE91399B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06237"/>
            <a:ext cx="11450780" cy="523254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>
                <a:latin typeface="Century Gothic"/>
              </a:rPr>
              <a:t>Preset created with custom instructions in </a:t>
            </a:r>
            <a:r>
              <a:rPr lang="en-US" err="1">
                <a:latin typeface="Century Gothic"/>
              </a:rPr>
              <a:t>NaviGator</a:t>
            </a:r>
            <a:r>
              <a:rPr lang="en-US">
                <a:latin typeface="Century Gothic"/>
              </a:rPr>
              <a:t> AI using project description from previous year</a:t>
            </a:r>
            <a:endParaRPr lang="en-US"/>
          </a:p>
          <a:p>
            <a:pPr>
              <a:lnSpc>
                <a:spcPct val="170000"/>
              </a:lnSpc>
            </a:pPr>
            <a:r>
              <a:rPr lang="en-US">
                <a:latin typeface="Century Gothic"/>
              </a:rPr>
              <a:t>AI prompted to engage in "interview" process, asking students questions about their ethical dilemma</a:t>
            </a:r>
          </a:p>
          <a:p>
            <a:pPr>
              <a:lnSpc>
                <a:spcPct val="170000"/>
              </a:lnSpc>
            </a:pPr>
            <a:r>
              <a:rPr lang="en-US">
                <a:latin typeface="Century Gothic"/>
              </a:rPr>
              <a:t>Submission was two-part: copy of AI interview &amp; traditional Ethics paper</a:t>
            </a:r>
          </a:p>
          <a:p>
            <a:pPr>
              <a:lnSpc>
                <a:spcPct val="170000"/>
              </a:lnSpc>
            </a:pPr>
            <a:r>
              <a:rPr lang="en-US">
                <a:latin typeface="Century Gothic"/>
              </a:rPr>
              <a:t>Two independent scorers used rubric to score 2024 &amp; 2025 submissions</a:t>
            </a: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9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4A1171-2DBE-0A59-6B26-D0DC91ABD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0E8A-6C8F-02F2-5A62-C532307B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94114"/>
                </a:solidFill>
                <a:latin typeface="Century Gothic"/>
              </a:rPr>
              <a:t>Role of AI: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FEC0-86C6-5898-2F8F-4A3D6BD9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entury Gothic"/>
              </a:rPr>
              <a:t>Maintained 2024 written project description &amp; directions to use with 2025 students for consistency</a:t>
            </a:r>
            <a:endParaRPr lang="en-US">
              <a:latin typeface="Aptos" panose="02110004020202020204"/>
            </a:endParaRPr>
          </a:p>
          <a:p>
            <a:endParaRPr lang="en-US">
              <a:latin typeface="Century Gothic"/>
            </a:endParaRPr>
          </a:p>
          <a:p>
            <a:r>
              <a:rPr lang="en-US">
                <a:latin typeface="Century Gothic"/>
              </a:rPr>
              <a:t>Added specific steps to use </a:t>
            </a:r>
            <a:r>
              <a:rPr lang="en-US" err="1">
                <a:latin typeface="Century Gothic"/>
              </a:rPr>
              <a:t>NaviGator</a:t>
            </a:r>
            <a:r>
              <a:rPr lang="en-US">
                <a:latin typeface="Century Gothic"/>
              </a:rPr>
              <a:t> AI for interview</a:t>
            </a:r>
          </a:p>
          <a:p>
            <a:endParaRPr lang="en-US">
              <a:latin typeface="Century Gothic"/>
            </a:endParaRPr>
          </a:p>
          <a:p>
            <a:r>
              <a:rPr lang="en-US">
                <a:latin typeface="Century Gothic"/>
              </a:rPr>
              <a:t>Created screenshare video to walk students through </a:t>
            </a:r>
            <a:r>
              <a:rPr lang="en-US" err="1">
                <a:latin typeface="Century Gothic"/>
              </a:rPr>
              <a:t>NaviGatorAI</a:t>
            </a:r>
            <a:endParaRPr lang="en-US">
              <a:latin typeface="Century Gothic"/>
            </a:endParaRPr>
          </a:p>
          <a:p>
            <a:pPr marL="457200" lvl="1" indent="0">
              <a:buNone/>
            </a:pPr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4" name="Picture 3" descr="A lizard wearing glasses and a blue suit&#10;&#10;AI-generated content may be incorrect.">
            <a:extLst>
              <a:ext uri="{FF2B5EF4-FFF2-40B4-BE49-F238E27FC236}">
                <a16:creationId xmlns:a16="http://schemas.microsoft.com/office/drawing/2014/main" id="{A4F4EF69-E5C8-CA98-FB7D-9399A494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923" y="4631946"/>
            <a:ext cx="3360058" cy="20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B6E3E-8A07-FF61-F93A-A3D60E5CA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DA88-8899-2272-E805-AC3C6337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51FA3"/>
                </a:solidFill>
                <a:latin typeface="Century Gothic"/>
              </a:rPr>
              <a:t>Scoring Rubric</a:t>
            </a:r>
            <a:endParaRPr lang="en-US" b="1">
              <a:solidFill>
                <a:srgbClr val="051FA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3CBB-9A4E-FECC-FF48-54614BEA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52" y="1410085"/>
            <a:ext cx="10774548" cy="52056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entury Gothic"/>
              </a:rPr>
              <a:t>Identical rubric used in 2024 &amp; 2025 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Rubric measured domains:</a:t>
            </a:r>
            <a:endParaRPr lang="en-US" dirty="0">
              <a:latin typeface="Century Gothic" panose="020B0502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Recognition of the Dilemma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Facts &amp; Stakeholders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Ethical Principles &amp; Core Values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Alternatives &amp; Outcomes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Results &amp; Reflection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Clarity &amp; Organization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latin typeface="Century Gothic"/>
            </a:endParaRPr>
          </a:p>
          <a:p>
            <a:pPr marL="0" indent="0" algn="ctr">
              <a:buNone/>
            </a:pPr>
            <a:r>
              <a:rPr lang="en-US" dirty="0">
                <a:latin typeface="Century Gothic"/>
              </a:rPr>
              <a:t>Four-point scale used, total of 24 points:</a:t>
            </a:r>
          </a:p>
          <a:p>
            <a:pPr marL="0" indent="0" algn="ctr">
              <a:buNone/>
            </a:pPr>
            <a:r>
              <a:rPr lang="en-US" sz="2400" dirty="0">
                <a:latin typeface="Century Gothic"/>
              </a:rPr>
              <a:t>Excellent (4) - Acceptable (3) - Modification (2) - Unsatisfactory (1)</a:t>
            </a:r>
            <a:endParaRPr lang="en-US" sz="2400" dirty="0">
              <a:latin typeface="Aptos" panose="02110004020202020204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7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D659A-546B-E48E-2EBF-EEF942077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3DE7-D531-F533-FE8D-C3F5322E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617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51FA3"/>
                </a:solidFill>
                <a:latin typeface="Century Gothic"/>
              </a:rPr>
              <a:t>Statistical Analysis</a:t>
            </a:r>
            <a:endParaRPr lang="en-US" b="1">
              <a:solidFill>
                <a:srgbClr val="051FA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21EF-9932-846C-41B0-85AD3EA75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1579418"/>
            <a:ext cx="10781145" cy="459754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Century Gothic"/>
            </a:endParaRPr>
          </a:p>
          <a:p>
            <a:pPr lvl="1"/>
            <a:endParaRPr lang="en-US">
              <a:latin typeface="Arial Narrow"/>
            </a:endParaRPr>
          </a:p>
          <a:p>
            <a:pPr lvl="1"/>
            <a:endParaRPr lang="en-US">
              <a:latin typeface="Arial Narrow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A62844-7268-9D01-E39E-3B73BF8902B4}"/>
              </a:ext>
            </a:extLst>
          </p:cNvPr>
          <p:cNvSpPr txBox="1">
            <a:spLocks/>
          </p:cNvSpPr>
          <p:nvPr/>
        </p:nvSpPr>
        <p:spPr>
          <a:xfrm>
            <a:off x="838200" y="2317227"/>
            <a:ext cx="10515600" cy="38597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/>
              </a:rPr>
              <a:t>The statistical analysis was performed using Stata v.17 (data software)</a:t>
            </a:r>
            <a:endParaRPr lang="en-US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>
              <a:latin typeface="Century Gothic"/>
            </a:endParaRPr>
          </a:p>
          <a:p>
            <a:r>
              <a:rPr lang="en-US">
                <a:latin typeface="Century Gothic"/>
              </a:rPr>
              <a:t>Non-parametric test (Mann-Whitney) was used to compare each category individually and the total scores with alpha = 0.05.</a:t>
            </a:r>
          </a:p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62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fc63a6-18cf-4814-8dee-b8d6616a2bda">
      <Terms xmlns="http://schemas.microsoft.com/office/infopath/2007/PartnerControls"/>
    </lcf76f155ced4ddcb4097134ff3c332f>
    <TaxCatchAll xmlns="f1df3c8b-a08d-4273-8a9d-d84843c476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5A10438976445A4F2A564A9063629" ma:contentTypeVersion="16" ma:contentTypeDescription="Create a new document." ma:contentTypeScope="" ma:versionID="f2f4c315df1bdb327d32fe80250fd836">
  <xsd:schema xmlns:xsd="http://www.w3.org/2001/XMLSchema" xmlns:xs="http://www.w3.org/2001/XMLSchema" xmlns:p="http://schemas.microsoft.com/office/2006/metadata/properties" xmlns:ns2="63fc63a6-18cf-4814-8dee-b8d6616a2bda" xmlns:ns3="f1df3c8b-a08d-4273-8a9d-d84843c47645" targetNamespace="http://schemas.microsoft.com/office/2006/metadata/properties" ma:root="true" ma:fieldsID="0f84598967c8845d20b612bf8f6aa973" ns2:_="" ns3:_="">
    <xsd:import namespace="63fc63a6-18cf-4814-8dee-b8d6616a2bda"/>
    <xsd:import namespace="f1df3c8b-a08d-4273-8a9d-d84843c476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c63a6-18cf-4814-8dee-b8d6616a2b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f3c8b-a08d-4273-8a9d-d84843c4764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1f99ba2-fbc7-41c0-a4e1-1552b395d82f}" ma:internalName="TaxCatchAll" ma:showField="CatchAllData" ma:web="f1df3c8b-a08d-4273-8a9d-d84843c476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32FA15-A8C1-405E-B12B-E06AAEFE0878}">
  <ds:schemaRefs>
    <ds:schemaRef ds:uri="63fc63a6-18cf-4814-8dee-b8d6616a2bda"/>
    <ds:schemaRef ds:uri="f1df3c8b-a08d-4273-8a9d-d84843c47645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8F2F98C3-0889-47B3-8089-733E5C1ADE8D}">
  <ds:schemaRefs>
    <ds:schemaRef ds:uri="63fc63a6-18cf-4814-8dee-b8d6616a2bda"/>
    <ds:schemaRef ds:uri="f1df3c8b-a08d-4273-8a9d-d84843c476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EBFCBEB-4B09-417C-A12A-FEC54CA037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Macintosh PowerPoint</Application>
  <PresentationFormat>Widescreen</PresentationFormat>
  <Paragraphs>155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Arial Narrow</vt:lpstr>
      <vt:lpstr>Century Gothic</vt:lpstr>
      <vt:lpstr>Courier New</vt:lpstr>
      <vt:lpstr>Office Theme</vt:lpstr>
      <vt:lpstr>Leveraging NaviGator AI for Enhancing Ethical Reflection in Dental Education</vt:lpstr>
      <vt:lpstr>Background</vt:lpstr>
      <vt:lpstr>Rationale for Assessment</vt:lpstr>
      <vt:lpstr>Problem</vt:lpstr>
      <vt:lpstr>Proposed Solution</vt:lpstr>
      <vt:lpstr>Method</vt:lpstr>
      <vt:lpstr>Role of AI: Directions</vt:lpstr>
      <vt:lpstr>Scoring Rubric</vt:lpstr>
      <vt:lpstr>Statistical Analysis</vt:lpstr>
      <vt:lpstr>Faculty Participation</vt:lpstr>
      <vt:lpstr>Fellows: Survey Results</vt:lpstr>
      <vt:lpstr>Students: Survey Results (part 1)</vt:lpstr>
      <vt:lpstr>Students: Survey Results (part 2)</vt:lpstr>
      <vt:lpstr>Comparison Using AI interviewer</vt:lpstr>
      <vt:lpstr>PowerPoint Presentation</vt:lpstr>
      <vt:lpstr>PowerPoint Presentation</vt:lpstr>
      <vt:lpstr>Conclusion</vt:lpstr>
      <vt:lpstr>Future Updates to Ethical Dilemma Assignment</vt:lpstr>
      <vt:lpstr>Student Testimonials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NaviGator AI for Enhancing Ethical Reflection in Dental Education</dc:title>
  <dc:creator>Wells,Carrie Rose</dc:creator>
  <cp:lastModifiedBy>Dias Ribeiro,Ana</cp:lastModifiedBy>
  <cp:revision>43</cp:revision>
  <dcterms:created xsi:type="dcterms:W3CDTF">2025-03-25T20:28:28Z</dcterms:created>
  <dcterms:modified xsi:type="dcterms:W3CDTF">2025-04-14T15:03:37Z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0x010100DD15A10438976445A4F2A564A9063629</vt:lpwstr>
  </property>
  <property fmtid="{D5CDD505-2E9C-101B-9397-08002B2CF9AE}" pid="3" name="MediaServiceImageTags">
    <vt:lpwstr/>
  </property>
</Properties>
</file>