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omments/modernComment_109_8119BC6E.xml" ContentType="application/vnd.ms-powerpoint.comment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291" r:id="rId2"/>
    <p:sldId id="257" r:id="rId3"/>
    <p:sldId id="262" r:id="rId4"/>
    <p:sldId id="258" r:id="rId5"/>
    <p:sldId id="260" r:id="rId6"/>
    <p:sldId id="263" r:id="rId7"/>
    <p:sldId id="265" r:id="rId8"/>
    <p:sldId id="266" r:id="rId9"/>
    <p:sldId id="271" r:id="rId10"/>
    <p:sldId id="290" r:id="rId11"/>
    <p:sldId id="287" r:id="rId12"/>
    <p:sldId id="274" r:id="rId13"/>
    <p:sldId id="273" r:id="rId14"/>
    <p:sldId id="270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58DAAB18-FD1C-F864-1DAA-799CAE2D0E2A}" name="Miller,Stephanie M" initials="" userId="S::smiller86@ufl.edu::152ee3e9-e77b-4e75-8fbc-433b1698f1d5" providerId="AD"/>
  <p188:author id="{4C18378E-4AF1-5534-0A73-3ED8037E0822}" name="Vernon,Patricia A" initials="" userId="S::patriciavernon@ufl.edu::c33266cb-2c71-4468-aa55-f97dd70e8924" providerId="AD"/>
  <p188:author id="{4A1563B3-58D1-036F-B08F-26B8A763C400}" name="Christensen, Christian Thomas" initials="CC" userId="S::ctchrist@ufl.edu::7ecfea60-4e6e-4a82-9df1-cde0fd19989a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0F8F9A5-0099-4B1E-A9F3-06B412158039}" v="1" dt="2025-04-14T23:36:55.86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143"/>
    <p:restoredTop sz="76232"/>
  </p:normalViewPr>
  <p:slideViewPr>
    <p:cSldViewPr snapToGrid="0">
      <p:cViewPr varScale="1">
        <p:scale>
          <a:sx n="155" d="100"/>
          <a:sy n="155" d="100"/>
        </p:scale>
        <p:origin x="3552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8/10/relationships/authors" Target="authors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ephanie Miller" userId="FxpxGSjGtSEXBR0ThSq0S4oCFgvEU/+9R4VayJmLxIE=" providerId="None" clId="Web-{90F8F9A5-0099-4B1E-A9F3-06B412158039}"/>
    <pc:docChg chg="modSld">
      <pc:chgData name="Stephanie Miller" userId="FxpxGSjGtSEXBR0ThSq0S4oCFgvEU/+9R4VayJmLxIE=" providerId="None" clId="Web-{90F8F9A5-0099-4B1E-A9F3-06B412158039}" dt="2025-04-14T23:36:55.852" v="0" actId="20577"/>
      <pc:docMkLst>
        <pc:docMk/>
      </pc:docMkLst>
      <pc:sldChg chg="modSp">
        <pc:chgData name="Stephanie Miller" userId="FxpxGSjGtSEXBR0ThSq0S4oCFgvEU/+9R4VayJmLxIE=" providerId="None" clId="Web-{90F8F9A5-0099-4B1E-A9F3-06B412158039}" dt="2025-04-14T23:36:55.852" v="0" actId="20577"/>
        <pc:sldMkLst>
          <pc:docMk/>
          <pc:sldMk cId="320516197" sldId="260"/>
        </pc:sldMkLst>
        <pc:spChg chg="mod">
          <ac:chgData name="Stephanie Miller" userId="FxpxGSjGtSEXBR0ThSq0S4oCFgvEU/+9R4VayJmLxIE=" providerId="None" clId="Web-{90F8F9A5-0099-4B1E-A9F3-06B412158039}" dt="2025-04-14T23:36:55.852" v="0" actId="20577"/>
          <ac:spMkLst>
            <pc:docMk/>
            <pc:sldMk cId="320516197" sldId="260"/>
            <ac:spMk id="3" creationId="{197A1C2A-5AF5-E05B-8007-CF112772EC59}"/>
          </ac:spMkLst>
        </pc:spChg>
      </pc:sldChg>
    </pc:docChg>
  </pc:docChgLst>
  <pc:docChgLst>
    <pc:chgData name="Miller,Stephanie M" userId="152ee3e9-e77b-4e75-8fbc-433b1698f1d5" providerId="ADAL" clId="{43775EE1-800F-F448-8581-0B826DFC44BA}"/>
    <pc:docChg chg="modSld">
      <pc:chgData name="Miller,Stephanie M" userId="152ee3e9-e77b-4e75-8fbc-433b1698f1d5" providerId="ADAL" clId="{43775EE1-800F-F448-8581-0B826DFC44BA}" dt="2025-04-09T20:41:01.103" v="13" actId="20577"/>
      <pc:docMkLst>
        <pc:docMk/>
      </pc:docMkLst>
      <pc:sldChg chg="modNotesTx">
        <pc:chgData name="Miller,Stephanie M" userId="152ee3e9-e77b-4e75-8fbc-433b1698f1d5" providerId="ADAL" clId="{43775EE1-800F-F448-8581-0B826DFC44BA}" dt="2025-04-09T20:38:47.155" v="2" actId="20577"/>
        <pc:sldMkLst>
          <pc:docMk/>
          <pc:sldMk cId="1825449391" sldId="258"/>
        </pc:sldMkLst>
      </pc:sldChg>
      <pc:sldChg chg="modNotesTx">
        <pc:chgData name="Miller,Stephanie M" userId="152ee3e9-e77b-4e75-8fbc-433b1698f1d5" providerId="ADAL" clId="{43775EE1-800F-F448-8581-0B826DFC44BA}" dt="2025-04-09T20:40:52.733" v="12" actId="20577"/>
        <pc:sldMkLst>
          <pc:docMk/>
          <pc:sldMk cId="320516197" sldId="260"/>
        </pc:sldMkLst>
      </pc:sldChg>
      <pc:sldChg chg="modNotesTx">
        <pc:chgData name="Miller,Stephanie M" userId="152ee3e9-e77b-4e75-8fbc-433b1698f1d5" providerId="ADAL" clId="{43775EE1-800F-F448-8581-0B826DFC44BA}" dt="2025-04-09T20:38:36.852" v="1" actId="20577"/>
        <pc:sldMkLst>
          <pc:docMk/>
          <pc:sldMk cId="2776123612" sldId="262"/>
        </pc:sldMkLst>
      </pc:sldChg>
      <pc:sldChg chg="modNotesTx">
        <pc:chgData name="Miller,Stephanie M" userId="152ee3e9-e77b-4e75-8fbc-433b1698f1d5" providerId="ADAL" clId="{43775EE1-800F-F448-8581-0B826DFC44BA}" dt="2025-04-09T20:38:57.418" v="4" actId="20577"/>
        <pc:sldMkLst>
          <pc:docMk/>
          <pc:sldMk cId="1706772108" sldId="263"/>
        </pc:sldMkLst>
      </pc:sldChg>
      <pc:sldChg chg="modNotesTx">
        <pc:chgData name="Miller,Stephanie M" userId="152ee3e9-e77b-4e75-8fbc-433b1698f1d5" providerId="ADAL" clId="{43775EE1-800F-F448-8581-0B826DFC44BA}" dt="2025-04-09T20:39:03.110" v="5" actId="20577"/>
        <pc:sldMkLst>
          <pc:docMk/>
          <pc:sldMk cId="2165947502" sldId="265"/>
        </pc:sldMkLst>
      </pc:sldChg>
      <pc:sldChg chg="modNotesTx">
        <pc:chgData name="Miller,Stephanie M" userId="152ee3e9-e77b-4e75-8fbc-433b1698f1d5" providerId="ADAL" clId="{43775EE1-800F-F448-8581-0B826DFC44BA}" dt="2025-04-09T20:39:07.159" v="6" actId="20577"/>
        <pc:sldMkLst>
          <pc:docMk/>
          <pc:sldMk cId="1793063562" sldId="266"/>
        </pc:sldMkLst>
      </pc:sldChg>
      <pc:sldChg chg="modNotesTx">
        <pc:chgData name="Miller,Stephanie M" userId="152ee3e9-e77b-4e75-8fbc-433b1698f1d5" providerId="ADAL" clId="{43775EE1-800F-F448-8581-0B826DFC44BA}" dt="2025-04-09T20:39:12.020" v="7" actId="20577"/>
        <pc:sldMkLst>
          <pc:docMk/>
          <pc:sldMk cId="1201234238" sldId="271"/>
        </pc:sldMkLst>
      </pc:sldChg>
      <pc:sldChg chg="modNotesTx">
        <pc:chgData name="Miller,Stephanie M" userId="152ee3e9-e77b-4e75-8fbc-433b1698f1d5" providerId="ADAL" clId="{43775EE1-800F-F448-8581-0B826DFC44BA}" dt="2025-04-09T20:41:01.103" v="13" actId="20577"/>
        <pc:sldMkLst>
          <pc:docMk/>
          <pc:sldMk cId="193540183" sldId="274"/>
        </pc:sldMkLst>
      </pc:sldChg>
      <pc:sldChg chg="modNotesTx">
        <pc:chgData name="Miller,Stephanie M" userId="152ee3e9-e77b-4e75-8fbc-433b1698f1d5" providerId="ADAL" clId="{43775EE1-800F-F448-8581-0B826DFC44BA}" dt="2025-04-09T20:40:03.457" v="9" actId="20577"/>
        <pc:sldMkLst>
          <pc:docMk/>
          <pc:sldMk cId="3405943361" sldId="287"/>
        </pc:sldMkLst>
      </pc:sldChg>
      <pc:sldChg chg="modNotesTx">
        <pc:chgData name="Miller,Stephanie M" userId="152ee3e9-e77b-4e75-8fbc-433b1698f1d5" providerId="ADAL" clId="{43775EE1-800F-F448-8581-0B826DFC44BA}" dt="2025-04-09T20:39:58.970" v="8" actId="20577"/>
        <pc:sldMkLst>
          <pc:docMk/>
          <pc:sldMk cId="3875556191" sldId="290"/>
        </pc:sldMkLst>
      </pc:sldChg>
      <pc:sldChg chg="modNotesTx">
        <pc:chgData name="Miller,Stephanie M" userId="152ee3e9-e77b-4e75-8fbc-433b1698f1d5" providerId="ADAL" clId="{43775EE1-800F-F448-8581-0B826DFC44BA}" dt="2025-04-09T20:38:29.227" v="0" actId="20577"/>
        <pc:sldMkLst>
          <pc:docMk/>
          <pc:sldMk cId="1026406950" sldId="291"/>
        </pc:sldMkLst>
      </pc:sldChg>
    </pc:docChg>
  </pc:docChgLst>
</pc:chgInfo>
</file>

<file path=ppt/comments/modernComment_109_8119BC6E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26C963AE-5BAF-EF4C-8E5C-A29F2DF25F8D}" authorId="{4A1563B3-58D1-036F-B08F-26B8A763C400}" status="resolved" created="2025-03-26T14:33:12.806" complete="100000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2165947502" sldId="265"/>
      <ac:spMk id="3" creationId="{01D06B79-1471-43EB-FE64-BECE301DBEDF}"/>
      <ac:txMk cp="167">
        <ac:context len="169" hash="3529999154"/>
      </ac:txMk>
    </ac:txMkLst>
    <p188:txBody>
      <a:bodyPr/>
      <a:lstStyle/>
      <a:p>
        <a:r>
          <a:rPr lang="en-US"/>
          <a:t>“…connects with” as an alternative phrasing here.</a:t>
        </a:r>
      </a:p>
    </p188:txBody>
    <p188:extLst>
      <p:ext xmlns:p="http://schemas.openxmlformats.org/presentationml/2006/main" uri="{57CB4572-C831-44C2-8A1C-0ADB6CCDFE69}">
        <p223:reactions xmlns:p223="http://schemas.microsoft.com/office/powerpoint/2022/03/main">
          <p223:rxn type="👍">
            <p223:instance time="2025-03-27T12:35:22.012" authorId="{4C18378E-4AF1-5534-0A73-3ED8037E0822}"/>
          </p223:rxn>
        </p223:reactions>
      </p:ext>
    </p188:extLst>
  </p188:cm>
</p188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10191E-0E9E-6B41-84B7-6524619C3BD8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40444B-7AC7-754E-B939-BDA7EC9CBF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8245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B791B5-FC9E-4841-AA95-2842E1A5287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2476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Calibri"/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40444B-7AC7-754E-B939-BDA7EC9CBF2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7991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40444B-7AC7-754E-B939-BDA7EC9CBF2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5370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>
              <a:lnSpc>
                <a:spcPct val="115000"/>
              </a:lnSpc>
              <a:spcAft>
                <a:spcPts val="900"/>
              </a:spcAft>
              <a:buNone/>
            </a:pPr>
            <a:endParaRPr lang="en-US" dirty="0">
              <a:effectLst/>
              <a:latin typeface="Helvetica Neue" panose="02000503000000020004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40444B-7AC7-754E-B939-BDA7EC9CBF2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9961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B791B5-FC9E-4841-AA95-2842E1A5287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6601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40444B-7AC7-754E-B939-BDA7EC9CBF2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8537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40444B-7AC7-754E-B939-BDA7EC9CBF2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7528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40444B-7AC7-754E-B939-BDA7EC9CBF2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4337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40444B-7AC7-754E-B939-BDA7EC9CBF2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3392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40444B-7AC7-754E-B939-BDA7EC9CBF2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5572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40444B-7AC7-754E-B939-BDA7EC9CBF2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5500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40444B-7AC7-754E-B939-BDA7EC9CBF2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5855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1F58F7-4BCF-845C-4250-7671A0AF64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24B2DAB-417F-7A5F-0DE8-71E1EC020F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87ED00-2373-1998-919A-D9E0109883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0B3F2-DBC8-5B46-9EA2-AD8F71350B15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D07391-E9F4-1D26-9017-0F183EA199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7AE613-3AE2-EB07-6EE4-F0E5C1D2E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2BBE8-7415-1D4B-9E0A-87FC034113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0135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C55B37-7B4D-9EB8-3485-B9595A9042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8195266-574B-AD82-70EA-D63D281B8C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39F7B9-97FB-519B-1150-2CD1ECFCFD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0B3F2-DBC8-5B46-9EA2-AD8F71350B15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D528F0-1A47-5CE0-38EA-8C3849865D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5DA499-E243-807F-437A-572E19AEC1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2BBE8-7415-1D4B-9E0A-87FC034113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8998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5F329AA-98B1-04E8-5F1A-E082F631400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F7B0305-8766-54A2-AE1C-1CC2B565EA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613445-13AD-CF99-611D-9D7CE13B7E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0B3F2-DBC8-5B46-9EA2-AD8F71350B15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9A65A1-7BE3-8999-1249-5F31BAD4DA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9CE691-85FF-4296-7278-20E7217A87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2BBE8-7415-1D4B-9E0A-87FC034113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5003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228597-9D04-562C-1F7E-F4BA6C446C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62391C-6648-803B-D4CF-943F81B140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FA0C0C-CCBE-E224-3BC8-0BC49D5D2E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0B3F2-DBC8-5B46-9EA2-AD8F71350B15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DDB027-A679-33E7-4E63-D279C40552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FE02BF-3F1F-573C-98E1-36DD55E8D3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2BBE8-7415-1D4B-9E0A-87FC034113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995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EBA3D2-97B7-036F-BE02-FB4DACA28B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BC32CA-4B05-26E4-1FA8-147DDEDA15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72DB7A-0033-BF17-F95B-01F8D9B7F7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0B3F2-DBC8-5B46-9EA2-AD8F71350B15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B40D0A-6F35-3FA2-BEC8-21ACB540FC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20409F-58F3-9EB6-DC2E-174343855F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2BBE8-7415-1D4B-9E0A-87FC034113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405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53BB1D-9041-73F2-441D-9465316BD4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0D0E83-A8DA-DCD7-FBD9-B1CF5C168CD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E9DAC61-E4EC-8440-102F-015AC95378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967759-A9E9-AB6F-687E-E96A52F9CB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0B3F2-DBC8-5B46-9EA2-AD8F71350B15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F4D1D9-C527-D917-EB38-9F457C355F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908F2F-2838-DA76-5E16-2C4981D9E1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2BBE8-7415-1D4B-9E0A-87FC034113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2554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3EFB62-0C7A-4DA6-A59C-6A2EA300ED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717717-9C1B-0AF4-9C15-5B0EF0CD20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E78735B-FE46-7829-EA00-0DEE8B4CB4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927FD46-B760-7157-4306-2BE9EF83733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133AA31-BA04-4340-ECE6-D888D722C6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64747A4-9FD3-61EE-7E9F-6AD5C6527F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0B3F2-DBC8-5B46-9EA2-AD8F71350B15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CAB3935-9CCF-3B94-2CE6-67D2955265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1D762F0-21C6-A246-D095-88831AD5BB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2BBE8-7415-1D4B-9E0A-87FC034113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8136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B45CE2-E5E2-5AEC-5BA9-E7125B599F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368F022-5C10-67FC-DC70-495669A81E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0B3F2-DBC8-5B46-9EA2-AD8F71350B15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A1BEC9D-CE18-DFA5-3414-DA2DF906F2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949C5FE-5D67-312F-6782-DC37DAF00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2BBE8-7415-1D4B-9E0A-87FC034113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2157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6F84371-8FE6-77EC-3D8D-7964C7B6F8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0B3F2-DBC8-5B46-9EA2-AD8F71350B15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665A219-F65E-B8D1-FC70-EF96891135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39A2AD-AE72-26F7-177E-19797C7617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2BBE8-7415-1D4B-9E0A-87FC034113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341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32C8AE-9263-607B-5879-B8043DDE65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CAF105-E9DE-9AAB-BAF4-237B633A2E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7B9C9B-7FC7-4964-FABB-79E8AC2C9C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5F4AC2-D316-6A6B-01F7-DC6A744164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0B3F2-DBC8-5B46-9EA2-AD8F71350B15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BEC54E-50E3-AE45-0CED-0131FFC5E3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278881-8924-E6DA-77C2-288C4E9445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2BBE8-7415-1D4B-9E0A-87FC034113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8081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C1238E-F46B-8B4E-DF01-41BEA8B498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67AA917-3486-CE04-FD27-4A5286419FF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AF1E653-CD07-E55F-51AC-45E4C7FD7E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5FFAFD-93CD-40A3-F7EF-3D73C634D4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0B3F2-DBC8-5B46-9EA2-AD8F71350B15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0A1055-7FC0-3E14-E8EF-64A1D6A271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DF284F-6BB9-2403-C245-688C992D38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2BBE8-7415-1D4B-9E0A-87FC034113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8692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DA8E452-F50D-B0E0-F393-58BB1DDEA0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EEEA86-56DE-D52E-4BFC-014556B914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9A378D-9334-6E81-BCCE-5B10584640D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010B3F2-DBC8-5B46-9EA2-AD8F71350B15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E741C4-715C-B1A9-6552-64C2936496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DB4795-C9A8-6B97-C881-7C897D8417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132BBE8-7415-1D4B-9E0A-87FC034113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476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09_8119BC6E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F6C881-28E1-9C06-8A20-E41A1AA57C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0337" y="640080"/>
            <a:ext cx="4200951" cy="3566160"/>
          </a:xfrm>
        </p:spPr>
        <p:txBody>
          <a:bodyPr anchor="b">
            <a:normAutofit/>
          </a:bodyPr>
          <a:lstStyle/>
          <a:p>
            <a:pPr algn="l"/>
            <a:r>
              <a:rPr lang="en-US" sz="3400" dirty="0"/>
              <a:t>Saving Time &amp; Empowering Impact:</a:t>
            </a:r>
            <a:br>
              <a:rPr lang="en-US" sz="3400" dirty="0"/>
            </a:br>
            <a:r>
              <a:rPr lang="en-US" sz="3400" dirty="0"/>
              <a:t>Florida Cooperative Extension’s Vision for Modernization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E0FD2C4-EEC4-5CB2-7AB7-E0E6485655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90339" y="4636008"/>
            <a:ext cx="3734014" cy="1572768"/>
          </a:xfrm>
        </p:spPr>
        <p:txBody>
          <a:bodyPr>
            <a:normAutofit/>
          </a:bodyPr>
          <a:lstStyle/>
          <a:p>
            <a:pPr algn="l"/>
            <a:r>
              <a:rPr lang="en-US" sz="2000" dirty="0"/>
              <a:t>Christian Christensen, Ph.D.</a:t>
            </a:r>
          </a:p>
          <a:p>
            <a:pPr algn="l"/>
            <a:r>
              <a:rPr lang="en-US" sz="2000" dirty="0"/>
              <a:t>UF/IFAS Extension Director of Business Intelligence</a:t>
            </a:r>
          </a:p>
        </p:txBody>
      </p:sp>
      <p:sp>
        <p:nvSpPr>
          <p:cNvPr id="23" name="sketchy line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0338" y="4409267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bstract spiral on blue tech background">
            <a:extLst>
              <a:ext uri="{FF2B5EF4-FFF2-40B4-BE49-F238E27FC236}">
                <a16:creationId xmlns:a16="http://schemas.microsoft.com/office/drawing/2014/main" id="{287756BC-FFA6-EFC1-6B7E-72503D9A38A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5040" r="28007" b="-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pic>
        <p:nvPicPr>
          <p:cNvPr id="9" name="Picture 8" descr="UF/IFAS Extension logo.">
            <a:extLst>
              <a:ext uri="{FF2B5EF4-FFF2-40B4-BE49-F238E27FC236}">
                <a16:creationId xmlns:a16="http://schemas.microsoft.com/office/drawing/2014/main" id="{27CE76D7-7F24-0E92-509C-047B10F6AC8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0820" y="492763"/>
            <a:ext cx="3545613" cy="863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4069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110D90-9CE1-3CC0-E741-2A480F3FB6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Current State vs. Data-Driven Future State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08EFB7B4-DE7F-FAEC-831B-EEE596195E2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98675913"/>
              </p:ext>
            </p:extLst>
          </p:nvPr>
        </p:nvGraphicFramePr>
        <p:xfrm>
          <a:off x="838200" y="1556456"/>
          <a:ext cx="10515598" cy="3630036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3165389">
                  <a:extLst>
                    <a:ext uri="{9D8B030D-6E8A-4147-A177-3AD203B41FA5}">
                      <a16:colId xmlns:a16="http://schemas.microsoft.com/office/drawing/2014/main" val="2421630162"/>
                    </a:ext>
                  </a:extLst>
                </a:gridCol>
                <a:gridCol w="3845010">
                  <a:extLst>
                    <a:ext uri="{9D8B030D-6E8A-4147-A177-3AD203B41FA5}">
                      <a16:colId xmlns:a16="http://schemas.microsoft.com/office/drawing/2014/main" val="908706639"/>
                    </a:ext>
                  </a:extLst>
                </a:gridCol>
                <a:gridCol w="3505199">
                  <a:extLst>
                    <a:ext uri="{9D8B030D-6E8A-4147-A177-3AD203B41FA5}">
                      <a16:colId xmlns:a16="http://schemas.microsoft.com/office/drawing/2014/main" val="4277719712"/>
                    </a:ext>
                  </a:extLst>
                </a:gridCol>
              </a:tblGrid>
              <a:tr h="42468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Systems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5188833"/>
                  </a:ext>
                </a:extLst>
              </a:tr>
              <a:tr h="42468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/>
                        <a:t>Current State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/>
                        <a:t>Future State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8960247"/>
                  </a:ext>
                </a:extLst>
              </a:tr>
              <a:tr h="856356">
                <a:tc>
                  <a:txBody>
                    <a:bodyPr/>
                    <a:lstStyle/>
                    <a:p>
                      <a:r>
                        <a:rPr lang="en-US" sz="2400"/>
                        <a:t>Hiring Process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2200"/>
                        <a:t>Disparate Systems</a:t>
                      </a:r>
                    </a:p>
                    <a:p>
                      <a:pPr marL="285750" lvl="0" indent="-285750">
                        <a:buFont typeface="Arial"/>
                        <a:buChar char="•"/>
                      </a:pPr>
                      <a:r>
                        <a:rPr lang="en-US" sz="2200"/>
                        <a:t>Administrative Burden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933577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2400"/>
                        <a:t>Program Development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lvl="0" indent="-285750">
                        <a:buFont typeface="Arial"/>
                        <a:buChar char="•"/>
                      </a:pPr>
                      <a:r>
                        <a:rPr lang="en-US" sz="2200"/>
                        <a:t>Needs Assessment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2200"/>
                        <a:t>Silos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3894546"/>
                  </a:ext>
                </a:extLst>
              </a:tr>
              <a:tr h="1041076">
                <a:tc>
                  <a:txBody>
                    <a:bodyPr/>
                    <a:lstStyle/>
                    <a:p>
                      <a:r>
                        <a:rPr lang="en-US" sz="2400"/>
                        <a:t>Program Assessment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2200"/>
                        <a:t>Static Documents</a:t>
                      </a:r>
                    </a:p>
                    <a:p>
                      <a:pPr marL="285750" lvl="0" indent="-285750">
                        <a:buFont typeface="Arial"/>
                        <a:buChar char="•"/>
                      </a:pPr>
                      <a:r>
                        <a:rPr lang="en-US" sz="2200"/>
                        <a:t>No Clear Metrics</a:t>
                      </a:r>
                    </a:p>
                    <a:p>
                      <a:pPr marL="285750" lvl="0" indent="-285750">
                        <a:buFont typeface="Arial"/>
                        <a:buChar char="•"/>
                      </a:pPr>
                      <a:endParaRPr lang="en-US" sz="2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5970833"/>
                  </a:ext>
                </a:extLst>
              </a:tr>
            </a:tbl>
          </a:graphicData>
        </a:graphic>
      </p:graphicFrame>
      <p:pic>
        <p:nvPicPr>
          <p:cNvPr id="3" name="Picture 2" descr="A blue circle with white and green letters&#10;&#10;AI-generated content may be incorrect.">
            <a:extLst>
              <a:ext uri="{FF2B5EF4-FFF2-40B4-BE49-F238E27FC236}">
                <a16:creationId xmlns:a16="http://schemas.microsoft.com/office/drawing/2014/main" id="{DE1FE9DC-A22F-101F-AEC5-09DB89DCDD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4163" y="5482092"/>
            <a:ext cx="643466" cy="643466"/>
          </a:xfrm>
          <a:prstGeom prst="rect">
            <a:avLst/>
          </a:prstGeom>
        </p:spPr>
      </p:pic>
      <p:pic>
        <p:nvPicPr>
          <p:cNvPr id="4" name="Picture 3" descr="A blue cloud with white text&#10;&#10;AI-generated content may be incorrect.">
            <a:extLst>
              <a:ext uri="{FF2B5EF4-FFF2-40B4-BE49-F238E27FC236}">
                <a16:creationId xmlns:a16="http://schemas.microsoft.com/office/drawing/2014/main" id="{B7102C3A-BA2C-D896-DB79-D7E1631B01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38721" y="5482389"/>
            <a:ext cx="916518" cy="636059"/>
          </a:xfrm>
          <a:prstGeom prst="rect">
            <a:avLst/>
          </a:prstGeom>
        </p:spPr>
      </p:pic>
      <p:pic>
        <p:nvPicPr>
          <p:cNvPr id="5" name="Picture 4" descr="A logo with a pear&#10;&#10;AI-generated content may be incorrect.">
            <a:extLst>
              <a:ext uri="{FF2B5EF4-FFF2-40B4-BE49-F238E27FC236}">
                <a16:creationId xmlns:a16="http://schemas.microsoft.com/office/drawing/2014/main" id="{D925204A-EC6C-C24F-29D5-BE5C2668285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21809" y="3334083"/>
            <a:ext cx="1705581" cy="743622"/>
          </a:xfrm>
          <a:prstGeom prst="rect">
            <a:avLst/>
          </a:prstGeom>
        </p:spPr>
      </p:pic>
      <p:pic>
        <p:nvPicPr>
          <p:cNvPr id="9" name="Picture 8" descr="A blue and black logo&#10;&#10;AI-generated content may be incorrect.">
            <a:extLst>
              <a:ext uri="{FF2B5EF4-FFF2-40B4-BE49-F238E27FC236}">
                <a16:creationId xmlns:a16="http://schemas.microsoft.com/office/drawing/2014/main" id="{072237BF-1D07-DBFC-30A8-826E8A87DF2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33521" y="4182164"/>
            <a:ext cx="633942" cy="53869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0C583CA-06F2-1AD1-8E9A-D026110835AE}"/>
              </a:ext>
            </a:extLst>
          </p:cNvPr>
          <p:cNvSpPr txBox="1"/>
          <p:nvPr/>
        </p:nvSpPr>
        <p:spPr>
          <a:xfrm>
            <a:off x="1305452" y="5800418"/>
            <a:ext cx="136524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dirty="0"/>
              <a:t>Snowflake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A138E5F-C40F-EC07-6619-DC6FD0A8BB17}"/>
              </a:ext>
            </a:extLst>
          </p:cNvPr>
          <p:cNvSpPr txBox="1"/>
          <p:nvPr/>
        </p:nvSpPr>
        <p:spPr>
          <a:xfrm>
            <a:off x="3431110" y="5800418"/>
            <a:ext cx="1621366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MySidewalk</a:t>
            </a:r>
          </a:p>
        </p:txBody>
      </p:sp>
      <p:pic>
        <p:nvPicPr>
          <p:cNvPr id="14" name="Picture 13" descr="A blue and black logo&#10;&#10;AI-generated content may be incorrect.">
            <a:extLst>
              <a:ext uri="{FF2B5EF4-FFF2-40B4-BE49-F238E27FC236}">
                <a16:creationId xmlns:a16="http://schemas.microsoft.com/office/drawing/2014/main" id="{1E3E2E72-1873-B361-1455-02D2BF87150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33521" y="2616160"/>
            <a:ext cx="633942" cy="538693"/>
          </a:xfrm>
          <a:prstGeom prst="rect">
            <a:avLst/>
          </a:prstGeom>
        </p:spPr>
      </p:pic>
      <p:pic>
        <p:nvPicPr>
          <p:cNvPr id="15" name="Picture 14" descr="A blue circle with white and green letters&#10;&#10;AI-generated content may be incorrect.">
            <a:extLst>
              <a:ext uri="{FF2B5EF4-FFF2-40B4-BE49-F238E27FC236}">
                <a16:creationId xmlns:a16="http://schemas.microsoft.com/office/drawing/2014/main" id="{75FA92E9-AF66-16AF-E296-9A90F1D804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14615" y="2560286"/>
            <a:ext cx="643466" cy="643466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2520CAC9-3AA9-1295-9FE8-55BE4129B73F}"/>
              </a:ext>
            </a:extLst>
          </p:cNvPr>
          <p:cNvSpPr txBox="1"/>
          <p:nvPr/>
        </p:nvSpPr>
        <p:spPr>
          <a:xfrm>
            <a:off x="5873215" y="5789835"/>
            <a:ext cx="1325034" cy="37991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Salesforce</a:t>
            </a:r>
          </a:p>
        </p:txBody>
      </p:sp>
      <p:pic>
        <p:nvPicPr>
          <p:cNvPr id="19" name="Picture 18" descr="A blue and black logo&#10;&#10;AI-generated content may be incorrect.">
            <a:extLst>
              <a:ext uri="{FF2B5EF4-FFF2-40B4-BE49-F238E27FC236}">
                <a16:creationId xmlns:a16="http://schemas.microsoft.com/office/drawing/2014/main" id="{57E4C3EB-EB92-6ADF-4776-3A55BE68D64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33521" y="3433801"/>
            <a:ext cx="633942" cy="538693"/>
          </a:xfrm>
          <a:prstGeom prst="rect">
            <a:avLst/>
          </a:prstGeom>
        </p:spPr>
      </p:pic>
      <p:pic>
        <p:nvPicPr>
          <p:cNvPr id="20" name="Picture 19" descr="A blue circle with white and green letters&#10;&#10;AI-generated content may be incorrect.">
            <a:extLst>
              <a:ext uri="{FF2B5EF4-FFF2-40B4-BE49-F238E27FC236}">
                <a16:creationId xmlns:a16="http://schemas.microsoft.com/office/drawing/2014/main" id="{3F9EB839-CEE5-6F1D-D5F3-CD2DA2E2E5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14615" y="3379304"/>
            <a:ext cx="643466" cy="643466"/>
          </a:xfrm>
          <a:prstGeom prst="rect">
            <a:avLst/>
          </a:prstGeom>
        </p:spPr>
      </p:pic>
      <p:pic>
        <p:nvPicPr>
          <p:cNvPr id="21" name="Picture 20" descr="A blue cloud with white text&#10;&#10;AI-generated content may be incorrect.">
            <a:extLst>
              <a:ext uri="{FF2B5EF4-FFF2-40B4-BE49-F238E27FC236}">
                <a16:creationId xmlns:a16="http://schemas.microsoft.com/office/drawing/2014/main" id="{36C20C61-1FCF-182D-8E60-6CB4779949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58081" y="4451511"/>
            <a:ext cx="916518" cy="636059"/>
          </a:xfrm>
          <a:prstGeom prst="rect">
            <a:avLst/>
          </a:prstGeom>
        </p:spPr>
      </p:pic>
      <p:pic>
        <p:nvPicPr>
          <p:cNvPr id="8" name="Picture 7" descr="A close up of a letter&#10;&#10;AI-generated content may be incorrect.">
            <a:extLst>
              <a:ext uri="{FF2B5EF4-FFF2-40B4-BE49-F238E27FC236}">
                <a16:creationId xmlns:a16="http://schemas.microsoft.com/office/drawing/2014/main" id="{62F87645-2F3C-889B-D318-C09A2248644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88295" y="4136597"/>
            <a:ext cx="1705581" cy="332387"/>
          </a:xfrm>
          <a:prstGeom prst="rect">
            <a:avLst/>
          </a:prstGeom>
        </p:spPr>
      </p:pic>
      <p:pic>
        <p:nvPicPr>
          <p:cNvPr id="22" name="Picture 21" descr="A blue and black logo&#10;&#10;AI-generated content may be incorrect.">
            <a:extLst>
              <a:ext uri="{FF2B5EF4-FFF2-40B4-BE49-F238E27FC236}">
                <a16:creationId xmlns:a16="http://schemas.microsoft.com/office/drawing/2014/main" id="{DA22351D-826A-96BB-1A61-46F2B04041D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1510" y="5579755"/>
            <a:ext cx="633942" cy="538693"/>
          </a:xfrm>
          <a:prstGeom prst="rect">
            <a:avLst/>
          </a:prstGeom>
        </p:spPr>
      </p:pic>
      <p:pic>
        <p:nvPicPr>
          <p:cNvPr id="23" name="Picture 22" descr="A blue circle with white and green letters&#10;&#10;AI-generated content may be incorrect.">
            <a:extLst>
              <a:ext uri="{FF2B5EF4-FFF2-40B4-BE49-F238E27FC236}">
                <a16:creationId xmlns:a16="http://schemas.microsoft.com/office/drawing/2014/main" id="{E01C5AB3-C622-E3F1-33AF-22650818C8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14615" y="4147251"/>
            <a:ext cx="643466" cy="643466"/>
          </a:xfrm>
          <a:prstGeom prst="rect">
            <a:avLst/>
          </a:prstGeom>
        </p:spPr>
      </p:pic>
      <p:pic>
        <p:nvPicPr>
          <p:cNvPr id="6" name="Picture 5" descr="A logo with a pear&#10;&#10;AI-generated content may be incorrect.">
            <a:extLst>
              <a:ext uri="{FF2B5EF4-FFF2-40B4-BE49-F238E27FC236}">
                <a16:creationId xmlns:a16="http://schemas.microsoft.com/office/drawing/2014/main" id="{9DB520FB-4C41-3F77-C99D-EC4A22D5904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98249" y="5579755"/>
            <a:ext cx="1723127" cy="751272"/>
          </a:xfrm>
          <a:prstGeom prst="rect">
            <a:avLst/>
          </a:prstGeom>
        </p:spPr>
      </p:pic>
      <p:pic>
        <p:nvPicPr>
          <p:cNvPr id="10" name="Picture 9" descr="A close up of a letter&#10;&#10;AI-generated content may be incorrect.">
            <a:extLst>
              <a:ext uri="{FF2B5EF4-FFF2-40B4-BE49-F238E27FC236}">
                <a16:creationId xmlns:a16="http://schemas.microsoft.com/office/drawing/2014/main" id="{06BDBE55-C406-3502-AA6B-A5AD912871E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58081" y="5740483"/>
            <a:ext cx="1939456" cy="377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5561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D88F71A-1F1A-260D-319F-8D2092C0B3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B92AEED-5BCA-4317-FC2E-DFE74A686D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n-US" sz="4200"/>
              <a:t>Collaboration Opportunities and Discussion </a:t>
            </a:r>
          </a:p>
        </p:txBody>
      </p:sp>
      <p:sp>
        <p:nvSpPr>
          <p:cNvPr id="22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69E952-875B-6F45-ACB8-F5E2BEE831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400"/>
              <a:t>Legacy Limitations</a:t>
            </a:r>
          </a:p>
          <a:p>
            <a:r>
              <a:rPr lang="en-US" sz="2400"/>
              <a:t>Analog </a:t>
            </a:r>
          </a:p>
          <a:p>
            <a:r>
              <a:rPr lang="en-US" sz="2400"/>
              <a:t>Silos</a:t>
            </a:r>
          </a:p>
          <a:p>
            <a:r>
              <a:rPr lang="en-US" sz="2400"/>
              <a:t>Disparate Systems</a:t>
            </a:r>
          </a:p>
          <a:p>
            <a:r>
              <a:rPr lang="en-US" sz="2400"/>
              <a:t>AI-Driven Analytics</a:t>
            </a:r>
          </a:p>
          <a:p>
            <a:r>
              <a:rPr lang="en-US" sz="2400"/>
              <a:t>Reduce Administrative Burden</a:t>
            </a:r>
          </a:p>
        </p:txBody>
      </p:sp>
      <p:pic>
        <p:nvPicPr>
          <p:cNvPr id="5" name="Picture 4" descr="A white paper with black text&#10;&#10;AI-generated content may be incorrect.">
            <a:extLst>
              <a:ext uri="{FF2B5EF4-FFF2-40B4-BE49-F238E27FC236}">
                <a16:creationId xmlns:a16="http://schemas.microsoft.com/office/drawing/2014/main" id="{9748CE20-4C29-00A6-31A4-3D2CBEDEE69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7391" r="15656" b="-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4059433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069BC34-075A-246F-DC3A-276553EE4D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6977EFF-9C8D-7CAD-DF3D-84FB18B69F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/>
              <a:t>A.B.C. </a:t>
            </a:r>
            <a:r>
              <a:rPr lang="en-US" sz="5400" dirty="0"/>
              <a:t>of Data Strategy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7CEB57-9EAD-211E-79E2-B62DB2F335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9036" y="2074101"/>
            <a:ext cx="10683240" cy="4233672"/>
          </a:xfrm>
        </p:spPr>
        <p:txBody>
          <a:bodyPr>
            <a:normAutofit/>
          </a:bodyPr>
          <a:lstStyle/>
          <a:p>
            <a:pPr marL="0">
              <a:spcAft>
                <a:spcPts val="900"/>
              </a:spcAft>
              <a:buNone/>
            </a:pPr>
            <a:r>
              <a:rPr lang="en-US" kern="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Florida Cooperative Extension Core Values</a:t>
            </a:r>
          </a:p>
          <a:p>
            <a:pPr marL="0">
              <a:spcAft>
                <a:spcPts val="900"/>
              </a:spcAft>
              <a:buNone/>
            </a:pPr>
            <a:r>
              <a:rPr lang="en-US" dirty="0">
                <a:effectLst/>
              </a:rPr>
              <a:t>Responsiveness: Effective communication and feedback loops</a:t>
            </a:r>
          </a:p>
          <a:p>
            <a:pPr marL="0">
              <a:spcAft>
                <a:spcPts val="900"/>
              </a:spcAft>
              <a:buNone/>
            </a:pPr>
            <a:r>
              <a:rPr lang="en-US" dirty="0">
                <a:effectLst/>
              </a:rPr>
              <a:t>Excellence: Best practices and continual improvement</a:t>
            </a:r>
          </a:p>
          <a:p>
            <a:pPr marL="0">
              <a:spcAft>
                <a:spcPts val="900"/>
              </a:spcAft>
              <a:buNone/>
            </a:pPr>
            <a:r>
              <a:rPr lang="en-US" dirty="0">
                <a:effectLst/>
              </a:rPr>
              <a:t>Access:  Easy to </a:t>
            </a:r>
            <a:r>
              <a:rPr lang="en-US" dirty="0"/>
              <a:t>use t</a:t>
            </a:r>
            <a:r>
              <a:rPr lang="en-US" dirty="0">
                <a:effectLst/>
              </a:rPr>
              <a:t>rusted source </a:t>
            </a:r>
          </a:p>
          <a:p>
            <a:pPr marL="0">
              <a:spcAft>
                <a:spcPts val="900"/>
              </a:spcAft>
              <a:buNone/>
            </a:pPr>
            <a:r>
              <a:rPr lang="en-US" kern="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Lifelong Learning: </a:t>
            </a:r>
            <a:r>
              <a:rPr lang="en-US" kern="0" dirty="0"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kern="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mbrace new knowledge and tools </a:t>
            </a:r>
          </a:p>
          <a:p>
            <a:pPr marL="0">
              <a:spcAft>
                <a:spcPts val="900"/>
              </a:spcAft>
              <a:buNone/>
            </a:pPr>
            <a:r>
              <a:rPr lang="en-US" kern="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Integrity: </a:t>
            </a:r>
            <a:r>
              <a:rPr lang="en-US" kern="0" dirty="0"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kern="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ccessibility to useable, trusted data</a:t>
            </a:r>
            <a:endParaRPr lang="en-US" kern="1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>
              <a:spcAft>
                <a:spcPts val="900"/>
              </a:spcAft>
              <a:buNone/>
            </a:pPr>
            <a:endParaRPr lang="en-US" sz="2200" dirty="0">
              <a:effectLst/>
            </a:endParaRPr>
          </a:p>
          <a:p>
            <a:pPr marL="0">
              <a:spcAft>
                <a:spcPts val="900"/>
              </a:spcAft>
              <a:buNone/>
            </a:pPr>
            <a:endParaRPr lang="en-US" sz="2200" dirty="0">
              <a:effectLst/>
            </a:endParaRPr>
          </a:p>
          <a:p>
            <a:pPr marL="0">
              <a:spcAft>
                <a:spcPts val="900"/>
              </a:spcAft>
              <a:buNone/>
            </a:pPr>
            <a:endParaRPr lang="en-US" sz="2200" kern="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>
              <a:spcAft>
                <a:spcPts val="900"/>
              </a:spcAft>
              <a:buNone/>
            </a:pPr>
            <a:endParaRPr lang="en-US" sz="2200" kern="1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>
              <a:spcAft>
                <a:spcPts val="900"/>
              </a:spcAft>
              <a:buNone/>
            </a:pPr>
            <a:endParaRPr lang="en-US" sz="2200" kern="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935401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8E28FB9-459D-D19E-6308-F731775D47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7" name="Rectangle 36">
            <a:extLst>
              <a:ext uri="{FF2B5EF4-FFF2-40B4-BE49-F238E27FC236}">
                <a16:creationId xmlns:a16="http://schemas.microsoft.com/office/drawing/2014/main" id="{ED8E54F9-849C-4865-8C5E-FD967B81D7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Freeform: Shape 8">
            <a:extLst>
              <a:ext uri="{FF2B5EF4-FFF2-40B4-BE49-F238E27FC236}">
                <a16:creationId xmlns:a16="http://schemas.microsoft.com/office/drawing/2014/main" id="{391AE6B3-1D2D-4C67-A4DB-888635B527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6054983"/>
          </a:xfrm>
          <a:custGeom>
            <a:avLst/>
            <a:gdLst>
              <a:gd name="connsiteX0" fmla="*/ 6788003 w 12188952"/>
              <a:gd name="connsiteY0" fmla="*/ 5986774 h 6054983"/>
              <a:gd name="connsiteX1" fmla="*/ 6787005 w 12188952"/>
              <a:gd name="connsiteY1" fmla="*/ 5986852 h 6054983"/>
              <a:gd name="connsiteX2" fmla="*/ 6786779 w 12188952"/>
              <a:gd name="connsiteY2" fmla="*/ 5987386 h 6054983"/>
              <a:gd name="connsiteX3" fmla="*/ 0 w 12188952"/>
              <a:gd name="connsiteY3" fmla="*/ 0 h 6054983"/>
              <a:gd name="connsiteX4" fmla="*/ 12188952 w 12188952"/>
              <a:gd name="connsiteY4" fmla="*/ 0 h 6054983"/>
              <a:gd name="connsiteX5" fmla="*/ 12188952 w 12188952"/>
              <a:gd name="connsiteY5" fmla="*/ 5092539 h 6054983"/>
              <a:gd name="connsiteX6" fmla="*/ 12058081 w 12188952"/>
              <a:gd name="connsiteY6" fmla="*/ 5131579 h 6054983"/>
              <a:gd name="connsiteX7" fmla="*/ 11673881 w 12188952"/>
              <a:gd name="connsiteY7" fmla="*/ 5235154 h 6054983"/>
              <a:gd name="connsiteX8" fmla="*/ 10422749 w 12188952"/>
              <a:gd name="connsiteY8" fmla="*/ 5518693 h 6054983"/>
              <a:gd name="connsiteX9" fmla="*/ 9421666 w 12188952"/>
              <a:gd name="connsiteY9" fmla="*/ 5693855 h 6054983"/>
              <a:gd name="connsiteX10" fmla="*/ 8456304 w 12188952"/>
              <a:gd name="connsiteY10" fmla="*/ 5827556 h 6054983"/>
              <a:gd name="connsiteX11" fmla="*/ 7714041 w 12188952"/>
              <a:gd name="connsiteY11" fmla="*/ 5907503 h 6054983"/>
              <a:gd name="connsiteX12" fmla="*/ 6949978 w 12188952"/>
              <a:gd name="connsiteY12" fmla="*/ 5973283 h 6054983"/>
              <a:gd name="connsiteX13" fmla="*/ 6934569 w 12188952"/>
              <a:gd name="connsiteY13" fmla="*/ 5975354 h 6054983"/>
              <a:gd name="connsiteX14" fmla="*/ 6788750 w 12188952"/>
              <a:gd name="connsiteY14" fmla="*/ 5986715 h 6054983"/>
              <a:gd name="connsiteX15" fmla="*/ 6798241 w 12188952"/>
              <a:gd name="connsiteY15" fmla="*/ 5988535 h 6054983"/>
              <a:gd name="connsiteX16" fmla="*/ 6833723 w 12188952"/>
              <a:gd name="connsiteY16" fmla="*/ 5986828 h 6054983"/>
              <a:gd name="connsiteX17" fmla="*/ 6882282 w 12188952"/>
              <a:gd name="connsiteY17" fmla="*/ 5983850 h 6054983"/>
              <a:gd name="connsiteX18" fmla="*/ 7576876 w 12188952"/>
              <a:gd name="connsiteY18" fmla="*/ 5951323 h 6054983"/>
              <a:gd name="connsiteX19" fmla="*/ 8621689 w 12188952"/>
              <a:gd name="connsiteY19" fmla="*/ 5864426 h 6054983"/>
              <a:gd name="connsiteX20" fmla="*/ 9477600 w 12188952"/>
              <a:gd name="connsiteY20" fmla="*/ 5760520 h 6054983"/>
              <a:gd name="connsiteX21" fmla="*/ 10626651 w 12188952"/>
              <a:gd name="connsiteY21" fmla="*/ 5566363 h 6054983"/>
              <a:gd name="connsiteX22" fmla="*/ 11995498 w 12188952"/>
              <a:gd name="connsiteY22" fmla="*/ 5240369 h 6054983"/>
              <a:gd name="connsiteX23" fmla="*/ 12188952 w 12188952"/>
              <a:gd name="connsiteY23" fmla="*/ 5183370 h 6054983"/>
              <a:gd name="connsiteX24" fmla="*/ 12188952 w 12188952"/>
              <a:gd name="connsiteY24" fmla="*/ 5238107 h 6054983"/>
              <a:gd name="connsiteX25" fmla="*/ 11826300 w 12188952"/>
              <a:gd name="connsiteY25" fmla="*/ 5343406 h 6054983"/>
              <a:gd name="connsiteX26" fmla="*/ 10936448 w 12188952"/>
              <a:gd name="connsiteY26" fmla="*/ 5557921 h 6054983"/>
              <a:gd name="connsiteX27" fmla="*/ 9983034 w 12188952"/>
              <a:gd name="connsiteY27" fmla="*/ 5737926 h 6054983"/>
              <a:gd name="connsiteX28" fmla="*/ 9184585 w 12188952"/>
              <a:gd name="connsiteY28" fmla="*/ 5853873 h 6054983"/>
              <a:gd name="connsiteX29" fmla="*/ 8576053 w 12188952"/>
              <a:gd name="connsiteY29" fmla="*/ 5923392 h 6054983"/>
              <a:gd name="connsiteX30" fmla="*/ 7862392 w 12188952"/>
              <a:gd name="connsiteY30" fmla="*/ 5984843 h 6054983"/>
              <a:gd name="connsiteX31" fmla="*/ 6933768 w 12188952"/>
              <a:gd name="connsiteY31" fmla="*/ 6036237 h 6054983"/>
              <a:gd name="connsiteX32" fmla="*/ 6476130 w 12188952"/>
              <a:gd name="connsiteY32" fmla="*/ 6050140 h 6054983"/>
              <a:gd name="connsiteX33" fmla="*/ 6360703 w 12188952"/>
              <a:gd name="connsiteY33" fmla="*/ 6054983 h 6054983"/>
              <a:gd name="connsiteX34" fmla="*/ 6055614 w 12188952"/>
              <a:gd name="connsiteY34" fmla="*/ 6054983 h 6054983"/>
              <a:gd name="connsiteX35" fmla="*/ 5976289 w 12188952"/>
              <a:gd name="connsiteY35" fmla="*/ 6050389 h 6054983"/>
              <a:gd name="connsiteX36" fmla="*/ 5263770 w 12188952"/>
              <a:gd name="connsiteY36" fmla="*/ 6014140 h 6054983"/>
              <a:gd name="connsiteX37" fmla="*/ 4345190 w 12188952"/>
              <a:gd name="connsiteY37" fmla="*/ 5952070 h 6054983"/>
              <a:gd name="connsiteX38" fmla="*/ 3372201 w 12188952"/>
              <a:gd name="connsiteY38" fmla="*/ 5853501 h 6054983"/>
              <a:gd name="connsiteX39" fmla="*/ 2361582 w 12188952"/>
              <a:gd name="connsiteY39" fmla="*/ 5734574 h 6054983"/>
              <a:gd name="connsiteX40" fmla="*/ 1232869 w 12188952"/>
              <a:gd name="connsiteY40" fmla="*/ 5561398 h 6054983"/>
              <a:gd name="connsiteX41" fmla="*/ 68483 w 12188952"/>
              <a:gd name="connsiteY41" fmla="*/ 5321691 h 6054983"/>
              <a:gd name="connsiteX42" fmla="*/ 0 w 12188952"/>
              <a:gd name="connsiteY42" fmla="*/ 5304336 h 6054983"/>
              <a:gd name="connsiteX43" fmla="*/ 0 w 12188952"/>
              <a:gd name="connsiteY43" fmla="*/ 5247847 h 6054983"/>
              <a:gd name="connsiteX44" fmla="*/ 72423 w 12188952"/>
              <a:gd name="connsiteY44" fmla="*/ 5266624 h 6054983"/>
              <a:gd name="connsiteX45" fmla="*/ 600566 w 12188952"/>
              <a:gd name="connsiteY45" fmla="*/ 5384994 h 6054983"/>
              <a:gd name="connsiteX46" fmla="*/ 1769069 w 12188952"/>
              <a:gd name="connsiteY46" fmla="*/ 5595162 h 6054983"/>
              <a:gd name="connsiteX47" fmla="*/ 2612900 w 12188952"/>
              <a:gd name="connsiteY47" fmla="*/ 5712104 h 6054983"/>
              <a:gd name="connsiteX48" fmla="*/ 2580488 w 12188952"/>
              <a:gd name="connsiteY48" fmla="*/ 5702173 h 6054983"/>
              <a:gd name="connsiteX49" fmla="*/ 1112357 w 12188952"/>
              <a:gd name="connsiteY49" fmla="*/ 5369476 h 6054983"/>
              <a:gd name="connsiteX50" fmla="*/ 420307 w 12188952"/>
              <a:gd name="connsiteY50" fmla="*/ 5170043 h 6054983"/>
              <a:gd name="connsiteX51" fmla="*/ 0 w 12188952"/>
              <a:gd name="connsiteY51" fmla="*/ 5031126 h 6054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88952" h="6054983">
                <a:moveTo>
                  <a:pt x="6788003" y="5986774"/>
                </a:moveTo>
                <a:lnTo>
                  <a:pt x="6787005" y="5986852"/>
                </a:lnTo>
                <a:lnTo>
                  <a:pt x="6786779" y="5987386"/>
                </a:lnTo>
                <a:close/>
                <a:moveTo>
                  <a:pt x="0" y="0"/>
                </a:moveTo>
                <a:lnTo>
                  <a:pt x="12188952" y="0"/>
                </a:lnTo>
                <a:lnTo>
                  <a:pt x="12188952" y="5092539"/>
                </a:lnTo>
                <a:lnTo>
                  <a:pt x="12058081" y="5131579"/>
                </a:lnTo>
                <a:cubicBezTo>
                  <a:pt x="11930517" y="5167793"/>
                  <a:pt x="11802439" y="5202322"/>
                  <a:pt x="11673881" y="5235154"/>
                </a:cubicBezTo>
                <a:cubicBezTo>
                  <a:pt x="11259973" y="5342661"/>
                  <a:pt x="10842632" y="5436263"/>
                  <a:pt x="10422749" y="5518693"/>
                </a:cubicBezTo>
                <a:cubicBezTo>
                  <a:pt x="10090287" y="5583904"/>
                  <a:pt x="9756593" y="5642301"/>
                  <a:pt x="9421666" y="5693855"/>
                </a:cubicBezTo>
                <a:cubicBezTo>
                  <a:pt x="9100721" y="5743512"/>
                  <a:pt x="8778938" y="5788079"/>
                  <a:pt x="8456304" y="5827556"/>
                </a:cubicBezTo>
                <a:cubicBezTo>
                  <a:pt x="8209307" y="5857722"/>
                  <a:pt x="7961801" y="5883295"/>
                  <a:pt x="7714041" y="5907503"/>
                </a:cubicBezTo>
                <a:lnTo>
                  <a:pt x="6949978" y="5973283"/>
                </a:lnTo>
                <a:lnTo>
                  <a:pt x="6934569" y="5975354"/>
                </a:lnTo>
                <a:lnTo>
                  <a:pt x="6788750" y="5986715"/>
                </a:lnTo>
                <a:lnTo>
                  <a:pt x="6798241" y="5988535"/>
                </a:lnTo>
                <a:cubicBezTo>
                  <a:pt x="6809920" y="5989001"/>
                  <a:pt x="6822028" y="5986828"/>
                  <a:pt x="6833723" y="5986828"/>
                </a:cubicBezTo>
                <a:cubicBezTo>
                  <a:pt x="6849867" y="5986828"/>
                  <a:pt x="6866012" y="5984221"/>
                  <a:pt x="6882282" y="5983850"/>
                </a:cubicBezTo>
                <a:cubicBezTo>
                  <a:pt x="7114026" y="5978388"/>
                  <a:pt x="7345514" y="5966221"/>
                  <a:pt x="7576876" y="5951323"/>
                </a:cubicBezTo>
                <a:cubicBezTo>
                  <a:pt x="7925570" y="5928855"/>
                  <a:pt x="8274011" y="5900676"/>
                  <a:pt x="8621689" y="5864426"/>
                </a:cubicBezTo>
                <a:cubicBezTo>
                  <a:pt x="8907712" y="5835128"/>
                  <a:pt x="9193011" y="5800493"/>
                  <a:pt x="9477600" y="5760520"/>
                </a:cubicBezTo>
                <a:cubicBezTo>
                  <a:pt x="9862435" y="5706146"/>
                  <a:pt x="10245452" y="5641432"/>
                  <a:pt x="10626651" y="5566363"/>
                </a:cubicBezTo>
                <a:cubicBezTo>
                  <a:pt x="11087341" y="5475243"/>
                  <a:pt x="11544088" y="5367737"/>
                  <a:pt x="11995498" y="5240369"/>
                </a:cubicBezTo>
                <a:lnTo>
                  <a:pt x="12188952" y="5183370"/>
                </a:lnTo>
                <a:lnTo>
                  <a:pt x="12188952" y="5238107"/>
                </a:lnTo>
                <a:lnTo>
                  <a:pt x="11826300" y="5343406"/>
                </a:lnTo>
                <a:cubicBezTo>
                  <a:pt x="11531885" y="5423103"/>
                  <a:pt x="11235310" y="5493989"/>
                  <a:pt x="10936448" y="5557921"/>
                </a:cubicBezTo>
                <a:cubicBezTo>
                  <a:pt x="10620168" y="5625703"/>
                  <a:pt x="10302365" y="5685700"/>
                  <a:pt x="9983034" y="5737926"/>
                </a:cubicBezTo>
                <a:cubicBezTo>
                  <a:pt x="9717606" y="5781375"/>
                  <a:pt x="9451451" y="5820020"/>
                  <a:pt x="9184585" y="5853873"/>
                </a:cubicBezTo>
                <a:cubicBezTo>
                  <a:pt x="8981951" y="5879447"/>
                  <a:pt x="8779319" y="5903530"/>
                  <a:pt x="8576053" y="5923392"/>
                </a:cubicBezTo>
                <a:cubicBezTo>
                  <a:pt x="8338462" y="5946112"/>
                  <a:pt x="8100618" y="5967587"/>
                  <a:pt x="7862392" y="5984843"/>
                </a:cubicBezTo>
                <a:cubicBezTo>
                  <a:pt x="7553105" y="6007187"/>
                  <a:pt x="7243690" y="6025065"/>
                  <a:pt x="6933768" y="6036237"/>
                </a:cubicBezTo>
                <a:cubicBezTo>
                  <a:pt x="6781221" y="6041700"/>
                  <a:pt x="6628676" y="6045548"/>
                  <a:pt x="6476130" y="6050140"/>
                </a:cubicBezTo>
                <a:cubicBezTo>
                  <a:pt x="6437585" y="6048056"/>
                  <a:pt x="6398929" y="6049681"/>
                  <a:pt x="6360703" y="6054983"/>
                </a:cubicBezTo>
                <a:lnTo>
                  <a:pt x="6055614" y="6054983"/>
                </a:lnTo>
                <a:lnTo>
                  <a:pt x="5976289" y="6050389"/>
                </a:lnTo>
                <a:cubicBezTo>
                  <a:pt x="5738826" y="6037976"/>
                  <a:pt x="5501363" y="6024197"/>
                  <a:pt x="5263770" y="6014140"/>
                </a:cubicBezTo>
                <a:cubicBezTo>
                  <a:pt x="4957027" y="6001724"/>
                  <a:pt x="4650663" y="5981244"/>
                  <a:pt x="4345190" y="5952070"/>
                </a:cubicBezTo>
                <a:cubicBezTo>
                  <a:pt x="4020648" y="5921158"/>
                  <a:pt x="3696870" y="5886523"/>
                  <a:pt x="3372201" y="5853501"/>
                </a:cubicBezTo>
                <a:cubicBezTo>
                  <a:pt x="3034653" y="5819239"/>
                  <a:pt x="2697781" y="5779600"/>
                  <a:pt x="2361582" y="5734574"/>
                </a:cubicBezTo>
                <a:cubicBezTo>
                  <a:pt x="1984196" y="5684421"/>
                  <a:pt x="1607962" y="5626695"/>
                  <a:pt x="1232869" y="5561398"/>
                </a:cubicBezTo>
                <a:cubicBezTo>
                  <a:pt x="841970" y="5492685"/>
                  <a:pt x="453644" y="5414197"/>
                  <a:pt x="68483" y="5321691"/>
                </a:cubicBezTo>
                <a:lnTo>
                  <a:pt x="0" y="5304336"/>
                </a:lnTo>
                <a:lnTo>
                  <a:pt x="0" y="5247847"/>
                </a:lnTo>
                <a:lnTo>
                  <a:pt x="72423" y="5266624"/>
                </a:lnTo>
                <a:cubicBezTo>
                  <a:pt x="247899" y="5308802"/>
                  <a:pt x="424058" y="5348062"/>
                  <a:pt x="600566" y="5384994"/>
                </a:cubicBezTo>
                <a:cubicBezTo>
                  <a:pt x="988032" y="5465808"/>
                  <a:pt x="1377788" y="5534706"/>
                  <a:pt x="1769069" y="5595162"/>
                </a:cubicBezTo>
                <a:cubicBezTo>
                  <a:pt x="2051913" y="5638738"/>
                  <a:pt x="2335141" y="5678835"/>
                  <a:pt x="2612900" y="5712104"/>
                </a:cubicBezTo>
                <a:cubicBezTo>
                  <a:pt x="2604892" y="5714711"/>
                  <a:pt x="2593962" y="5704655"/>
                  <a:pt x="2580488" y="5702173"/>
                </a:cubicBezTo>
                <a:cubicBezTo>
                  <a:pt x="2086656" y="5610221"/>
                  <a:pt x="1597284" y="5499328"/>
                  <a:pt x="1112357" y="5369476"/>
                </a:cubicBezTo>
                <a:cubicBezTo>
                  <a:pt x="880233" y="5307405"/>
                  <a:pt x="649550" y="5240927"/>
                  <a:pt x="420307" y="5170043"/>
                </a:cubicBezTo>
                <a:lnTo>
                  <a:pt x="0" y="503112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BFC221-5FE8-BA2A-4FE0-61492B0985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929452"/>
            <a:ext cx="9144000" cy="252673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Questions?</a:t>
            </a:r>
          </a:p>
        </p:txBody>
      </p:sp>
      <p:sp>
        <p:nvSpPr>
          <p:cNvPr id="39" name="sketch line">
            <a:extLst>
              <a:ext uri="{FF2B5EF4-FFF2-40B4-BE49-F238E27FC236}">
                <a16:creationId xmlns:a16="http://schemas.microsoft.com/office/drawing/2014/main" id="{6D080EC2-42B5-4E04-BBF7-F0BC5CB7C9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3566566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563791 w 4243589"/>
              <a:gd name="connsiteY1" fmla="*/ 0 h 18288"/>
              <a:gd name="connsiteX2" fmla="*/ 1042710 w 4243589"/>
              <a:gd name="connsiteY2" fmla="*/ 0 h 18288"/>
              <a:gd name="connsiteX3" fmla="*/ 1564066 w 4243589"/>
              <a:gd name="connsiteY3" fmla="*/ 0 h 18288"/>
              <a:gd name="connsiteX4" fmla="*/ 2212729 w 4243589"/>
              <a:gd name="connsiteY4" fmla="*/ 0 h 18288"/>
              <a:gd name="connsiteX5" fmla="*/ 2776520 w 4243589"/>
              <a:gd name="connsiteY5" fmla="*/ 0 h 18288"/>
              <a:gd name="connsiteX6" fmla="*/ 3297875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637362 w 4243589"/>
              <a:gd name="connsiteY9" fmla="*/ 18288 h 18288"/>
              <a:gd name="connsiteX10" fmla="*/ 3116007 w 4243589"/>
              <a:gd name="connsiteY10" fmla="*/ 18288 h 18288"/>
              <a:gd name="connsiteX11" fmla="*/ 2424908 w 4243589"/>
              <a:gd name="connsiteY11" fmla="*/ 18288 h 18288"/>
              <a:gd name="connsiteX12" fmla="*/ 1861117 w 4243589"/>
              <a:gd name="connsiteY12" fmla="*/ 18288 h 18288"/>
              <a:gd name="connsiteX13" fmla="*/ 1382198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3987" y="7429"/>
                  <a:pt x="4243569" y="10822"/>
                  <a:pt x="4243589" y="18288"/>
                </a:cubicBezTo>
                <a:cubicBezTo>
                  <a:pt x="4112949" y="-2855"/>
                  <a:pt x="3928037" y="1831"/>
                  <a:pt x="3637362" y="18288"/>
                </a:cubicBezTo>
                <a:cubicBezTo>
                  <a:pt x="3346687" y="34745"/>
                  <a:pt x="3254446" y="26669"/>
                  <a:pt x="3116007" y="18288"/>
                </a:cubicBezTo>
                <a:cubicBezTo>
                  <a:pt x="2977569" y="9907"/>
                  <a:pt x="2620228" y="28873"/>
                  <a:pt x="2424908" y="18288"/>
                </a:cubicBezTo>
                <a:cubicBezTo>
                  <a:pt x="2229588" y="7703"/>
                  <a:pt x="2088287" y="-3854"/>
                  <a:pt x="1861117" y="18288"/>
                </a:cubicBezTo>
                <a:cubicBezTo>
                  <a:pt x="1633947" y="40430"/>
                  <a:pt x="1502447" y="-871"/>
                  <a:pt x="1382198" y="18288"/>
                </a:cubicBezTo>
                <a:cubicBezTo>
                  <a:pt x="1261949" y="37447"/>
                  <a:pt x="1045440" y="28353"/>
                  <a:pt x="733535" y="18288"/>
                </a:cubicBezTo>
                <a:cubicBezTo>
                  <a:pt x="421630" y="8223"/>
                  <a:pt x="341257" y="-18359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2703" y="5429"/>
                  <a:pt x="4244410" y="14046"/>
                  <a:pt x="4243589" y="18288"/>
                </a:cubicBezTo>
                <a:cubicBezTo>
                  <a:pt x="4130424" y="-1240"/>
                  <a:pt x="3932803" y="42249"/>
                  <a:pt x="3722234" y="18288"/>
                </a:cubicBezTo>
                <a:cubicBezTo>
                  <a:pt x="3511665" y="-5673"/>
                  <a:pt x="3269903" y="45994"/>
                  <a:pt x="3116007" y="18288"/>
                </a:cubicBezTo>
                <a:cubicBezTo>
                  <a:pt x="2962111" y="-9418"/>
                  <a:pt x="2744280" y="23224"/>
                  <a:pt x="2509780" y="18288"/>
                </a:cubicBezTo>
                <a:cubicBezTo>
                  <a:pt x="2275280" y="13352"/>
                  <a:pt x="2066059" y="43664"/>
                  <a:pt x="1945989" y="18288"/>
                </a:cubicBezTo>
                <a:cubicBezTo>
                  <a:pt x="1825919" y="-7088"/>
                  <a:pt x="1407329" y="12616"/>
                  <a:pt x="1254890" y="18288"/>
                </a:cubicBezTo>
                <a:cubicBezTo>
                  <a:pt x="1102451" y="23960"/>
                  <a:pt x="837950" y="31673"/>
                  <a:pt x="563791" y="18288"/>
                </a:cubicBezTo>
                <a:cubicBezTo>
                  <a:pt x="289632" y="4903"/>
                  <a:pt x="132768" y="7105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rgbClr val="FFFFFF"/>
          </a:solidFill>
          <a:ln w="41275" cap="rnd">
            <a:solidFill>
              <a:srgbClr val="FFFFFF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3236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60AFAAC-EA6C-45A9-9E03-C9C9F0193B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bstract spiral on blue tech background">
            <a:extLst>
              <a:ext uri="{FF2B5EF4-FFF2-40B4-BE49-F238E27FC236}">
                <a16:creationId xmlns:a16="http://schemas.microsoft.com/office/drawing/2014/main" id="{6B3B4466-F76A-1342-48CD-9EEBA8188CE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4409" r="14451" b="-1"/>
          <a:stretch/>
        </p:blipFill>
        <p:spPr>
          <a:xfrm>
            <a:off x="4883023" y="10"/>
            <a:ext cx="7308978" cy="6857990"/>
          </a:xfrm>
          <a:custGeom>
            <a:avLst/>
            <a:gdLst/>
            <a:ahLst/>
            <a:cxnLst/>
            <a:rect l="l" t="t" r="r" b="b"/>
            <a:pathLst>
              <a:path w="7308978" h="6858000">
                <a:moveTo>
                  <a:pt x="0" y="0"/>
                </a:moveTo>
                <a:lnTo>
                  <a:pt x="7308978" y="0"/>
                </a:lnTo>
                <a:lnTo>
                  <a:pt x="7308978" y="6858000"/>
                </a:lnTo>
                <a:lnTo>
                  <a:pt x="0" y="6858000"/>
                </a:lnTo>
                <a:lnTo>
                  <a:pt x="62983" y="6788730"/>
                </a:lnTo>
                <a:cubicBezTo>
                  <a:pt x="773509" y="5928900"/>
                  <a:pt x="1212978" y="4741056"/>
                  <a:pt x="1212978" y="3429000"/>
                </a:cubicBezTo>
                <a:cubicBezTo>
                  <a:pt x="1212978" y="2116944"/>
                  <a:pt x="773509" y="929100"/>
                  <a:pt x="62983" y="69271"/>
                </a:cubicBezTo>
                <a:close/>
              </a:path>
            </a:pathLst>
          </a:custGeom>
        </p:spPr>
      </p:pic>
      <p:sp useBgFill="1">
        <p:nvSpPr>
          <p:cNvPr id="11" name="Freeform: Shape 10">
            <a:extLst>
              <a:ext uri="{FF2B5EF4-FFF2-40B4-BE49-F238E27FC236}">
                <a16:creationId xmlns:a16="http://schemas.microsoft.com/office/drawing/2014/main" id="{83549E37-C86B-4401-90BD-D8BF83859F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6001" cy="6858000"/>
          </a:xfrm>
          <a:custGeom>
            <a:avLst/>
            <a:gdLst>
              <a:gd name="connsiteX0" fmla="*/ 0 w 6096001"/>
              <a:gd name="connsiteY0" fmla="*/ 0 h 6858000"/>
              <a:gd name="connsiteX1" fmla="*/ 4883023 w 6096001"/>
              <a:gd name="connsiteY1" fmla="*/ 0 h 6858000"/>
              <a:gd name="connsiteX2" fmla="*/ 4946006 w 6096001"/>
              <a:gd name="connsiteY2" fmla="*/ 69271 h 6858000"/>
              <a:gd name="connsiteX3" fmla="*/ 6096001 w 6096001"/>
              <a:gd name="connsiteY3" fmla="*/ 3429000 h 6858000"/>
              <a:gd name="connsiteX4" fmla="*/ 4946006 w 6096001"/>
              <a:gd name="connsiteY4" fmla="*/ 6788730 h 6858000"/>
              <a:gd name="connsiteX5" fmla="*/ 4883023 w 6096001"/>
              <a:gd name="connsiteY5" fmla="*/ 6858000 h 6858000"/>
              <a:gd name="connsiteX6" fmla="*/ 0 w 609600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1" h="6858000">
                <a:moveTo>
                  <a:pt x="0" y="0"/>
                </a:moveTo>
                <a:lnTo>
                  <a:pt x="4883023" y="0"/>
                </a:lnTo>
                <a:lnTo>
                  <a:pt x="4946006" y="69271"/>
                </a:lnTo>
                <a:cubicBezTo>
                  <a:pt x="5656532" y="929100"/>
                  <a:pt x="6096001" y="2116944"/>
                  <a:pt x="6096001" y="3429000"/>
                </a:cubicBezTo>
                <a:cubicBezTo>
                  <a:pt x="6096001" y="4741056"/>
                  <a:pt x="5656532" y="5928900"/>
                  <a:pt x="4946006" y="6788730"/>
                </a:cubicBezTo>
                <a:lnTo>
                  <a:pt x="4883023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Freeform: Shape 12">
            <a:extLst>
              <a:ext uri="{FF2B5EF4-FFF2-40B4-BE49-F238E27FC236}">
                <a16:creationId xmlns:a16="http://schemas.microsoft.com/office/drawing/2014/main" id="{8A17784E-76D8-4521-A77D-0D2EBB9230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86857" cy="6858000"/>
          </a:xfrm>
          <a:custGeom>
            <a:avLst/>
            <a:gdLst>
              <a:gd name="connsiteX0" fmla="*/ 0 w 6086857"/>
              <a:gd name="connsiteY0" fmla="*/ 0 h 6858000"/>
              <a:gd name="connsiteX1" fmla="*/ 4873879 w 6086857"/>
              <a:gd name="connsiteY1" fmla="*/ 0 h 6858000"/>
              <a:gd name="connsiteX2" fmla="*/ 4936862 w 6086857"/>
              <a:gd name="connsiteY2" fmla="*/ 69271 h 6858000"/>
              <a:gd name="connsiteX3" fmla="*/ 6086857 w 6086857"/>
              <a:gd name="connsiteY3" fmla="*/ 3429000 h 6858000"/>
              <a:gd name="connsiteX4" fmla="*/ 4936862 w 6086857"/>
              <a:gd name="connsiteY4" fmla="*/ 6788730 h 6858000"/>
              <a:gd name="connsiteX5" fmla="*/ 4873879 w 6086857"/>
              <a:gd name="connsiteY5" fmla="*/ 6858000 h 6858000"/>
              <a:gd name="connsiteX6" fmla="*/ 0 w 608685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86857" h="6858000">
                <a:moveTo>
                  <a:pt x="0" y="0"/>
                </a:moveTo>
                <a:lnTo>
                  <a:pt x="4873879" y="0"/>
                </a:lnTo>
                <a:lnTo>
                  <a:pt x="4936862" y="69271"/>
                </a:lnTo>
                <a:cubicBezTo>
                  <a:pt x="5647388" y="929100"/>
                  <a:pt x="6086857" y="2116944"/>
                  <a:pt x="6086857" y="3429000"/>
                </a:cubicBezTo>
                <a:cubicBezTo>
                  <a:pt x="6086857" y="4741056"/>
                  <a:pt x="5647388" y="5928900"/>
                  <a:pt x="4936862" y="6788730"/>
                </a:cubicBezTo>
                <a:lnTo>
                  <a:pt x="4873879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53ECD27-8862-F566-D7F2-B9ADB5B558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904" y="856488"/>
            <a:ext cx="4992624" cy="1243584"/>
          </a:xfrm>
        </p:spPr>
        <p:txBody>
          <a:bodyPr anchor="ctr">
            <a:normAutofit/>
          </a:bodyPr>
          <a:lstStyle/>
          <a:p>
            <a:r>
              <a:rPr lang="en-US" sz="3400"/>
              <a:t>Thank You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0036C6B-F09C-4EAB-AE02-8D056EE748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24325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C8D5885-2804-4D3C-BE31-902E4D3279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7769" y="2195336"/>
            <a:ext cx="498348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291A4B-22F5-87AC-2402-4DA37FD72F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4904" y="2522949"/>
            <a:ext cx="5065776" cy="3402363"/>
          </a:xfrm>
        </p:spPr>
        <p:txBody>
          <a:bodyPr anchor="t">
            <a:normAutofit/>
          </a:bodyPr>
          <a:lstStyle/>
          <a:p>
            <a:r>
              <a:rPr lang="en-US" i="1">
                <a:ea typeface="Montserrat Light Italics"/>
                <a:cs typeface="Montserrat Light Italics"/>
                <a:sym typeface="Montserrat Light Italics"/>
              </a:rPr>
              <a:t>Email: </a:t>
            </a:r>
            <a:r>
              <a:rPr lang="en-US" i="1" err="1">
                <a:ea typeface="Montserrat Light Italics"/>
                <a:cs typeface="Montserrat Light Italics"/>
                <a:sym typeface="Montserrat Light Italics"/>
              </a:rPr>
              <a:t>bi@ifas.ufl.edu</a:t>
            </a:r>
            <a:endParaRPr lang="en-US" i="1">
              <a:ea typeface="Montserrat Light Italics"/>
              <a:cs typeface="Montserrat Light Italics"/>
              <a:sym typeface="Montserrat Light Italics"/>
            </a:endParaRPr>
          </a:p>
          <a:p>
            <a:r>
              <a:rPr lang="en-US" i="1">
                <a:ea typeface="Montserrat Light Italics"/>
                <a:cs typeface="Montserrat Light Italics"/>
                <a:sym typeface="Montserrat Light Italics"/>
              </a:rPr>
              <a:t>Location: 2343 Mowry Road Rd, Gainesville, FL 32611</a:t>
            </a:r>
          </a:p>
          <a:p>
            <a:pPr marL="0" lvl="0" indent="0"/>
            <a:r>
              <a:rPr lang="en-US" i="1">
                <a:ea typeface="Montserrat Light Italics"/>
                <a:cs typeface="Montserrat Light Italics"/>
                <a:sym typeface="Montserrat Light Italics"/>
              </a:rPr>
              <a:t>Website: </a:t>
            </a:r>
            <a:r>
              <a:rPr lang="en-US" i="1" u="sng">
                <a:ea typeface="Montserrat Light Italics"/>
                <a:cs typeface="Montserrat Light Italics"/>
                <a:sym typeface="Montserrat Light Italics"/>
              </a:rPr>
              <a:t>https://</a:t>
            </a:r>
            <a:r>
              <a:rPr lang="en-US" i="1" u="sng" err="1">
                <a:ea typeface="Montserrat Light Italics"/>
                <a:cs typeface="Montserrat Light Italics"/>
                <a:sym typeface="Montserrat Light Italics"/>
              </a:rPr>
              <a:t>extadmin.ifas.ufl.edu</a:t>
            </a:r>
            <a:r>
              <a:rPr lang="en-US" i="1" u="sng">
                <a:ea typeface="Montserrat Light Italics"/>
                <a:cs typeface="Montserrat Light Italics"/>
                <a:sym typeface="Montserrat Light Italics"/>
              </a:rPr>
              <a:t>/bi/ </a:t>
            </a:r>
          </a:p>
          <a:p>
            <a:pPr marL="0" indent="0">
              <a:buNone/>
            </a:pPr>
            <a:endParaRPr lang="en-US" sz="2000"/>
          </a:p>
        </p:txBody>
      </p:sp>
      <p:pic>
        <p:nvPicPr>
          <p:cNvPr id="5" name="Picture 4" descr="UF/IFAS Extension logo.">
            <a:extLst>
              <a:ext uri="{FF2B5EF4-FFF2-40B4-BE49-F238E27FC236}">
                <a16:creationId xmlns:a16="http://schemas.microsoft.com/office/drawing/2014/main" id="{74B79DE2-6F85-6BA5-F40A-62433C4B645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5760" y="5471522"/>
            <a:ext cx="3545613" cy="863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7369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41E5973-FD63-131D-5E04-3C75C5E6AE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n-US" sz="5400"/>
              <a:t>Agenda</a:t>
            </a:r>
          </a:p>
        </p:txBody>
      </p:sp>
      <p:sp>
        <p:nvSpPr>
          <p:cNvPr id="12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B6050F-5640-1F16-A1CA-1B5FF7E019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r>
              <a:rPr lang="en-US" sz="2200" dirty="0"/>
              <a:t>B.A.D. vs. A.B.C. of Data Strategy</a:t>
            </a:r>
          </a:p>
          <a:p>
            <a:r>
              <a:rPr lang="en-US" sz="2200" dirty="0"/>
              <a:t>Current State vs. Data-Driven Future State</a:t>
            </a:r>
          </a:p>
          <a:p>
            <a:r>
              <a:rPr lang="en-US" sz="2200" dirty="0"/>
              <a:t>Collaboration Opportunities and Discussion </a:t>
            </a:r>
          </a:p>
          <a:p>
            <a:pPr marL="0" indent="0">
              <a:buNone/>
            </a:pPr>
            <a:endParaRPr lang="en-US" sz="2200" dirty="0"/>
          </a:p>
        </p:txBody>
      </p:sp>
      <p:pic>
        <p:nvPicPr>
          <p:cNvPr id="5" name="Picture 4" descr="People at the meeting desk">
            <a:extLst>
              <a:ext uri="{FF2B5EF4-FFF2-40B4-BE49-F238E27FC236}">
                <a16:creationId xmlns:a16="http://schemas.microsoft.com/office/drawing/2014/main" id="{D111EE11-B8D1-212D-1440-2C9E9E069B2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7089" r="2649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9080516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" name="Rectangle 34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1D8630A-AF8B-F75F-8409-DAE35F5BEF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n-US" sz="5400"/>
              <a:t>B.A.D. vs. A.B.C.</a:t>
            </a:r>
          </a:p>
        </p:txBody>
      </p:sp>
      <p:sp>
        <p:nvSpPr>
          <p:cNvPr id="37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7B8732-4566-3CC6-7423-C91206580F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3200" y="2872899"/>
            <a:ext cx="4549224" cy="3320668"/>
          </a:xfrm>
        </p:spPr>
        <p:txBody>
          <a:bodyPr>
            <a:normAutofit/>
          </a:bodyPr>
          <a:lstStyle/>
          <a:p>
            <a:pPr>
              <a:spcAft>
                <a:spcPts val="800"/>
              </a:spcAft>
            </a:pPr>
            <a:r>
              <a:rPr lang="en-US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“</a:t>
            </a:r>
            <a:r>
              <a:rPr lang="en-US" sz="24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</a:t>
            </a:r>
            <a:r>
              <a:rPr lang="en-US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est Available </a:t>
            </a:r>
            <a:r>
              <a:rPr lang="en-US" sz="24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</a:t>
            </a:r>
            <a:r>
              <a:rPr lang="en-US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ata” = B.A.D. </a:t>
            </a:r>
          </a:p>
          <a:p>
            <a:pPr>
              <a:spcAft>
                <a:spcPts val="800"/>
              </a:spcAft>
            </a:pPr>
            <a:r>
              <a:rPr lang="en-US" sz="24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Rethink H</a:t>
            </a:r>
            <a:r>
              <a:rPr lang="en-US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ow </a:t>
            </a:r>
            <a:r>
              <a:rPr lang="en-US" sz="24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</a:t>
            </a:r>
            <a:r>
              <a:rPr lang="en-US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 </a:t>
            </a:r>
            <a:r>
              <a:rPr lang="en-US" sz="24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U</a:t>
            </a:r>
            <a:r>
              <a:rPr lang="en-US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se </a:t>
            </a:r>
            <a:r>
              <a:rPr lang="en-US" sz="24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</a:t>
            </a:r>
            <a:r>
              <a:rPr lang="en-US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ata = A.B.C.</a:t>
            </a:r>
          </a:p>
          <a:p>
            <a:pPr marL="0" indent="0">
              <a:buNone/>
            </a:pPr>
            <a:endParaRPr lang="en-US" sz="2200" dirty="0"/>
          </a:p>
        </p:txBody>
      </p:sp>
      <p:pic>
        <p:nvPicPr>
          <p:cNvPr id="7" name="Picture 6" descr="A hand holding a wooden block with a smiley face on it&#10;&#10;AI-generated content may be incorrect.">
            <a:extLst>
              <a:ext uri="{FF2B5EF4-FFF2-40B4-BE49-F238E27FC236}">
                <a16:creationId xmlns:a16="http://schemas.microsoft.com/office/drawing/2014/main" id="{07BA038D-3896-7670-9A39-49CDE2770DE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5246" r="15294"/>
          <a:stretch/>
        </p:blipFill>
        <p:spPr>
          <a:xfrm>
            <a:off x="5008683" y="10"/>
            <a:ext cx="7183318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7761236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" name="Rectangle 34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034B14-4B78-9606-DCC4-DBC6036D1D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n-US" sz="5400" b="1" u="sng"/>
              <a:t>A</a:t>
            </a:r>
            <a:r>
              <a:rPr lang="en-US" sz="5400"/>
              <a:t>ccess to Trusted Data </a:t>
            </a:r>
          </a:p>
        </p:txBody>
      </p:sp>
      <p:sp>
        <p:nvSpPr>
          <p:cNvPr id="37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417366-F0DF-09F1-CF1D-76D43BAEBE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5422" y="2872899"/>
            <a:ext cx="4824756" cy="33206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Data Accessibility</a:t>
            </a:r>
          </a:p>
          <a:p>
            <a:r>
              <a:rPr lang="en-US" sz="2400" dirty="0"/>
              <a:t>You can trust the data source.</a:t>
            </a:r>
          </a:p>
          <a:p>
            <a:r>
              <a:rPr lang="en-US" sz="2400" dirty="0"/>
              <a:t>The data is easy to use.</a:t>
            </a:r>
          </a:p>
          <a:p>
            <a:r>
              <a:rPr lang="en-US" sz="2400" dirty="0"/>
              <a:t>The data is accessible.</a:t>
            </a:r>
          </a:p>
        </p:txBody>
      </p:sp>
      <p:pic>
        <p:nvPicPr>
          <p:cNvPr id="6" name="Picture 5" descr="A finger pointing at a screen&#10;&#10;AI-generated content may be incorrect.">
            <a:extLst>
              <a:ext uri="{FF2B5EF4-FFF2-40B4-BE49-F238E27FC236}">
                <a16:creationId xmlns:a16="http://schemas.microsoft.com/office/drawing/2014/main" id="{7DB140A7-ECE5-57CC-36C4-763355D9D08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0740" r="25347" b="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8254493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D56C44A-0564-2B8F-0347-8FC5D0F5F5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n-US" sz="5400" b="1" u="sng"/>
              <a:t>A</a:t>
            </a:r>
            <a:r>
              <a:rPr lang="en-US" sz="5400"/>
              <a:t>ccess to Trusted Data </a:t>
            </a:r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7A1C2A-5AF5-E05B-8007-CF112772EC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7067" y="2909771"/>
            <a:ext cx="5265021" cy="3320668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400" b="0" i="0" u="none" strike="noStrike" dirty="0">
                <a:effectLst/>
              </a:rPr>
              <a:t>Transforming trusted data into actionable insights.</a:t>
            </a:r>
          </a:p>
          <a:p>
            <a:r>
              <a:rPr lang="en-US" sz="2400"/>
              <a:t>E</a:t>
            </a:r>
            <a:r>
              <a:rPr lang="en-US" sz="2400" b="0" i="0" u="none" strike="noStrike">
                <a:effectLst/>
              </a:rPr>
              <a:t>mpowers informed decisions </a:t>
            </a:r>
            <a:r>
              <a:rPr lang="en-US" sz="2400"/>
              <a:t>for </a:t>
            </a:r>
            <a:r>
              <a:rPr lang="en-US" sz="2400" b="0" i="0" u="none" strike="noStrike" dirty="0">
                <a:effectLst/>
              </a:rPr>
              <a:t>communities and colleagues.</a:t>
            </a:r>
          </a:p>
          <a:p>
            <a:r>
              <a:rPr lang="en-US" sz="2400" b="0" i="0" u="none" strike="noStrike" dirty="0">
                <a:effectLst/>
              </a:rPr>
              <a:t>True availability reaches the right hands. </a:t>
            </a:r>
            <a:endParaRPr lang="en-US" sz="2400" kern="100" dirty="0"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r>
              <a:rPr lang="en-US" sz="2400" kern="100" dirty="0">
                <a:ea typeface="Aptos" panose="020B0004020202020204" pitchFamily="34" charset="0"/>
                <a:cs typeface="Times New Roman" panose="02020603050405020304" pitchFamily="18" charset="0"/>
              </a:rPr>
              <a:t>Florida Cooperative Extension Core Value: </a:t>
            </a:r>
            <a:r>
              <a:rPr lang="en-US" sz="2400" i="1" kern="100" dirty="0">
                <a:ea typeface="Aptos" panose="020B0004020202020204" pitchFamily="34" charset="0"/>
                <a:cs typeface="Times New Roman" panose="02020603050405020304" pitchFamily="18" charset="0"/>
              </a:rPr>
              <a:t>Integrity</a:t>
            </a:r>
            <a:endParaRPr lang="en-US" sz="2400" dirty="0"/>
          </a:p>
        </p:txBody>
      </p:sp>
      <p:pic>
        <p:nvPicPr>
          <p:cNvPr id="5" name="Picture 4" descr="Hands-on top of each other">
            <a:extLst>
              <a:ext uri="{FF2B5EF4-FFF2-40B4-BE49-F238E27FC236}">
                <a16:creationId xmlns:a16="http://schemas.microsoft.com/office/drawing/2014/main" id="{D03974BA-8CE8-41A4-DCC0-F8C548B4F8D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9408" r="6710" b="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205161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2AF659C-6CFD-5C0C-896C-6DF4CCA5C6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n-US" sz="5400" b="1" u="sng"/>
              <a:t>B</a:t>
            </a:r>
            <a:r>
              <a:rPr lang="en-US" sz="5400"/>
              <a:t>est Data Practices </a:t>
            </a:r>
          </a:p>
        </p:txBody>
      </p:sp>
      <p:sp>
        <p:nvSpPr>
          <p:cNvPr id="18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AF58BE-CC26-F17F-6E8A-9D7981220B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7494" y="2813391"/>
            <a:ext cx="5309263" cy="3513428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10000"/>
              </a:lnSpc>
              <a:defRPr/>
            </a:pPr>
            <a:r>
              <a:rPr kumimoji="0" lang="en-US" sz="9600" b="0" i="0" u="none" strike="noStrike" kern="100" cap="none" spc="0" normalizeH="0" baseline="0" noProof="0" dirty="0">
                <a:ln>
                  <a:noFill/>
                </a:ln>
                <a:effectLst/>
                <a:uLnTx/>
                <a:uFillTx/>
                <a:ea typeface="Aptos" panose="020B0004020202020204" pitchFamily="34" charset="0"/>
                <a:cs typeface="Arial" panose="020B0604020202020204" pitchFamily="34" charset="0"/>
              </a:rPr>
              <a:t>Insights </a:t>
            </a:r>
          </a:p>
          <a:p>
            <a:pPr lvl="1">
              <a:lnSpc>
                <a:spcPct val="110000"/>
              </a:lnSpc>
              <a:defRPr/>
            </a:pPr>
            <a:r>
              <a:rPr kumimoji="0" lang="en-US" sz="9600" b="0" i="0" u="none" strike="noStrike" kern="100" cap="none" spc="0" normalizeH="0" baseline="0" noProof="0" dirty="0">
                <a:ln>
                  <a:noFill/>
                </a:ln>
                <a:effectLst/>
                <a:uLnTx/>
                <a:uFillTx/>
                <a:ea typeface="Aptos" panose="020B0004020202020204" pitchFamily="34" charset="0"/>
                <a:cs typeface="Arial" panose="020B0604020202020204" pitchFamily="34" charset="0"/>
              </a:rPr>
              <a:t>Data Sifting and </a:t>
            </a:r>
            <a:r>
              <a:rPr lang="en-US" sz="9600" kern="100" dirty="0">
                <a:ea typeface="Aptos" panose="020B0004020202020204" pitchFamily="34" charset="0"/>
                <a:cs typeface="Arial" panose="020B0604020202020204" pitchFamily="34" charset="0"/>
              </a:rPr>
              <a:t>P</a:t>
            </a:r>
            <a:r>
              <a:rPr kumimoji="0" lang="en-US" sz="9600" b="0" i="0" u="none" strike="noStrike" kern="100" cap="none" spc="0" normalizeH="0" baseline="0" noProof="0" dirty="0" err="1">
                <a:ln>
                  <a:noFill/>
                </a:ln>
                <a:effectLst/>
                <a:uLnTx/>
                <a:uFillTx/>
                <a:ea typeface="Aptos" panose="020B0004020202020204" pitchFamily="34" charset="0"/>
                <a:cs typeface="Arial" panose="020B0604020202020204" pitchFamily="34" charset="0"/>
              </a:rPr>
              <a:t>attern</a:t>
            </a:r>
            <a:r>
              <a:rPr kumimoji="0" lang="en-US" sz="9600" b="0" i="0" u="none" strike="noStrike" kern="100" cap="none" spc="0" normalizeH="0" baseline="0" noProof="0" dirty="0">
                <a:ln>
                  <a:noFill/>
                </a:ln>
                <a:effectLst/>
                <a:uLnTx/>
                <a:uFillTx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9600" kern="100" dirty="0">
                <a:ea typeface="Aptos" panose="020B0004020202020204" pitchFamily="34" charset="0"/>
                <a:cs typeface="Arial" panose="020B0604020202020204" pitchFamily="34" charset="0"/>
              </a:rPr>
              <a:t>S</a:t>
            </a:r>
            <a:r>
              <a:rPr kumimoji="0" lang="en-US" sz="9600" b="0" i="0" u="none" strike="noStrike" kern="100" cap="none" spc="0" normalizeH="0" baseline="0" noProof="0" dirty="0">
                <a:ln>
                  <a:noFill/>
                </a:ln>
                <a:effectLst/>
                <a:uLnTx/>
                <a:uFillTx/>
                <a:ea typeface="Aptos" panose="020B0004020202020204" pitchFamily="34" charset="0"/>
                <a:cs typeface="Arial" panose="020B0604020202020204" pitchFamily="34" charset="0"/>
              </a:rPr>
              <a:t>potting </a:t>
            </a:r>
          </a:p>
          <a:p>
            <a:pPr>
              <a:lnSpc>
                <a:spcPct val="110000"/>
              </a:lnSpc>
              <a:defRPr/>
            </a:pPr>
            <a:r>
              <a:rPr kumimoji="0" lang="en-US" sz="9600" b="0" i="0" u="none" strike="noStrike" kern="100" cap="none" spc="0" normalizeH="0" baseline="0" noProof="0" dirty="0">
                <a:ln>
                  <a:noFill/>
                </a:ln>
                <a:effectLst/>
                <a:uLnTx/>
                <a:uFillTx/>
                <a:ea typeface="Aptos" panose="020B0004020202020204" pitchFamily="34" charset="0"/>
                <a:cs typeface="Arial" panose="020B0604020202020204" pitchFamily="34" charset="0"/>
              </a:rPr>
              <a:t>Human Interaction </a:t>
            </a:r>
            <a:r>
              <a:rPr lang="en-US" sz="9600" kern="100" dirty="0">
                <a:ea typeface="Aptos" panose="020B0004020202020204" pitchFamily="34" charset="0"/>
                <a:cs typeface="Arial" panose="020B0604020202020204" pitchFamily="34" charset="0"/>
              </a:rPr>
              <a:t>N</a:t>
            </a:r>
            <a:r>
              <a:rPr kumimoji="0" lang="en-US" sz="9600" b="0" i="0" u="none" strike="noStrike" kern="100" cap="none" spc="0" normalizeH="0" baseline="0" noProof="0" dirty="0" err="1">
                <a:ln>
                  <a:noFill/>
                </a:ln>
                <a:effectLst/>
                <a:uLnTx/>
                <a:uFillTx/>
                <a:ea typeface="Aptos" panose="020B0004020202020204" pitchFamily="34" charset="0"/>
                <a:cs typeface="Arial" panose="020B0604020202020204" pitchFamily="34" charset="0"/>
              </a:rPr>
              <a:t>eeded</a:t>
            </a:r>
            <a:endParaRPr kumimoji="0" lang="en-US" sz="9600" b="0" i="0" u="none" strike="noStrike" kern="100" cap="none" spc="0" normalizeH="0" baseline="0" noProof="0" dirty="0">
              <a:ln>
                <a:noFill/>
              </a:ln>
              <a:effectLst/>
              <a:uLnTx/>
              <a:uFillTx/>
              <a:ea typeface="Aptos" panose="020B00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10000"/>
              </a:lnSpc>
              <a:defRPr/>
            </a:pPr>
            <a:r>
              <a:rPr kumimoji="0" lang="en-US" sz="9600" b="0" i="0" u="none" strike="noStrike" kern="100" cap="none" spc="0" normalizeH="0" baseline="0" noProof="0" dirty="0">
                <a:ln>
                  <a:noFill/>
                </a:ln>
                <a:effectLst/>
                <a:uLnTx/>
                <a:uFillTx/>
                <a:ea typeface="Aptos" panose="020B0004020202020204" pitchFamily="34" charset="0"/>
                <a:cs typeface="Arial" panose="020B0604020202020204" pitchFamily="34" charset="0"/>
              </a:rPr>
              <a:t>Knowledge and Experience</a:t>
            </a:r>
          </a:p>
          <a:p>
            <a:pPr>
              <a:lnSpc>
                <a:spcPct val="110000"/>
              </a:lnSpc>
              <a:defRPr/>
            </a:pPr>
            <a:r>
              <a:rPr lang="en-US" sz="9600" dirty="0">
                <a:cs typeface="Arial" panose="020B0604020202020204" pitchFamily="34" charset="0"/>
              </a:rPr>
              <a:t>H</a:t>
            </a:r>
            <a:r>
              <a:rPr lang="en-US" sz="9600" dirty="0">
                <a:effectLst/>
                <a:cs typeface="Arial" panose="020B0604020202020204" pitchFamily="34" charset="0"/>
              </a:rPr>
              <a:t>ighest Quality and Continual </a:t>
            </a:r>
            <a:r>
              <a:rPr lang="en-US" sz="9600" dirty="0">
                <a:cs typeface="Arial" panose="020B0604020202020204" pitchFamily="34" charset="0"/>
              </a:rPr>
              <a:t>I</a:t>
            </a:r>
            <a:r>
              <a:rPr lang="en-US" sz="9600" dirty="0">
                <a:effectLst/>
                <a:cs typeface="Arial" panose="020B0604020202020204" pitchFamily="34" charset="0"/>
              </a:rPr>
              <a:t>mprovement </a:t>
            </a:r>
          </a:p>
          <a:p>
            <a:pPr>
              <a:lnSpc>
                <a:spcPct val="110000"/>
              </a:lnSpc>
              <a:defRPr/>
            </a:pPr>
            <a:r>
              <a:rPr lang="en-US" sz="9600" dirty="0">
                <a:effectLst/>
                <a:cs typeface="Arial" panose="020B0604020202020204" pitchFamily="34" charset="0"/>
              </a:rPr>
              <a:t>Florida Cooperative Extension Core Value: </a:t>
            </a:r>
            <a:r>
              <a:rPr lang="en-US" sz="9600" i="1" dirty="0">
                <a:effectLst/>
                <a:cs typeface="Arial" panose="020B0604020202020204" pitchFamily="34" charset="0"/>
              </a:rPr>
              <a:t>Excellence</a:t>
            </a:r>
            <a:r>
              <a:rPr lang="en-US" sz="9600" dirty="0">
                <a:effectLst/>
                <a:cs typeface="Arial" panose="020B0604020202020204" pitchFamily="34" charset="0"/>
              </a:rPr>
              <a:t>  </a:t>
            </a:r>
          </a:p>
          <a:p>
            <a:pPr marL="228600" marR="0" lvl="0" indent="-457200" defTabSz="914400" rtl="0" eaLnBrk="1" fontAlgn="auto" latinLnBrk="0" hangingPunct="1">
              <a:spcBef>
                <a:spcPts val="100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700" b="0" i="0" u="none" strike="noStrike" kern="100" cap="none" spc="0" normalizeH="0" baseline="0" noProof="0" dirty="0">
              <a:ln>
                <a:noFill/>
              </a:ln>
              <a:effectLst/>
              <a:uLnTx/>
              <a:uFillTx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indent="-457200">
              <a:spcAft>
                <a:spcPts val="800"/>
              </a:spcAft>
            </a:pPr>
            <a:endParaRPr lang="en-US" sz="17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n-US" sz="1700" dirty="0"/>
          </a:p>
        </p:txBody>
      </p:sp>
      <p:pic>
        <p:nvPicPr>
          <p:cNvPr id="5" name="Picture 4" descr="Financial graphs on a dark display">
            <a:extLst>
              <a:ext uri="{FF2B5EF4-FFF2-40B4-BE49-F238E27FC236}">
                <a16:creationId xmlns:a16="http://schemas.microsoft.com/office/drawing/2014/main" id="{E5B46F4F-6D4C-7AD6-D06D-7982B7CB1C9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5751" r="21560"/>
          <a:stretch/>
        </p:blipFill>
        <p:spPr>
          <a:xfrm>
            <a:off x="5844250" y="0"/>
            <a:ext cx="6346228" cy="685800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7067721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Rectangle 31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4F4488F-2827-E3B1-1BB0-BAC73AB5B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8062" y="435173"/>
            <a:ext cx="6251110" cy="1783080"/>
          </a:xfrm>
        </p:spPr>
        <p:txBody>
          <a:bodyPr anchor="b">
            <a:normAutofit/>
          </a:bodyPr>
          <a:lstStyle/>
          <a:p>
            <a:r>
              <a:rPr lang="en-US" sz="5400" b="1" u="sng" dirty="0"/>
              <a:t>C</a:t>
            </a:r>
            <a:r>
              <a:rPr lang="en-US" sz="5400" dirty="0"/>
              <a:t>ommunication</a:t>
            </a:r>
          </a:p>
        </p:txBody>
      </p:sp>
      <p:pic>
        <p:nvPicPr>
          <p:cNvPr id="7" name="Picture 6" descr="Person holding a puzzle piece">
            <a:extLst>
              <a:ext uri="{FF2B5EF4-FFF2-40B4-BE49-F238E27FC236}">
                <a16:creationId xmlns:a16="http://schemas.microsoft.com/office/drawing/2014/main" id="{9697E41B-584E-A1ED-DC24-70546C098A0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26571" r="27419" b="-1"/>
          <a:stretch/>
        </p:blipFill>
        <p:spPr>
          <a:xfrm>
            <a:off x="0" y="10"/>
            <a:ext cx="4857749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34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7762" y="237494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357A9F0-E693-96A0-9153-4A0D23047E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7761" y="2706624"/>
            <a:ext cx="6602885" cy="3803904"/>
          </a:xfrm>
        </p:spPr>
        <p:txBody>
          <a:bodyPr>
            <a:normAutofit/>
          </a:bodyPr>
          <a:lstStyle/>
          <a:p>
            <a:pPr>
              <a:spcAft>
                <a:spcPts val="1000"/>
              </a:spcAft>
            </a:pPr>
            <a:r>
              <a:rPr lang="en-US" sz="2400" dirty="0"/>
              <a:t>Gather program feedback.</a:t>
            </a:r>
          </a:p>
          <a:p>
            <a:pPr>
              <a:spcAft>
                <a:spcPts val="1000"/>
              </a:spcAft>
            </a:pPr>
            <a:r>
              <a:rPr lang="en-US" sz="2400" dirty="0"/>
              <a:t>Trusted data addresses key questions. </a:t>
            </a:r>
          </a:p>
          <a:p>
            <a:pPr>
              <a:spcAft>
                <a:spcPts val="1000"/>
              </a:spcAft>
            </a:pPr>
            <a:r>
              <a:rPr lang="en-US" sz="2400" dirty="0"/>
              <a:t>Share insights that resonate and connect. </a:t>
            </a:r>
          </a:p>
          <a:p>
            <a:pPr>
              <a:spcAft>
                <a:spcPts val="1000"/>
              </a:spcAft>
            </a:pPr>
            <a:r>
              <a:rPr lang="en-US" sz="2400" dirty="0"/>
              <a:t>Foster transparent feedback loops. </a:t>
            </a:r>
          </a:p>
          <a:p>
            <a:pPr>
              <a:spcAft>
                <a:spcPts val="1000"/>
              </a:spcAft>
            </a:pPr>
            <a:r>
              <a:rPr lang="en-US" sz="2400" dirty="0"/>
              <a:t>Florida Cooperative Extension Core Value: </a:t>
            </a:r>
            <a:r>
              <a:rPr lang="en-US" sz="2400" i="1" dirty="0"/>
              <a:t>Responsiveness</a:t>
            </a:r>
          </a:p>
          <a:p>
            <a:pPr marL="0" indent="0">
              <a:buNone/>
            </a:pPr>
            <a:endParaRPr lang="en-US" sz="2200" dirty="0"/>
          </a:p>
          <a:p>
            <a:pPr marL="0" indent="0">
              <a:buNone/>
            </a:pP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165947502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in the water with a computer in the air&#10;&#10;AI-generated content may be incorrect.">
            <a:extLst>
              <a:ext uri="{FF2B5EF4-FFF2-40B4-BE49-F238E27FC236}">
                <a16:creationId xmlns:a16="http://schemas.microsoft.com/office/drawing/2014/main" id="{426E008E-8174-81D8-6451-26A02BD8731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4620" b="10793"/>
          <a:stretch/>
        </p:blipFill>
        <p:spPr>
          <a:xfrm>
            <a:off x="0" y="10"/>
            <a:ext cx="12191980" cy="6857990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B4916930-E76E-4100-9DCF-4981566A37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57375" y="1885950"/>
            <a:ext cx="8505825" cy="3152775"/>
          </a:xfrm>
          <a:prstGeom prst="rect">
            <a:avLst/>
          </a:prstGeom>
          <a:solidFill>
            <a:schemeClr val="bg1">
              <a:alpha val="75000"/>
            </a:schemeClr>
          </a:solidFill>
          <a:ln w="63500" cmpd="dbl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D0362D2-AAA9-09C4-8703-2CB7BDD831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76475" y="2247900"/>
            <a:ext cx="7581900" cy="25146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600">
                <a:solidFill>
                  <a:schemeClr val="tx1">
                    <a:lumMod val="75000"/>
                    <a:lumOff val="25000"/>
                  </a:schemeClr>
                </a:solidFill>
              </a:rPr>
              <a:t>“You do not rise to the level of your goals.</a:t>
            </a:r>
            <a:br>
              <a:rPr lang="en-US" sz="260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260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br>
              <a:rPr lang="en-US" sz="260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2600">
                <a:solidFill>
                  <a:schemeClr val="tx1">
                    <a:lumMod val="75000"/>
                    <a:lumOff val="25000"/>
                  </a:schemeClr>
                </a:solidFill>
              </a:rPr>
              <a:t>You fall to the level of your systems.”</a:t>
            </a:r>
            <a:br>
              <a:rPr lang="en-US" sz="260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br>
              <a:rPr lang="en-US" sz="260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2600">
                <a:solidFill>
                  <a:schemeClr val="tx1">
                    <a:lumMod val="75000"/>
                    <a:lumOff val="25000"/>
                  </a:schemeClr>
                </a:solidFill>
              </a:rPr>
              <a:t>Atomic Habits </a:t>
            </a:r>
            <a:br>
              <a:rPr lang="en-US" sz="260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2600">
                <a:solidFill>
                  <a:schemeClr val="tx1">
                    <a:lumMod val="75000"/>
                    <a:lumOff val="25000"/>
                  </a:schemeClr>
                </a:solidFill>
              </a:rPr>
              <a:t>by James Clear</a:t>
            </a:r>
          </a:p>
          <a:p>
            <a:pPr algn="ctr"/>
            <a:endParaRPr lang="en-US" sz="26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30635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0" name="Rectangle 49">
            <a:extLst>
              <a:ext uri="{FF2B5EF4-FFF2-40B4-BE49-F238E27FC236}">
                <a16:creationId xmlns:a16="http://schemas.microsoft.com/office/drawing/2014/main" id="{3EAF38DC-B069-4F74-89ED-92C7579C3D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Abstract spiral on blue tech background">
            <a:extLst>
              <a:ext uri="{FF2B5EF4-FFF2-40B4-BE49-F238E27FC236}">
                <a16:creationId xmlns:a16="http://schemas.microsoft.com/office/drawing/2014/main" id="{3460A8B4-E3B6-6402-E3D2-F99B72CC8D4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4409" r="14451" b="-1"/>
          <a:stretch/>
        </p:blipFill>
        <p:spPr>
          <a:xfrm>
            <a:off x="4883023" y="10"/>
            <a:ext cx="7308978" cy="6857990"/>
          </a:xfrm>
          <a:custGeom>
            <a:avLst/>
            <a:gdLst/>
            <a:ahLst/>
            <a:cxnLst/>
            <a:rect l="l" t="t" r="r" b="b"/>
            <a:pathLst>
              <a:path w="7308978" h="6858000">
                <a:moveTo>
                  <a:pt x="0" y="0"/>
                </a:moveTo>
                <a:lnTo>
                  <a:pt x="7308978" y="0"/>
                </a:lnTo>
                <a:lnTo>
                  <a:pt x="7308978" y="6858000"/>
                </a:lnTo>
                <a:lnTo>
                  <a:pt x="0" y="6858000"/>
                </a:lnTo>
                <a:lnTo>
                  <a:pt x="62983" y="6788730"/>
                </a:lnTo>
                <a:cubicBezTo>
                  <a:pt x="773509" y="5928900"/>
                  <a:pt x="1212978" y="4741056"/>
                  <a:pt x="1212978" y="3429000"/>
                </a:cubicBezTo>
                <a:cubicBezTo>
                  <a:pt x="1212978" y="2116944"/>
                  <a:pt x="773509" y="929100"/>
                  <a:pt x="62983" y="69271"/>
                </a:cubicBezTo>
                <a:close/>
              </a:path>
            </a:pathLst>
          </a:custGeom>
        </p:spPr>
      </p:pic>
      <p:sp useBgFill="1">
        <p:nvSpPr>
          <p:cNvPr id="51" name="Freeform: Shape 35">
            <a:extLst>
              <a:ext uri="{FF2B5EF4-FFF2-40B4-BE49-F238E27FC236}">
                <a16:creationId xmlns:a16="http://schemas.microsoft.com/office/drawing/2014/main" id="{83549E37-C86B-4401-90BD-D8BF83859F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6001" cy="6858000"/>
          </a:xfrm>
          <a:custGeom>
            <a:avLst/>
            <a:gdLst>
              <a:gd name="connsiteX0" fmla="*/ 0 w 6096001"/>
              <a:gd name="connsiteY0" fmla="*/ 0 h 6858000"/>
              <a:gd name="connsiteX1" fmla="*/ 4883023 w 6096001"/>
              <a:gd name="connsiteY1" fmla="*/ 0 h 6858000"/>
              <a:gd name="connsiteX2" fmla="*/ 4946006 w 6096001"/>
              <a:gd name="connsiteY2" fmla="*/ 69271 h 6858000"/>
              <a:gd name="connsiteX3" fmla="*/ 6096001 w 6096001"/>
              <a:gd name="connsiteY3" fmla="*/ 3429000 h 6858000"/>
              <a:gd name="connsiteX4" fmla="*/ 4946006 w 6096001"/>
              <a:gd name="connsiteY4" fmla="*/ 6788730 h 6858000"/>
              <a:gd name="connsiteX5" fmla="*/ 4883023 w 6096001"/>
              <a:gd name="connsiteY5" fmla="*/ 6858000 h 6858000"/>
              <a:gd name="connsiteX6" fmla="*/ 0 w 609600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1" h="6858000">
                <a:moveTo>
                  <a:pt x="0" y="0"/>
                </a:moveTo>
                <a:lnTo>
                  <a:pt x="4883023" y="0"/>
                </a:lnTo>
                <a:lnTo>
                  <a:pt x="4946006" y="69271"/>
                </a:lnTo>
                <a:cubicBezTo>
                  <a:pt x="5656532" y="929100"/>
                  <a:pt x="6096001" y="2116944"/>
                  <a:pt x="6096001" y="3429000"/>
                </a:cubicBezTo>
                <a:cubicBezTo>
                  <a:pt x="6096001" y="4741056"/>
                  <a:pt x="5656532" y="5928900"/>
                  <a:pt x="4946006" y="6788730"/>
                </a:cubicBezTo>
                <a:lnTo>
                  <a:pt x="4883023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52" name="Freeform: Shape 37">
            <a:extLst>
              <a:ext uri="{FF2B5EF4-FFF2-40B4-BE49-F238E27FC236}">
                <a16:creationId xmlns:a16="http://schemas.microsoft.com/office/drawing/2014/main" id="{8A17784E-76D8-4521-A77D-0D2EBB9230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86857" cy="6858000"/>
          </a:xfrm>
          <a:custGeom>
            <a:avLst/>
            <a:gdLst>
              <a:gd name="connsiteX0" fmla="*/ 0 w 6086857"/>
              <a:gd name="connsiteY0" fmla="*/ 0 h 6858000"/>
              <a:gd name="connsiteX1" fmla="*/ 4873879 w 6086857"/>
              <a:gd name="connsiteY1" fmla="*/ 0 h 6858000"/>
              <a:gd name="connsiteX2" fmla="*/ 4936862 w 6086857"/>
              <a:gd name="connsiteY2" fmla="*/ 69271 h 6858000"/>
              <a:gd name="connsiteX3" fmla="*/ 6086857 w 6086857"/>
              <a:gd name="connsiteY3" fmla="*/ 3429000 h 6858000"/>
              <a:gd name="connsiteX4" fmla="*/ 4936862 w 6086857"/>
              <a:gd name="connsiteY4" fmla="*/ 6788730 h 6858000"/>
              <a:gd name="connsiteX5" fmla="*/ 4873879 w 6086857"/>
              <a:gd name="connsiteY5" fmla="*/ 6858000 h 6858000"/>
              <a:gd name="connsiteX6" fmla="*/ 0 w 608685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86857" h="6858000">
                <a:moveTo>
                  <a:pt x="0" y="0"/>
                </a:moveTo>
                <a:lnTo>
                  <a:pt x="4873879" y="0"/>
                </a:lnTo>
                <a:lnTo>
                  <a:pt x="4936862" y="69271"/>
                </a:lnTo>
                <a:cubicBezTo>
                  <a:pt x="5647388" y="929100"/>
                  <a:pt x="6086857" y="2116944"/>
                  <a:pt x="6086857" y="3429000"/>
                </a:cubicBezTo>
                <a:cubicBezTo>
                  <a:pt x="6086857" y="4741056"/>
                  <a:pt x="5647388" y="5928900"/>
                  <a:pt x="4936862" y="6788730"/>
                </a:cubicBezTo>
                <a:lnTo>
                  <a:pt x="4873879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7A0CBFF4-EA32-4FE2-BA6B-8F3A6E6ED1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253806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FC8D5885-2804-4D3C-BE31-902E4D3279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7769" y="2185062"/>
            <a:ext cx="498348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D13D81-4F43-348F-5413-0D8E1DBA68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4904" y="2522949"/>
            <a:ext cx="5065776" cy="3402363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sz="3600" kern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Ready to transform </a:t>
            </a:r>
          </a:p>
          <a:p>
            <a:pPr marL="0" indent="0">
              <a:buNone/>
            </a:pPr>
            <a:r>
              <a:rPr lang="en-US" sz="3600" kern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B.A.D. into A.B.C? </a:t>
            </a:r>
          </a:p>
          <a:p>
            <a:pPr marL="0" indent="0">
              <a:buNone/>
            </a:pPr>
            <a:endParaRPr lang="en-US" sz="3600" kern="0">
              <a:effectLst/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3600" kern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Let’s get started!</a:t>
            </a:r>
            <a:endParaRPr lang="en-US" sz="3600" kern="100">
              <a:effectLst/>
              <a:latin typeface="+mj-lt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000"/>
          </a:p>
        </p:txBody>
      </p:sp>
      <p:pic>
        <p:nvPicPr>
          <p:cNvPr id="4" name="Picture 3" descr="UF/IFAS Extension logo.">
            <a:extLst>
              <a:ext uri="{FF2B5EF4-FFF2-40B4-BE49-F238E27FC236}">
                <a16:creationId xmlns:a16="http://schemas.microsoft.com/office/drawing/2014/main" id="{5B8B8D45-D8B5-743F-8793-0DAC8F46587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0820" y="492763"/>
            <a:ext cx="3545613" cy="863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12342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Celestial</Template>
  <TotalTime>3</TotalTime>
  <Words>410</Words>
  <Application>Microsoft Office PowerPoint</Application>
  <PresentationFormat>Widescreen</PresentationFormat>
  <Paragraphs>90</Paragraphs>
  <Slides>14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Saving Time &amp; Empowering Impact: Florida Cooperative Extension’s Vision for Modernization</vt:lpstr>
      <vt:lpstr>Agenda</vt:lpstr>
      <vt:lpstr>B.A.D. vs. A.B.C.</vt:lpstr>
      <vt:lpstr>Access to Trusted Data </vt:lpstr>
      <vt:lpstr>Access to Trusted Data </vt:lpstr>
      <vt:lpstr>Best Data Practices </vt:lpstr>
      <vt:lpstr>Communication</vt:lpstr>
      <vt:lpstr>“You do not rise to the level of your goals.   You fall to the level of your systems.”  Atomic Habits  by James Clear </vt:lpstr>
      <vt:lpstr>PowerPoint Presentation</vt:lpstr>
      <vt:lpstr>Current State vs. Data-Driven Future State</vt:lpstr>
      <vt:lpstr>Collaboration Opportunities and Discussion </vt:lpstr>
      <vt:lpstr>A.B.C. of Data Strategy</vt:lpstr>
      <vt:lpstr>Questions?</vt:lpstr>
      <vt:lpstr>Thank You 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Vernon,Patricia A</dc:creator>
  <cp:keywords/>
  <dc:description/>
  <cp:lastModifiedBy>Miller,Stephanie M</cp:lastModifiedBy>
  <cp:revision>2</cp:revision>
  <cp:lastPrinted>1601-01-01T00:00:00Z</cp:lastPrinted>
  <dcterms:created xsi:type="dcterms:W3CDTF">2025-03-12T15:13:25Z</dcterms:created>
  <dcterms:modified xsi:type="dcterms:W3CDTF">2025-04-14T23:36:56Z</dcterms:modified>
  <cp:category/>
</cp:coreProperties>
</file>