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88" r:id="rId5"/>
    <p:sldId id="257" r:id="rId6"/>
    <p:sldId id="317" r:id="rId7"/>
    <p:sldId id="258" r:id="rId8"/>
    <p:sldId id="298" r:id="rId9"/>
    <p:sldId id="273" r:id="rId10"/>
    <p:sldId id="296" r:id="rId11"/>
    <p:sldId id="314" r:id="rId12"/>
    <p:sldId id="292" r:id="rId13"/>
    <p:sldId id="297" r:id="rId14"/>
    <p:sldId id="325" r:id="rId15"/>
    <p:sldId id="316" r:id="rId16"/>
    <p:sldId id="308" r:id="rId17"/>
    <p:sldId id="289" r:id="rId18"/>
    <p:sldId id="310" r:id="rId19"/>
    <p:sldId id="321" r:id="rId20"/>
    <p:sldId id="324" r:id="rId21"/>
    <p:sldId id="319" r:id="rId22"/>
    <p:sldId id="323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217811-568B-4495-A39B-0235F7EACC58}">
          <p14:sldIdLst>
            <p14:sldId id="288"/>
            <p14:sldId id="257"/>
            <p14:sldId id="317"/>
            <p14:sldId id="258"/>
            <p14:sldId id="298"/>
            <p14:sldId id="273"/>
            <p14:sldId id="296"/>
            <p14:sldId id="314"/>
            <p14:sldId id="292"/>
            <p14:sldId id="297"/>
            <p14:sldId id="325"/>
            <p14:sldId id="316"/>
            <p14:sldId id="308"/>
            <p14:sldId id="289"/>
            <p14:sldId id="310"/>
            <p14:sldId id="321"/>
            <p14:sldId id="324"/>
            <p14:sldId id="319"/>
            <p14:sldId id="32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D1"/>
    <a:srgbClr val="005432"/>
    <a:srgbClr val="9CCB3B"/>
    <a:srgbClr val="009374"/>
    <a:srgbClr val="006747"/>
    <a:srgbClr val="7E96A0"/>
    <a:srgbClr val="CAD2D8"/>
    <a:srgbClr val="80B0A6"/>
    <a:srgbClr val="006484"/>
    <a:srgbClr val="DBE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0"/>
    <p:restoredTop sz="73216" autoAdjust="0"/>
  </p:normalViewPr>
  <p:slideViewPr>
    <p:cSldViewPr snapToGrid="0" snapToObjects="1">
      <p:cViewPr varScale="1">
        <p:scale>
          <a:sx n="81" d="100"/>
          <a:sy n="81" d="100"/>
        </p:scale>
        <p:origin x="20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0E027-EFAE-4688-9B64-B11729EEE4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048641-DCCD-4CB4-ACA2-AE4C20A256B6}">
      <dgm:prSet phldrT="[Text]" custT="1"/>
      <dgm:spPr/>
      <dgm:t>
        <a:bodyPr/>
        <a:lstStyle/>
        <a:p>
          <a:r>
            <a:rPr lang="en-US" sz="3200" dirty="0"/>
            <a:t>Critical Thinking</a:t>
          </a:r>
        </a:p>
      </dgm:t>
    </dgm:pt>
    <dgm:pt modelId="{E424063B-4B7D-424E-A60F-870898CB9064}" type="parTrans" cxnId="{6E36B0CC-4074-4F09-922A-BDE8C82246BA}">
      <dgm:prSet/>
      <dgm:spPr/>
      <dgm:t>
        <a:bodyPr/>
        <a:lstStyle/>
        <a:p>
          <a:endParaRPr lang="en-US"/>
        </a:p>
      </dgm:t>
    </dgm:pt>
    <dgm:pt modelId="{E908E8C0-09A6-4EC5-A338-0D81A734A641}" type="sibTrans" cxnId="{6E36B0CC-4074-4F09-922A-BDE8C82246BA}">
      <dgm:prSet custT="1"/>
      <dgm:spPr/>
      <dgm:t>
        <a:bodyPr/>
        <a:lstStyle/>
        <a:p>
          <a:endParaRPr lang="en-US" sz="6600"/>
        </a:p>
      </dgm:t>
    </dgm:pt>
    <dgm:pt modelId="{7610A521-850C-4233-AE43-C79C4BF754DB}">
      <dgm:prSet phldrT="[Text]" custT="1"/>
      <dgm:spPr/>
      <dgm:t>
        <a:bodyPr/>
        <a:lstStyle/>
        <a:p>
          <a:r>
            <a:rPr lang="en-US" sz="3200" dirty="0"/>
            <a:t>Creative Thinking</a:t>
          </a:r>
        </a:p>
      </dgm:t>
    </dgm:pt>
    <dgm:pt modelId="{9EDA0664-78CD-48F3-BD08-A2E976509DC8}" type="parTrans" cxnId="{113F0216-6924-4411-8872-CDEFD279FBE5}">
      <dgm:prSet/>
      <dgm:spPr/>
      <dgm:t>
        <a:bodyPr/>
        <a:lstStyle/>
        <a:p>
          <a:endParaRPr lang="en-US"/>
        </a:p>
      </dgm:t>
    </dgm:pt>
    <dgm:pt modelId="{98E7BD63-CA70-499D-9E8D-04EFA50FF130}" type="sibTrans" cxnId="{113F0216-6924-4411-8872-CDEFD279FBE5}">
      <dgm:prSet custT="1"/>
      <dgm:spPr/>
      <dgm:t>
        <a:bodyPr/>
        <a:lstStyle/>
        <a:p>
          <a:endParaRPr lang="en-US" sz="4800"/>
        </a:p>
      </dgm:t>
    </dgm:pt>
    <dgm:pt modelId="{75D0E216-52FA-4A24-80FB-D80FC469436A}">
      <dgm:prSet phldrT="[Text]" custT="1"/>
      <dgm:spPr/>
      <dgm:t>
        <a:bodyPr/>
        <a:lstStyle/>
        <a:p>
          <a:r>
            <a:rPr lang="en-US" sz="3200" dirty="0"/>
            <a:t>Practical Thinking</a:t>
          </a:r>
        </a:p>
      </dgm:t>
    </dgm:pt>
    <dgm:pt modelId="{4DC153B4-5EAB-4E57-9F7C-699C6C5BD14F}" type="parTrans" cxnId="{8A87C5FE-8C54-4391-89C5-62F4E53F801C}">
      <dgm:prSet/>
      <dgm:spPr/>
      <dgm:t>
        <a:bodyPr/>
        <a:lstStyle/>
        <a:p>
          <a:endParaRPr lang="en-US"/>
        </a:p>
      </dgm:t>
    </dgm:pt>
    <dgm:pt modelId="{B877C93E-336A-48AD-85FC-C2A5ECE8DA59}" type="sibTrans" cxnId="{8A87C5FE-8C54-4391-89C5-62F4E53F801C}">
      <dgm:prSet custT="1"/>
      <dgm:spPr/>
      <dgm:t>
        <a:bodyPr/>
        <a:lstStyle/>
        <a:p>
          <a:endParaRPr lang="en-US" sz="4800"/>
        </a:p>
      </dgm:t>
    </dgm:pt>
    <dgm:pt modelId="{0D54B4E4-AF84-482C-BD38-3761FC50813A}">
      <dgm:prSet phldrT="[Text]" custT="1"/>
      <dgm:spPr/>
      <dgm:t>
        <a:bodyPr/>
        <a:lstStyle/>
        <a:p>
          <a:r>
            <a:rPr lang="en-US" sz="3200" dirty="0"/>
            <a:t>Reflective Practice</a:t>
          </a:r>
        </a:p>
      </dgm:t>
    </dgm:pt>
    <dgm:pt modelId="{B85D1AC1-C428-49B9-A69C-8842152D0E44}" type="parTrans" cxnId="{7E925CC3-6C6A-4FCD-8A19-916880B4D0BF}">
      <dgm:prSet/>
      <dgm:spPr/>
      <dgm:t>
        <a:bodyPr/>
        <a:lstStyle/>
        <a:p>
          <a:endParaRPr lang="en-US"/>
        </a:p>
      </dgm:t>
    </dgm:pt>
    <dgm:pt modelId="{1887A99F-1A97-4BED-B0D5-D4DA868F97AF}" type="sibTrans" cxnId="{7E925CC3-6C6A-4FCD-8A19-916880B4D0BF}">
      <dgm:prSet custT="1"/>
      <dgm:spPr/>
      <dgm:t>
        <a:bodyPr/>
        <a:lstStyle/>
        <a:p>
          <a:endParaRPr lang="en-US" sz="4800"/>
        </a:p>
      </dgm:t>
    </dgm:pt>
    <dgm:pt modelId="{0CF4477D-26E8-4C07-ADD1-648EC95CC54D}">
      <dgm:prSet phldrT="[Text]" custT="1"/>
      <dgm:spPr/>
      <dgm:t>
        <a:bodyPr/>
        <a:lstStyle/>
        <a:p>
          <a:r>
            <a:rPr lang="en-US" sz="3200" dirty="0"/>
            <a:t>Contextual Thinking</a:t>
          </a:r>
        </a:p>
      </dgm:t>
    </dgm:pt>
    <dgm:pt modelId="{358FA12F-406E-4EEF-B735-0EC7911BAD59}" type="parTrans" cxnId="{770F2ADA-3CE7-4119-AB81-3C5F5A1EDD7B}">
      <dgm:prSet/>
      <dgm:spPr/>
      <dgm:t>
        <a:bodyPr/>
        <a:lstStyle/>
        <a:p>
          <a:endParaRPr lang="en-US"/>
        </a:p>
      </dgm:t>
    </dgm:pt>
    <dgm:pt modelId="{0560058E-BAFA-4515-B01C-CAD4E9F62207}" type="sibTrans" cxnId="{770F2ADA-3CE7-4119-AB81-3C5F5A1EDD7B}">
      <dgm:prSet custT="1"/>
      <dgm:spPr/>
      <dgm:t>
        <a:bodyPr/>
        <a:lstStyle/>
        <a:p>
          <a:endParaRPr lang="en-US" sz="4800"/>
        </a:p>
      </dgm:t>
    </dgm:pt>
    <dgm:pt modelId="{C8FE3596-CDAD-4C93-AB1C-66FFB42FA7A0}" type="pres">
      <dgm:prSet presAssocID="{D250E027-EFAE-4688-9B64-B11729EEE4A5}" presName="Name0" presStyleCnt="0">
        <dgm:presLayoutVars>
          <dgm:chMax val="7"/>
          <dgm:chPref val="7"/>
          <dgm:dir/>
        </dgm:presLayoutVars>
      </dgm:prSet>
      <dgm:spPr/>
    </dgm:pt>
    <dgm:pt modelId="{186788F5-F74E-4926-B902-34105A1B0126}" type="pres">
      <dgm:prSet presAssocID="{D250E027-EFAE-4688-9B64-B11729EEE4A5}" presName="Name1" presStyleCnt="0"/>
      <dgm:spPr/>
    </dgm:pt>
    <dgm:pt modelId="{56F4DCE8-2685-4334-8372-3840326F07FF}" type="pres">
      <dgm:prSet presAssocID="{D250E027-EFAE-4688-9B64-B11729EEE4A5}" presName="cycle" presStyleCnt="0"/>
      <dgm:spPr/>
    </dgm:pt>
    <dgm:pt modelId="{4031107A-6999-4CB6-81FE-D0A3745D7F12}" type="pres">
      <dgm:prSet presAssocID="{D250E027-EFAE-4688-9B64-B11729EEE4A5}" presName="srcNode" presStyleLbl="node1" presStyleIdx="0" presStyleCnt="5"/>
      <dgm:spPr/>
    </dgm:pt>
    <dgm:pt modelId="{D5E6D724-746A-4CED-B2EE-9440732B883E}" type="pres">
      <dgm:prSet presAssocID="{D250E027-EFAE-4688-9B64-B11729EEE4A5}" presName="conn" presStyleLbl="parChTrans1D2" presStyleIdx="0" presStyleCnt="1"/>
      <dgm:spPr/>
    </dgm:pt>
    <dgm:pt modelId="{90C62303-CE6D-4352-8E05-CA4C153F8F79}" type="pres">
      <dgm:prSet presAssocID="{D250E027-EFAE-4688-9B64-B11729EEE4A5}" presName="extraNode" presStyleLbl="node1" presStyleIdx="0" presStyleCnt="5"/>
      <dgm:spPr/>
    </dgm:pt>
    <dgm:pt modelId="{55263C2A-7CD1-4BF5-B7C9-97FE91112B98}" type="pres">
      <dgm:prSet presAssocID="{D250E027-EFAE-4688-9B64-B11729EEE4A5}" presName="dstNode" presStyleLbl="node1" presStyleIdx="0" presStyleCnt="5"/>
      <dgm:spPr/>
    </dgm:pt>
    <dgm:pt modelId="{72D8BC7E-82E0-4F76-9504-6975CE4FD795}" type="pres">
      <dgm:prSet presAssocID="{19048641-DCCD-4CB4-ACA2-AE4C20A256B6}" presName="text_1" presStyleLbl="node1" presStyleIdx="0" presStyleCnt="5">
        <dgm:presLayoutVars>
          <dgm:bulletEnabled val="1"/>
        </dgm:presLayoutVars>
      </dgm:prSet>
      <dgm:spPr/>
    </dgm:pt>
    <dgm:pt modelId="{2770392B-5F36-4EB9-8514-350359720DC1}" type="pres">
      <dgm:prSet presAssocID="{19048641-DCCD-4CB4-ACA2-AE4C20A256B6}" presName="accent_1" presStyleCnt="0"/>
      <dgm:spPr/>
    </dgm:pt>
    <dgm:pt modelId="{02C5D4CD-34C1-47DB-BD1C-998D73E8F849}" type="pres">
      <dgm:prSet presAssocID="{19048641-DCCD-4CB4-ACA2-AE4C20A256B6}" presName="accentRepeatNode" presStyleLbl="solidFgAcc1" presStyleIdx="0" presStyleCnt="5"/>
      <dgm:spPr/>
    </dgm:pt>
    <dgm:pt modelId="{11FF5377-03AE-419C-87E0-524934C3C114}" type="pres">
      <dgm:prSet presAssocID="{7610A521-850C-4233-AE43-C79C4BF754DB}" presName="text_2" presStyleLbl="node1" presStyleIdx="1" presStyleCnt="5">
        <dgm:presLayoutVars>
          <dgm:bulletEnabled val="1"/>
        </dgm:presLayoutVars>
      </dgm:prSet>
      <dgm:spPr/>
    </dgm:pt>
    <dgm:pt modelId="{85842CFE-B21A-4B1A-9B26-5420F5F049C7}" type="pres">
      <dgm:prSet presAssocID="{7610A521-850C-4233-AE43-C79C4BF754DB}" presName="accent_2" presStyleCnt="0"/>
      <dgm:spPr/>
    </dgm:pt>
    <dgm:pt modelId="{4406DDF9-DEB3-4F2C-ADC1-53523383AA9A}" type="pres">
      <dgm:prSet presAssocID="{7610A521-850C-4233-AE43-C79C4BF754DB}" presName="accentRepeatNode" presStyleLbl="solidFgAcc1" presStyleIdx="1" presStyleCnt="5"/>
      <dgm:spPr/>
    </dgm:pt>
    <dgm:pt modelId="{9F142C1A-55C2-4DF5-8709-E09CDB592FF2}" type="pres">
      <dgm:prSet presAssocID="{75D0E216-52FA-4A24-80FB-D80FC469436A}" presName="text_3" presStyleLbl="node1" presStyleIdx="2" presStyleCnt="5">
        <dgm:presLayoutVars>
          <dgm:bulletEnabled val="1"/>
        </dgm:presLayoutVars>
      </dgm:prSet>
      <dgm:spPr/>
    </dgm:pt>
    <dgm:pt modelId="{092EECE4-5FDC-4962-959D-03E3E3509B89}" type="pres">
      <dgm:prSet presAssocID="{75D0E216-52FA-4A24-80FB-D80FC469436A}" presName="accent_3" presStyleCnt="0"/>
      <dgm:spPr/>
    </dgm:pt>
    <dgm:pt modelId="{0FA3D28B-9852-4603-B64B-81F734D069BB}" type="pres">
      <dgm:prSet presAssocID="{75D0E216-52FA-4A24-80FB-D80FC469436A}" presName="accentRepeatNode" presStyleLbl="solidFgAcc1" presStyleIdx="2" presStyleCnt="5"/>
      <dgm:spPr/>
    </dgm:pt>
    <dgm:pt modelId="{6D992E26-FFD0-465C-BA57-598877A388EA}" type="pres">
      <dgm:prSet presAssocID="{0D54B4E4-AF84-482C-BD38-3761FC50813A}" presName="text_4" presStyleLbl="node1" presStyleIdx="3" presStyleCnt="5">
        <dgm:presLayoutVars>
          <dgm:bulletEnabled val="1"/>
        </dgm:presLayoutVars>
      </dgm:prSet>
      <dgm:spPr/>
    </dgm:pt>
    <dgm:pt modelId="{91646821-341C-48C1-BE04-1FF137246868}" type="pres">
      <dgm:prSet presAssocID="{0D54B4E4-AF84-482C-BD38-3761FC50813A}" presName="accent_4" presStyleCnt="0"/>
      <dgm:spPr/>
    </dgm:pt>
    <dgm:pt modelId="{248CE64D-88DB-4263-8BD3-11EDB558A8A4}" type="pres">
      <dgm:prSet presAssocID="{0D54B4E4-AF84-482C-BD38-3761FC50813A}" presName="accentRepeatNode" presStyleLbl="solidFgAcc1" presStyleIdx="3" presStyleCnt="5"/>
      <dgm:spPr/>
    </dgm:pt>
    <dgm:pt modelId="{C96DB903-F2A7-40D2-AE8C-C6FEA13D5E75}" type="pres">
      <dgm:prSet presAssocID="{0CF4477D-26E8-4C07-ADD1-648EC95CC54D}" presName="text_5" presStyleLbl="node1" presStyleIdx="4" presStyleCnt="5">
        <dgm:presLayoutVars>
          <dgm:bulletEnabled val="1"/>
        </dgm:presLayoutVars>
      </dgm:prSet>
      <dgm:spPr/>
    </dgm:pt>
    <dgm:pt modelId="{DFA8AC42-934D-46D7-A7C9-52886FB11465}" type="pres">
      <dgm:prSet presAssocID="{0CF4477D-26E8-4C07-ADD1-648EC95CC54D}" presName="accent_5" presStyleCnt="0"/>
      <dgm:spPr/>
    </dgm:pt>
    <dgm:pt modelId="{BDFC6EA3-B253-41B4-A050-4FFFE2E42041}" type="pres">
      <dgm:prSet presAssocID="{0CF4477D-26E8-4C07-ADD1-648EC95CC54D}" presName="accentRepeatNode" presStyleLbl="solidFgAcc1" presStyleIdx="4" presStyleCnt="5"/>
      <dgm:spPr/>
    </dgm:pt>
  </dgm:ptLst>
  <dgm:cxnLst>
    <dgm:cxn modelId="{113F0216-6924-4411-8872-CDEFD279FBE5}" srcId="{D250E027-EFAE-4688-9B64-B11729EEE4A5}" destId="{7610A521-850C-4233-AE43-C79C4BF754DB}" srcOrd="1" destOrd="0" parTransId="{9EDA0664-78CD-48F3-BD08-A2E976509DC8}" sibTransId="{98E7BD63-CA70-499D-9E8D-04EFA50FF130}"/>
    <dgm:cxn modelId="{42318F28-C66A-44A1-B9CF-2CB46D8724B9}" type="presOf" srcId="{19048641-DCCD-4CB4-ACA2-AE4C20A256B6}" destId="{72D8BC7E-82E0-4F76-9504-6975CE4FD795}" srcOrd="0" destOrd="0" presId="urn:microsoft.com/office/officeart/2008/layout/VerticalCurvedList"/>
    <dgm:cxn modelId="{B3091A29-4DC7-4D80-9433-39C9513CE0AE}" type="presOf" srcId="{D250E027-EFAE-4688-9B64-B11729EEE4A5}" destId="{C8FE3596-CDAD-4C93-AB1C-66FFB42FA7A0}" srcOrd="0" destOrd="0" presId="urn:microsoft.com/office/officeart/2008/layout/VerticalCurvedList"/>
    <dgm:cxn modelId="{FDAC1A3D-5EA0-42A5-9FBA-B3BA5FB18C75}" type="presOf" srcId="{E908E8C0-09A6-4EC5-A338-0D81A734A641}" destId="{D5E6D724-746A-4CED-B2EE-9440732B883E}" srcOrd="0" destOrd="0" presId="urn:microsoft.com/office/officeart/2008/layout/VerticalCurvedList"/>
    <dgm:cxn modelId="{59F6A569-600B-4C17-AC33-0BADF6FC3A8C}" type="presOf" srcId="{7610A521-850C-4233-AE43-C79C4BF754DB}" destId="{11FF5377-03AE-419C-87E0-524934C3C114}" srcOrd="0" destOrd="0" presId="urn:microsoft.com/office/officeart/2008/layout/VerticalCurvedList"/>
    <dgm:cxn modelId="{D37FF676-F232-4EE9-A854-6A9B19044D30}" type="presOf" srcId="{75D0E216-52FA-4A24-80FB-D80FC469436A}" destId="{9F142C1A-55C2-4DF5-8709-E09CDB592FF2}" srcOrd="0" destOrd="0" presId="urn:microsoft.com/office/officeart/2008/layout/VerticalCurvedList"/>
    <dgm:cxn modelId="{7E925CC3-6C6A-4FCD-8A19-916880B4D0BF}" srcId="{D250E027-EFAE-4688-9B64-B11729EEE4A5}" destId="{0D54B4E4-AF84-482C-BD38-3761FC50813A}" srcOrd="3" destOrd="0" parTransId="{B85D1AC1-C428-49B9-A69C-8842152D0E44}" sibTransId="{1887A99F-1A97-4BED-B0D5-D4DA868F97AF}"/>
    <dgm:cxn modelId="{6E36B0CC-4074-4F09-922A-BDE8C82246BA}" srcId="{D250E027-EFAE-4688-9B64-B11729EEE4A5}" destId="{19048641-DCCD-4CB4-ACA2-AE4C20A256B6}" srcOrd="0" destOrd="0" parTransId="{E424063B-4B7D-424E-A60F-870898CB9064}" sibTransId="{E908E8C0-09A6-4EC5-A338-0D81A734A641}"/>
    <dgm:cxn modelId="{6950D4D4-9A5C-415F-8202-F2F56FB38A28}" type="presOf" srcId="{0D54B4E4-AF84-482C-BD38-3761FC50813A}" destId="{6D992E26-FFD0-465C-BA57-598877A388EA}" srcOrd="0" destOrd="0" presId="urn:microsoft.com/office/officeart/2008/layout/VerticalCurvedList"/>
    <dgm:cxn modelId="{770F2ADA-3CE7-4119-AB81-3C5F5A1EDD7B}" srcId="{D250E027-EFAE-4688-9B64-B11729EEE4A5}" destId="{0CF4477D-26E8-4C07-ADD1-648EC95CC54D}" srcOrd="4" destOrd="0" parTransId="{358FA12F-406E-4EEF-B735-0EC7911BAD59}" sibTransId="{0560058E-BAFA-4515-B01C-CAD4E9F62207}"/>
    <dgm:cxn modelId="{FAE1C6E0-403B-4F08-848D-B7E12AC2B1A0}" type="presOf" srcId="{0CF4477D-26E8-4C07-ADD1-648EC95CC54D}" destId="{C96DB903-F2A7-40D2-AE8C-C6FEA13D5E75}" srcOrd="0" destOrd="0" presId="urn:microsoft.com/office/officeart/2008/layout/VerticalCurvedList"/>
    <dgm:cxn modelId="{8A87C5FE-8C54-4391-89C5-62F4E53F801C}" srcId="{D250E027-EFAE-4688-9B64-B11729EEE4A5}" destId="{75D0E216-52FA-4A24-80FB-D80FC469436A}" srcOrd="2" destOrd="0" parTransId="{4DC153B4-5EAB-4E57-9F7C-699C6C5BD14F}" sibTransId="{B877C93E-336A-48AD-85FC-C2A5ECE8DA59}"/>
    <dgm:cxn modelId="{6D0D6860-AA1E-4E32-AAE6-244E16E302E1}" type="presParOf" srcId="{C8FE3596-CDAD-4C93-AB1C-66FFB42FA7A0}" destId="{186788F5-F74E-4926-B902-34105A1B0126}" srcOrd="0" destOrd="0" presId="urn:microsoft.com/office/officeart/2008/layout/VerticalCurvedList"/>
    <dgm:cxn modelId="{03A40E68-FD18-4F48-B991-012B72281F48}" type="presParOf" srcId="{186788F5-F74E-4926-B902-34105A1B0126}" destId="{56F4DCE8-2685-4334-8372-3840326F07FF}" srcOrd="0" destOrd="0" presId="urn:microsoft.com/office/officeart/2008/layout/VerticalCurvedList"/>
    <dgm:cxn modelId="{A6BCDE58-9CA9-407E-B5B1-B96EE2FE6DAC}" type="presParOf" srcId="{56F4DCE8-2685-4334-8372-3840326F07FF}" destId="{4031107A-6999-4CB6-81FE-D0A3745D7F12}" srcOrd="0" destOrd="0" presId="urn:microsoft.com/office/officeart/2008/layout/VerticalCurvedList"/>
    <dgm:cxn modelId="{A4D1F7BB-347D-4CFE-8568-D910CFA7B1DF}" type="presParOf" srcId="{56F4DCE8-2685-4334-8372-3840326F07FF}" destId="{D5E6D724-746A-4CED-B2EE-9440732B883E}" srcOrd="1" destOrd="0" presId="urn:microsoft.com/office/officeart/2008/layout/VerticalCurvedList"/>
    <dgm:cxn modelId="{F20C6519-0881-441B-B4BD-6053B4F55AB4}" type="presParOf" srcId="{56F4DCE8-2685-4334-8372-3840326F07FF}" destId="{90C62303-CE6D-4352-8E05-CA4C153F8F79}" srcOrd="2" destOrd="0" presId="urn:microsoft.com/office/officeart/2008/layout/VerticalCurvedList"/>
    <dgm:cxn modelId="{98FC1A56-4039-499C-9552-6AEC92BA2173}" type="presParOf" srcId="{56F4DCE8-2685-4334-8372-3840326F07FF}" destId="{55263C2A-7CD1-4BF5-B7C9-97FE91112B98}" srcOrd="3" destOrd="0" presId="urn:microsoft.com/office/officeart/2008/layout/VerticalCurvedList"/>
    <dgm:cxn modelId="{9F3B9017-E4B6-4D96-B48A-ED683BB34CA0}" type="presParOf" srcId="{186788F5-F74E-4926-B902-34105A1B0126}" destId="{72D8BC7E-82E0-4F76-9504-6975CE4FD795}" srcOrd="1" destOrd="0" presId="urn:microsoft.com/office/officeart/2008/layout/VerticalCurvedList"/>
    <dgm:cxn modelId="{407C0584-77DD-43BC-85FB-E7270C597312}" type="presParOf" srcId="{186788F5-F74E-4926-B902-34105A1B0126}" destId="{2770392B-5F36-4EB9-8514-350359720DC1}" srcOrd="2" destOrd="0" presId="urn:microsoft.com/office/officeart/2008/layout/VerticalCurvedList"/>
    <dgm:cxn modelId="{59C58E23-65F9-4F2E-B4EA-739261974E35}" type="presParOf" srcId="{2770392B-5F36-4EB9-8514-350359720DC1}" destId="{02C5D4CD-34C1-47DB-BD1C-998D73E8F849}" srcOrd="0" destOrd="0" presId="urn:microsoft.com/office/officeart/2008/layout/VerticalCurvedList"/>
    <dgm:cxn modelId="{4F43F144-1BD4-4C00-9072-592347C74C14}" type="presParOf" srcId="{186788F5-F74E-4926-B902-34105A1B0126}" destId="{11FF5377-03AE-419C-87E0-524934C3C114}" srcOrd="3" destOrd="0" presId="urn:microsoft.com/office/officeart/2008/layout/VerticalCurvedList"/>
    <dgm:cxn modelId="{65ED7039-99C1-4C7E-AAC4-739D52450033}" type="presParOf" srcId="{186788F5-F74E-4926-B902-34105A1B0126}" destId="{85842CFE-B21A-4B1A-9B26-5420F5F049C7}" srcOrd="4" destOrd="0" presId="urn:microsoft.com/office/officeart/2008/layout/VerticalCurvedList"/>
    <dgm:cxn modelId="{E20A44D0-03BD-4C98-8BA8-F5D1913B390F}" type="presParOf" srcId="{85842CFE-B21A-4B1A-9B26-5420F5F049C7}" destId="{4406DDF9-DEB3-4F2C-ADC1-53523383AA9A}" srcOrd="0" destOrd="0" presId="urn:microsoft.com/office/officeart/2008/layout/VerticalCurvedList"/>
    <dgm:cxn modelId="{963AA8E3-37F8-44DB-9788-691E5A995DDB}" type="presParOf" srcId="{186788F5-F74E-4926-B902-34105A1B0126}" destId="{9F142C1A-55C2-4DF5-8709-E09CDB592FF2}" srcOrd="5" destOrd="0" presId="urn:microsoft.com/office/officeart/2008/layout/VerticalCurvedList"/>
    <dgm:cxn modelId="{D275141C-68C6-4D9B-B86F-C741222AA487}" type="presParOf" srcId="{186788F5-F74E-4926-B902-34105A1B0126}" destId="{092EECE4-5FDC-4962-959D-03E3E3509B89}" srcOrd="6" destOrd="0" presId="urn:microsoft.com/office/officeart/2008/layout/VerticalCurvedList"/>
    <dgm:cxn modelId="{FB3FBA79-0F4B-4174-9D83-FA204558FB41}" type="presParOf" srcId="{092EECE4-5FDC-4962-959D-03E3E3509B89}" destId="{0FA3D28B-9852-4603-B64B-81F734D069BB}" srcOrd="0" destOrd="0" presId="urn:microsoft.com/office/officeart/2008/layout/VerticalCurvedList"/>
    <dgm:cxn modelId="{321BB015-4A7F-4293-9199-A74DAC4D82BC}" type="presParOf" srcId="{186788F5-F74E-4926-B902-34105A1B0126}" destId="{6D992E26-FFD0-465C-BA57-598877A388EA}" srcOrd="7" destOrd="0" presId="urn:microsoft.com/office/officeart/2008/layout/VerticalCurvedList"/>
    <dgm:cxn modelId="{C9E91C1A-15A0-4D90-8925-3CF67E051D77}" type="presParOf" srcId="{186788F5-F74E-4926-B902-34105A1B0126}" destId="{91646821-341C-48C1-BE04-1FF137246868}" srcOrd="8" destOrd="0" presId="urn:microsoft.com/office/officeart/2008/layout/VerticalCurvedList"/>
    <dgm:cxn modelId="{360B86E2-EF6B-48E1-AD0C-A6808600B297}" type="presParOf" srcId="{91646821-341C-48C1-BE04-1FF137246868}" destId="{248CE64D-88DB-4263-8BD3-11EDB558A8A4}" srcOrd="0" destOrd="0" presId="urn:microsoft.com/office/officeart/2008/layout/VerticalCurvedList"/>
    <dgm:cxn modelId="{20CA8E92-903F-48C3-B676-A6A07392156A}" type="presParOf" srcId="{186788F5-F74E-4926-B902-34105A1B0126}" destId="{C96DB903-F2A7-40D2-AE8C-C6FEA13D5E75}" srcOrd="9" destOrd="0" presId="urn:microsoft.com/office/officeart/2008/layout/VerticalCurvedList"/>
    <dgm:cxn modelId="{B077300F-B9D6-480C-9D65-DFBAE560DC91}" type="presParOf" srcId="{186788F5-F74E-4926-B902-34105A1B0126}" destId="{DFA8AC42-934D-46D7-A7C9-52886FB11465}" srcOrd="10" destOrd="0" presId="urn:microsoft.com/office/officeart/2008/layout/VerticalCurvedList"/>
    <dgm:cxn modelId="{236A33C6-F657-489B-A3EA-B3A83E531F02}" type="presParOf" srcId="{DFA8AC42-934D-46D7-A7C9-52886FB11465}" destId="{BDFC6EA3-B253-41B4-A050-4FFFE2E420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6D724-746A-4CED-B2EE-9440732B883E}">
      <dsp:nvSpPr>
        <dsp:cNvPr id="0" name=""/>
        <dsp:cNvSpPr/>
      </dsp:nvSpPr>
      <dsp:spPr>
        <a:xfrm>
          <a:off x="-6677697" y="-1021134"/>
          <a:ext cx="7947699" cy="7947699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8BC7E-82E0-4F76-9504-6975CE4FD795}">
      <dsp:nvSpPr>
        <dsp:cNvPr id="0" name=""/>
        <dsp:cNvSpPr/>
      </dsp:nvSpPr>
      <dsp:spPr>
        <a:xfrm>
          <a:off x="554697" y="368971"/>
          <a:ext cx="6412336" cy="73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Critical Thinking</a:t>
          </a:r>
        </a:p>
      </dsp:txBody>
      <dsp:txXfrm>
        <a:off x="554697" y="368971"/>
        <a:ext cx="6412336" cy="738415"/>
      </dsp:txXfrm>
    </dsp:sp>
    <dsp:sp modelId="{02C5D4CD-34C1-47DB-BD1C-998D73E8F849}">
      <dsp:nvSpPr>
        <dsp:cNvPr id="0" name=""/>
        <dsp:cNvSpPr/>
      </dsp:nvSpPr>
      <dsp:spPr>
        <a:xfrm>
          <a:off x="93188" y="276669"/>
          <a:ext cx="923018" cy="92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5377-03AE-419C-87E0-524934C3C114}">
      <dsp:nvSpPr>
        <dsp:cNvPr id="0" name=""/>
        <dsp:cNvSpPr/>
      </dsp:nvSpPr>
      <dsp:spPr>
        <a:xfrm>
          <a:off x="1083824" y="1476239"/>
          <a:ext cx="5883209" cy="73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Creative Thinking</a:t>
          </a:r>
        </a:p>
      </dsp:txBody>
      <dsp:txXfrm>
        <a:off x="1083824" y="1476239"/>
        <a:ext cx="5883209" cy="738415"/>
      </dsp:txXfrm>
    </dsp:sp>
    <dsp:sp modelId="{4406DDF9-DEB3-4F2C-ADC1-53523383AA9A}">
      <dsp:nvSpPr>
        <dsp:cNvPr id="0" name=""/>
        <dsp:cNvSpPr/>
      </dsp:nvSpPr>
      <dsp:spPr>
        <a:xfrm>
          <a:off x="622314" y="1383937"/>
          <a:ext cx="923018" cy="92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42C1A-55C2-4DF5-8709-E09CDB592FF2}">
      <dsp:nvSpPr>
        <dsp:cNvPr id="0" name=""/>
        <dsp:cNvSpPr/>
      </dsp:nvSpPr>
      <dsp:spPr>
        <a:xfrm>
          <a:off x="1246223" y="2583507"/>
          <a:ext cx="5720810" cy="73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Practical Thinking</a:t>
          </a:r>
        </a:p>
      </dsp:txBody>
      <dsp:txXfrm>
        <a:off x="1246223" y="2583507"/>
        <a:ext cx="5720810" cy="738415"/>
      </dsp:txXfrm>
    </dsp:sp>
    <dsp:sp modelId="{0FA3D28B-9852-4603-B64B-81F734D069BB}">
      <dsp:nvSpPr>
        <dsp:cNvPr id="0" name=""/>
        <dsp:cNvSpPr/>
      </dsp:nvSpPr>
      <dsp:spPr>
        <a:xfrm>
          <a:off x="784714" y="2491206"/>
          <a:ext cx="923018" cy="92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92E26-FFD0-465C-BA57-598877A388EA}">
      <dsp:nvSpPr>
        <dsp:cNvPr id="0" name=""/>
        <dsp:cNvSpPr/>
      </dsp:nvSpPr>
      <dsp:spPr>
        <a:xfrm>
          <a:off x="1083824" y="3690776"/>
          <a:ext cx="5883209" cy="73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Reflective Practice</a:t>
          </a:r>
        </a:p>
      </dsp:txBody>
      <dsp:txXfrm>
        <a:off x="1083824" y="3690776"/>
        <a:ext cx="5883209" cy="738415"/>
      </dsp:txXfrm>
    </dsp:sp>
    <dsp:sp modelId="{248CE64D-88DB-4263-8BD3-11EDB558A8A4}">
      <dsp:nvSpPr>
        <dsp:cNvPr id="0" name=""/>
        <dsp:cNvSpPr/>
      </dsp:nvSpPr>
      <dsp:spPr>
        <a:xfrm>
          <a:off x="622314" y="3598474"/>
          <a:ext cx="923018" cy="92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DB903-F2A7-40D2-AE8C-C6FEA13D5E75}">
      <dsp:nvSpPr>
        <dsp:cNvPr id="0" name=""/>
        <dsp:cNvSpPr/>
      </dsp:nvSpPr>
      <dsp:spPr>
        <a:xfrm>
          <a:off x="554697" y="4798044"/>
          <a:ext cx="6412336" cy="73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Contextual Thinking</a:t>
          </a:r>
        </a:p>
      </dsp:txBody>
      <dsp:txXfrm>
        <a:off x="554697" y="4798044"/>
        <a:ext cx="6412336" cy="738415"/>
      </dsp:txXfrm>
    </dsp:sp>
    <dsp:sp modelId="{BDFC6EA3-B253-41B4-A050-4FFFE2E42041}">
      <dsp:nvSpPr>
        <dsp:cNvPr id="0" name=""/>
        <dsp:cNvSpPr/>
      </dsp:nvSpPr>
      <dsp:spPr>
        <a:xfrm>
          <a:off x="93188" y="4705742"/>
          <a:ext cx="923018" cy="92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0483-8405-594F-95F8-D3FBF1CBF06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8171-8004-1F48-80C5-5F8F56F05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0658-9055-AA82-2A92-5263A15D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7F83A-B3AF-1107-C67F-649D926D8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63EDD-326B-BB3A-CC33-2D4D277EC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F45C-1C5B-2424-0F71-92D73C495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7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F9D7F-52FE-3891-58BD-5EDB7DA1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37DBD-8C4D-EED1-2F28-743202EC8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B6628-62F4-70DF-49D4-44ED00D35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7B7DE-62FB-073A-0D21-1A7C31649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81577-DD6B-93BA-B090-23CECDA0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B42B4-5A6D-8EC5-1CA5-95B1FBE34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43CC4-7DE5-5D4F-7013-C141237DB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8F23C-10D2-25BA-735D-6E89B5BCB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0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8171-8004-1F48-80C5-5F8F56F05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B3CE40-2622-4F41-8961-58114E223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0875"/>
            <a:ext cx="7886700" cy="272194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CEB366-DFFF-124E-8FB2-DD516677BB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122192"/>
            <a:ext cx="7886700" cy="67614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F3BBD9-46E9-8D4F-A360-C22BF20FBA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6157797"/>
            <a:ext cx="7886700" cy="29733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45DD4-339C-334E-8C02-D6D08DCD66D5}"/>
              </a:ext>
            </a:extLst>
          </p:cNvPr>
          <p:cNvSpPr/>
          <p:nvPr userDrawn="1"/>
        </p:nvSpPr>
        <p:spPr>
          <a:xfrm>
            <a:off x="729592" y="1041869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2174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C1E35-476E-DC49-989E-58325A1DCCD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52AC19-5F07-4D4A-9C6D-F835325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3659B61-A781-0B47-9008-7F6690FC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C7CC0E-96D9-6644-B53D-9DE9FFD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304485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50642"/>
            <a:ext cx="4651708" cy="305270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EA8F8-FC46-AE40-836E-1F135637343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1B4F4-B7CE-4C4F-B7A3-2BC62CB8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30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D97DAD4-3DC5-9240-A8F4-0E40A6F3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30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72233A2-CB91-9640-A9FB-40F031FB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DE837D9-31FB-6747-BB5D-30313C29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022145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133604"/>
            <a:ext cx="4651708" cy="1981196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226259"/>
            <a:ext cx="4651708" cy="19829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A44D2-66BE-7D48-A9AA-5CD3E0CEFEC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7ABA9CF-0A24-444C-AB70-18A7DF1F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C99FBA0-60F6-434C-861C-F6CAF1C7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E0A42E5-B548-F448-93F1-22FA962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3612A34-351C-3A40-8806-466A7A17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4651708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7"/>
            <a:ext cx="4651709" cy="207217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8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BB07D-D36E-EF4E-8766-BDDCE6AD987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46467BF-103E-D042-9F56-E8D47EC1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16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5C606F1-D2F6-D546-8440-5F168D4D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16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643ECD6-6049-594B-8CA6-9348B7B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F176444-485B-9E48-AA69-93CB5928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50C326-F360-A14D-9848-141A98A3BE83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585FEE-3C3C-0C4A-B489-9B8D84381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8441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092343-A20F-9344-8BD6-7CDD800CA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7104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D55C-89B3-834C-BFFF-D077C6375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92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10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2DC234-8FA0-3D45-A2E6-8427DF8C1B9D}"/>
              </a:ext>
            </a:extLst>
          </p:cNvPr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D423D6B-2263-1143-9038-996FA4197F05}"/>
              </a:ext>
            </a:extLst>
          </p:cNvPr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B17B4A7-CF1A-0C48-A592-305AD063C6A4}"/>
              </a:ext>
            </a:extLst>
          </p:cNvPr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F4A7CB-4718-A447-80A8-5473DB78B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371" y="2094614"/>
            <a:ext cx="9391983" cy="2934587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E5BDA0-03D1-C146-9B1B-7C72703AA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45371" y="5164286"/>
            <a:ext cx="9391983" cy="562570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CF1996-1198-744A-8757-1DDCD1FC39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45371" y="5998308"/>
            <a:ext cx="9391984" cy="317431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</p:spTree>
    <p:extLst>
      <p:ext uri="{BB962C8B-B14F-4D97-AF65-F5344CB8AC3E}">
        <p14:creationId xmlns:p14="http://schemas.microsoft.com/office/powerpoint/2010/main" val="1573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B64B9-90AB-3045-9F9C-162A42097C10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667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04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41A4C7-71D0-F543-85C9-D64704F6B9E2}"/>
              </a:ext>
            </a:extLst>
          </p:cNvPr>
          <p:cNvSpPr txBox="1">
            <a:spLocks/>
          </p:cNvSpPr>
          <p:nvPr userDrawn="1"/>
        </p:nvSpPr>
        <p:spPr>
          <a:xfrm>
            <a:off x="1155514" y="2892056"/>
            <a:ext cx="9391983" cy="2137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765212-81AD-C342-9C12-8BB02A67A7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00009" y="4239253"/>
            <a:ext cx="9391983" cy="56257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9F87BE-4311-2B4D-A077-360A5BDA22C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00008" y="5073275"/>
            <a:ext cx="9391984" cy="317431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2D2B3-E9E1-8142-ACC5-5E65A9395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009" y="1966382"/>
            <a:ext cx="9391983" cy="213714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881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745E4-CF50-F14A-9132-FCC34309C172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9374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EAFC3AB-FC99-AE43-8446-A0A029A5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B3ABB-4B87-4A4A-8769-A299692E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64" y="1799674"/>
            <a:ext cx="5541336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701" y="1815735"/>
            <a:ext cx="552007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79559-62B2-BF48-8F3A-9069A678D3AE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F84629-2AEE-AC46-A2B9-D6494996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CC9F214-4B8F-A241-8F1B-D5E3B977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29204AD-66DA-504B-8B4C-AA518732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307C2-269E-6B46-9210-24C46DB68A7C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786AE96-593E-3F4B-956A-36180B15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594D8FC-9BA2-7B43-8255-2E9B9355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9FDD1-20F6-A041-84EF-F23B06693DD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FE732FD-3F1B-8C41-AABB-86AC72BB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0483349-AF9B-3144-ABCA-85EEF73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3E3B2-14A7-1448-8CD6-3BBB6DBF6AA9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C2B3DFD-A919-2547-BB50-41E59A35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E3EBCA8-C9B6-4146-BA77-60B44AEC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8D45BA-F118-4448-BA38-034BBE4444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21746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293F8-4E1A-5846-82A0-E53916ADD1F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Content Placeholder 26">
            <a:extLst>
              <a:ext uri="{FF2B5EF4-FFF2-40B4-BE49-F238E27FC236}">
                <a16:creationId xmlns:a16="http://schemas.microsoft.com/office/drawing/2014/main" id="{CA685156-FE7B-2544-969A-7A1FCE2D1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2265" y="1616151"/>
            <a:ext cx="5430253" cy="4499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2"/>
                </a:solidFill>
              </a:defRPr>
            </a:lvl2pPr>
            <a:lvl3pPr marL="914377" indent="0">
              <a:buNone/>
              <a:defRPr sz="1800">
                <a:solidFill>
                  <a:schemeClr val="tx2"/>
                </a:solidFill>
              </a:defRPr>
            </a:lvl3pPr>
            <a:lvl4pPr marL="1371566" indent="0">
              <a:buNone/>
              <a:defRPr sz="1800">
                <a:solidFill>
                  <a:schemeClr val="tx2"/>
                </a:solidFill>
              </a:defRPr>
            </a:lvl4pPr>
            <a:lvl5pPr marL="1828755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E3C7A5-D987-6642-8759-74EFF7EA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" y="772701"/>
            <a:ext cx="5430254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D042DFD-B5BC-FA48-977F-CFCA7F7F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FA86EF7-130D-564A-B96B-825B85BF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87FF-D228-AF49-87D5-A473DBACE8EB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SOUTH FLORIDA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0964-E4AE-1949-A7E1-C41B06CB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64" r:id="rId5"/>
    <p:sldLayoutId id="2147483663" r:id="rId6"/>
    <p:sldLayoutId id="2147483665" r:id="rId7"/>
    <p:sldLayoutId id="2147483668" r:id="rId8"/>
    <p:sldLayoutId id="2147483669" r:id="rId9"/>
    <p:sldLayoutId id="2147483678" r:id="rId10"/>
    <p:sldLayoutId id="2147483679" r:id="rId11"/>
    <p:sldLayoutId id="2147483680" r:id="rId12"/>
    <p:sldLayoutId id="2147483681" r:id="rId13"/>
    <p:sldLayoutId id="2147483666" r:id="rId14"/>
    <p:sldLayoutId id="2147483674" r:id="rId15"/>
    <p:sldLayoutId id="2147483675" r:id="rId16"/>
    <p:sldLayoutId id="2147483682" r:id="rId17"/>
    <p:sldLayoutId id="2147483683" r:id="rId18"/>
    <p:sldLayoutId id="2147483684" r:id="rId19"/>
    <p:sldLayoutId id="2147483667" r:id="rId20"/>
    <p:sldLayoutId id="2147483670" r:id="rId21"/>
    <p:sldLayoutId id="2147483685" r:id="rId22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ev.203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doi.org/10.1177/1035719X231163932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1002/ev.2032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35719X23116393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hyperlink" Target="https://doi.org/10.1111/j.1467-9620.2005.00594.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982140155817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1002/ev.203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9A24166-6636-E742-8218-6C0A4D02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Evaluative Thinking to Achieve Assessment’s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628C7-0B0B-9748-A969-143BE5FB8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Rebecca Gibbons // April 15, 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3321FB-3D91-D94E-8B56-B136C2F8544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PECHA KUCHA SESSION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56832-B0DE-2242-8B80-41F98F4028E0}"/>
              </a:ext>
            </a:extLst>
          </p:cNvPr>
          <p:cNvSpPr/>
          <p:nvPr/>
        </p:nvSpPr>
        <p:spPr>
          <a:xfrm>
            <a:off x="1772371" y="5731615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294A0-8E42-759D-51D9-244F219EF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07" y="6066815"/>
            <a:ext cx="2828276" cy="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2740F-9CEF-E205-17EF-7EBC8FB6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C894A249-5ADC-594A-6B4D-99474D862D7A}"/>
              </a:ext>
            </a:extLst>
          </p:cNvPr>
          <p:cNvSpPr txBox="1"/>
          <p:nvPr/>
        </p:nvSpPr>
        <p:spPr>
          <a:xfrm>
            <a:off x="6160599" y="165763"/>
            <a:ext cx="77009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endParaRPr sz="9600" kern="0" dirty="0">
              <a:latin typeface="+mn-lt"/>
            </a:endParaRPr>
          </a:p>
        </p:txBody>
      </p:sp>
      <p:pic>
        <p:nvPicPr>
          <p:cNvPr id="10" name="Picture Placeholder 9" descr="A cartoon alien with big eyes&#10;&#10;AI-generated content may be incorrect.">
            <a:extLst>
              <a:ext uri="{FF2B5EF4-FFF2-40B4-BE49-F238E27FC236}">
                <a16:creationId xmlns:a16="http://schemas.microsoft.com/office/drawing/2014/main" id="{A492FC6E-BD51-8767-E275-9547B90646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83" r="983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95638-7A02-043C-B917-8B609A69B4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264" y="2052016"/>
            <a:ext cx="5309766" cy="27539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An approach through which an evaluator translates data and evidence into value judgements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A74A8-97DC-B267-96E1-EBB60CB8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0" y="236719"/>
            <a:ext cx="5430254" cy="1412359"/>
          </a:xfrm>
        </p:spPr>
        <p:txBody>
          <a:bodyPr>
            <a:normAutofit fontScale="90000"/>
          </a:bodyPr>
          <a:lstStyle/>
          <a:p>
            <a:r>
              <a:rPr lang="en-US" sz="4400" b="1" kern="0" dirty="0">
                <a:latin typeface="+mn-lt"/>
              </a:rPr>
              <a:t>Evaluative Thinking (ET)</a:t>
            </a:r>
            <a:br>
              <a:rPr lang="en-US" sz="4400" kern="0" dirty="0"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CA2DC-CDEA-C998-A508-DC3849E4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9A81-3C9F-E9E6-212A-0C26B7A8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969B99-6FB4-F573-FF33-0C46B710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ET is Distinct From…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E303-0AD6-BC21-32B6-59DA8F79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DC3C01-E034-D761-C5FF-FCCE06EC0A08}"/>
              </a:ext>
            </a:extLst>
          </p:cNvPr>
          <p:cNvSpPr/>
          <p:nvPr/>
        </p:nvSpPr>
        <p:spPr>
          <a:xfrm>
            <a:off x="836612" y="1063806"/>
            <a:ext cx="4966516" cy="38842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EDEBD1"/>
                </a:solidFill>
                <a:effectLst/>
                <a:latin typeface="+mj-lt"/>
              </a:rPr>
              <a:t>Stereotypes/</a:t>
            </a:r>
          </a:p>
          <a:p>
            <a:pPr algn="ctr"/>
            <a:r>
              <a:rPr lang="en-US" sz="2400" b="1" i="0" dirty="0">
                <a:solidFill>
                  <a:srgbClr val="EDEBD1"/>
                </a:solidFill>
                <a:effectLst/>
                <a:latin typeface="+mj-lt"/>
              </a:rPr>
              <a:t>Assumptions</a:t>
            </a:r>
          </a:p>
          <a:p>
            <a:pPr algn="ctr"/>
            <a:r>
              <a:rPr lang="en-US" sz="2400" b="1" dirty="0">
                <a:solidFill>
                  <a:srgbClr val="EDEBD1"/>
                </a:solidFill>
                <a:latin typeface="+mj-lt"/>
              </a:rPr>
              <a:t>Because…</a:t>
            </a:r>
            <a:endParaRPr lang="en-US" sz="2400" b="1" i="0" dirty="0">
              <a:solidFill>
                <a:srgbClr val="EDEBD1"/>
              </a:solidFill>
              <a:effectLst/>
              <a:latin typeface="+mj-lt"/>
            </a:endParaRPr>
          </a:p>
          <a:p>
            <a:pPr algn="ctr"/>
            <a:r>
              <a:rPr lang="en-US" sz="2400" b="0" i="0" dirty="0">
                <a:solidFill>
                  <a:srgbClr val="EDEBD1"/>
                </a:solidFill>
                <a:effectLst/>
                <a:latin typeface="+mj-lt"/>
              </a:rPr>
              <a:t>“[ET is] </a:t>
            </a:r>
            <a:r>
              <a:rPr lang="en-US" sz="2400" dirty="0">
                <a:solidFill>
                  <a:srgbClr val="EDEBD1"/>
                </a:solidFill>
                <a:latin typeface="+mj-lt"/>
              </a:rPr>
              <a:t>ma</a:t>
            </a:r>
            <a:r>
              <a:rPr lang="en-US" sz="2400" b="0" i="0" dirty="0">
                <a:solidFill>
                  <a:srgbClr val="EDEBD1"/>
                </a:solidFill>
                <a:effectLst/>
                <a:latin typeface="+mj-lt"/>
              </a:rPr>
              <a:t>king </a:t>
            </a:r>
            <a:r>
              <a:rPr lang="en-US" sz="2400" b="1" i="0" dirty="0">
                <a:solidFill>
                  <a:srgbClr val="EDEBD1"/>
                </a:solidFill>
                <a:effectLst/>
                <a:latin typeface="+mj-lt"/>
              </a:rPr>
              <a:t>reasoned, evidence-based choices.</a:t>
            </a:r>
            <a:r>
              <a:rPr lang="en-US" sz="2400" i="0" dirty="0">
                <a:solidFill>
                  <a:srgbClr val="EDEBD1"/>
                </a:solidFill>
                <a:effectLst/>
                <a:latin typeface="+mj-lt"/>
              </a:rPr>
              <a:t>”</a:t>
            </a:r>
            <a:endParaRPr lang="en-US" sz="2400" dirty="0">
              <a:solidFill>
                <a:srgbClr val="EDEBD1"/>
              </a:solidFill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0D564C-DD9F-4226-ADF0-1EE06E5CA14D}"/>
              </a:ext>
            </a:extLst>
          </p:cNvPr>
          <p:cNvSpPr/>
          <p:nvPr/>
        </p:nvSpPr>
        <p:spPr>
          <a:xfrm>
            <a:off x="5919804" y="1981067"/>
            <a:ext cx="5087422" cy="4084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DEBD1"/>
                </a:solidFill>
              </a:rPr>
              <a:t>Critical Thinking</a:t>
            </a:r>
          </a:p>
          <a:p>
            <a:pPr algn="ctr"/>
            <a:r>
              <a:rPr lang="en-US" sz="2400" b="1" dirty="0">
                <a:solidFill>
                  <a:srgbClr val="EDEBD1"/>
                </a:solidFill>
              </a:rPr>
              <a:t>Because…</a:t>
            </a:r>
          </a:p>
          <a:p>
            <a:pPr algn="ctr"/>
            <a:r>
              <a:rPr lang="en-US" sz="2400" b="0" i="0" dirty="0">
                <a:solidFill>
                  <a:srgbClr val="EDEBD1"/>
                </a:solidFill>
                <a:effectLst/>
              </a:rPr>
              <a:t>“[ET is] making a </a:t>
            </a:r>
            <a:r>
              <a:rPr lang="en-US" sz="2400" b="1" i="0" dirty="0">
                <a:solidFill>
                  <a:srgbClr val="EDEBD1"/>
                </a:solidFill>
                <a:effectLst/>
              </a:rPr>
              <a:t>reasoned choice about value and being able to defend </a:t>
            </a:r>
            <a:r>
              <a:rPr lang="en-US" sz="2400" b="0" i="0" dirty="0">
                <a:solidFill>
                  <a:srgbClr val="EDEBD1"/>
                </a:solidFill>
                <a:effectLst/>
              </a:rPr>
              <a:t>it.”</a:t>
            </a:r>
            <a:endParaRPr lang="en-US" sz="2400" dirty="0">
              <a:solidFill>
                <a:srgbClr val="EDEBD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FA9DF-6E2A-15F0-A936-6196A5A420E0}"/>
              </a:ext>
            </a:extLst>
          </p:cNvPr>
          <p:cNvSpPr txBox="1"/>
          <p:nvPr/>
        </p:nvSpPr>
        <p:spPr>
          <a:xfrm>
            <a:off x="0" y="5880817"/>
            <a:ext cx="667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202124"/>
                </a:solidFill>
                <a:effectLst/>
              </a:rPr>
              <a:t>Vo, Schreiber, Martin (2018)</a:t>
            </a:r>
            <a:r>
              <a:rPr lang="en-US" sz="1800" i="0" u="none" strike="noStrike" dirty="0">
                <a:effectLst/>
                <a:hlinkClick r:id="rId3"/>
              </a:rPr>
              <a:t> https://doi.org/10.1002/ev.20324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1100-2577-5A56-F16C-760382B5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1" y="0"/>
            <a:ext cx="3730349" cy="1876301"/>
          </a:xfrm>
        </p:spPr>
        <p:txBody>
          <a:bodyPr/>
          <a:lstStyle/>
          <a:p>
            <a:r>
              <a:rPr lang="en-US" dirty="0"/>
              <a:t>Key Thematic 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44138-73E4-67C2-0AD4-1B9111C2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3E95-A9CE-9AAB-D7CF-C2A4EA9D4F6D}"/>
              </a:ext>
            </a:extLst>
          </p:cNvPr>
          <p:cNvSpPr txBox="1"/>
          <p:nvPr/>
        </p:nvSpPr>
        <p:spPr>
          <a:xfrm>
            <a:off x="105381" y="5749203"/>
            <a:ext cx="660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Cole (2023) </a:t>
            </a:r>
            <a:r>
              <a:rPr lang="en-US" dirty="0">
                <a:hlinkClick r:id="rId3"/>
              </a:rPr>
              <a:t>https://doi.org/10.1177/1035719X231163932</a:t>
            </a:r>
            <a:r>
              <a:rPr lang="en-US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8AE2DA-119C-C828-BB27-005354968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765900"/>
              </p:ext>
            </p:extLst>
          </p:nvPr>
        </p:nvGraphicFramePr>
        <p:xfrm>
          <a:off x="3600863" y="28438"/>
          <a:ext cx="7051304" cy="590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79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5AE8-5D58-F8A0-B376-3A288D0E3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D637-89D0-F3A0-B344-13666716DA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264" y="736270"/>
            <a:ext cx="5430253" cy="4798526"/>
          </a:xfrm>
        </p:spPr>
        <p:txBody>
          <a:bodyPr>
            <a:normAutofit/>
          </a:bodyPr>
          <a:lstStyle/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“The ability to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creatively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arrive at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evaluation-specific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solutions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by</a:t>
            </a:r>
          </a:p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determining what combinations of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methods, tools, techniques, and theories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are appropriate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 light of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contextual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particulars.”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A9F564-405B-79A9-1CF2-37B3C8E1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8" y="85571"/>
            <a:ext cx="5430254" cy="917987"/>
          </a:xfrm>
        </p:spPr>
        <p:txBody>
          <a:bodyPr/>
          <a:lstStyle/>
          <a:p>
            <a:r>
              <a:rPr lang="en-US" dirty="0"/>
              <a:t>ET in Context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7EE96-242D-DEFC-88A7-28FF9DF0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7" name="Picture Placeholder 6" descr="A group of people in a race">
            <a:extLst>
              <a:ext uri="{FF2B5EF4-FFF2-40B4-BE49-F238E27FC236}">
                <a16:creationId xmlns:a16="http://schemas.microsoft.com/office/drawing/2014/main" id="{98D51966-46AF-8DF5-2162-6950808433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978" r="2197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1D3AC0-2A55-F7A7-05E1-E7364EF0F2FA}"/>
              </a:ext>
            </a:extLst>
          </p:cNvPr>
          <p:cNvSpPr txBox="1"/>
          <p:nvPr/>
        </p:nvSpPr>
        <p:spPr>
          <a:xfrm>
            <a:off x="0" y="5534796"/>
            <a:ext cx="397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202124"/>
                </a:solidFill>
                <a:effectLst/>
              </a:rPr>
              <a:t>Vo, Schreiber, Martin (2018)</a:t>
            </a:r>
            <a:r>
              <a:rPr lang="en-US" sz="1800" i="0" u="none" strike="noStrike" dirty="0">
                <a:effectLst/>
                <a:hlinkClick r:id="rId4"/>
              </a:rPr>
              <a:t> https://doi.org/10.1002/ev.20324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FB4B-C00C-ED77-6EA1-77F6E56E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10FE99-8F75-388B-7F81-873683B7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16" y="1401288"/>
            <a:ext cx="10497768" cy="3437411"/>
          </a:xfrm>
        </p:spPr>
        <p:txBody>
          <a:bodyPr>
            <a:normAutofit/>
          </a:bodyPr>
          <a:lstStyle/>
          <a:p>
            <a:r>
              <a:rPr lang="en-US" dirty="0"/>
              <a:t>At the conclusion of this session, I hope you will be able to…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apply the tenets of evaluative thinking to assessment needs</a:t>
            </a:r>
          </a:p>
        </p:txBody>
      </p:sp>
    </p:spTree>
    <p:extLst>
      <p:ext uri="{BB962C8B-B14F-4D97-AF65-F5344CB8AC3E}">
        <p14:creationId xmlns:p14="http://schemas.microsoft.com/office/powerpoint/2010/main" val="16080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6C211-8BD0-8F87-D236-FCE3CBA1F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B06E6AB5-B88D-2B4F-30A4-C9BE7BE0EFAF}"/>
              </a:ext>
            </a:extLst>
          </p:cNvPr>
          <p:cNvSpPr txBox="1"/>
          <p:nvPr/>
        </p:nvSpPr>
        <p:spPr>
          <a:xfrm>
            <a:off x="325108" y="2163603"/>
            <a:ext cx="62587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400" b="1" kern="0" dirty="0">
                <a:latin typeface="+mn-lt"/>
              </a:rPr>
              <a:t>Credibility is essential </a:t>
            </a:r>
          </a:p>
          <a:p>
            <a:pPr algn="ctr" defTabSz="409575" hangingPunct="0"/>
            <a:r>
              <a:rPr lang="en-US" sz="2400" b="1" kern="0" dirty="0">
                <a:latin typeface="+mn-lt"/>
              </a:rPr>
              <a:t>for utility</a:t>
            </a:r>
            <a:endParaRPr sz="2400" kern="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A51B86-CBB5-C147-D6D9-BE26392F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" y="5713968"/>
            <a:ext cx="6890076" cy="507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pic>
        <p:nvPicPr>
          <p:cNvPr id="9" name="Picture Placeholder 8" descr="A cartoon character on a stage with a microphone in front of a crowd of people&#10;&#10;AI-generated content may be incorrect.">
            <a:extLst>
              <a:ext uri="{FF2B5EF4-FFF2-40B4-BE49-F238E27FC236}">
                <a16:creationId xmlns:a16="http://schemas.microsoft.com/office/drawing/2014/main" id="{A45FE5F3-39C7-3BDD-D2E4-3EF08A3EC4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2599" r="1259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E864F8-C1A2-6758-050D-612185D7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3513"/>
            <a:ext cx="6890075" cy="1162773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latin typeface="+mn-lt"/>
              </a:rPr>
              <a:t>ET tells us…</a:t>
            </a:r>
            <a:br>
              <a:rPr lang="en-US" sz="3200" b="1" kern="0" dirty="0"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B6F758-9980-C268-B442-0CADA114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10" name="XX%">
            <a:extLst>
              <a:ext uri="{FF2B5EF4-FFF2-40B4-BE49-F238E27FC236}">
                <a16:creationId xmlns:a16="http://schemas.microsoft.com/office/drawing/2014/main" id="{44895FE1-3C01-7F05-5C11-CC576D4B1215}"/>
              </a:ext>
            </a:extLst>
          </p:cNvPr>
          <p:cNvSpPr txBox="1"/>
          <p:nvPr/>
        </p:nvSpPr>
        <p:spPr>
          <a:xfrm>
            <a:off x="640796" y="3452252"/>
            <a:ext cx="625870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800" kern="0" dirty="0">
                <a:latin typeface="+mn-lt"/>
              </a:rPr>
              <a:t>So to do assessment better, we can…</a:t>
            </a:r>
            <a:endParaRPr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6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1231C-0E0F-6FA1-77A0-9650CD94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F4555585-7A30-0CCE-78C8-6782CB72E94B}"/>
              </a:ext>
            </a:extLst>
          </p:cNvPr>
          <p:cNvSpPr txBox="1"/>
          <p:nvPr/>
        </p:nvSpPr>
        <p:spPr>
          <a:xfrm>
            <a:off x="-109059" y="1530374"/>
            <a:ext cx="625870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400" b="1" kern="0" dirty="0">
                <a:latin typeface="+mn-lt"/>
              </a:rPr>
              <a:t>Personal “meaning making” comes from incorporating reflective practice with critical thinking</a:t>
            </a:r>
            <a:endParaRPr sz="3600" kern="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248552-A02C-77A3-45F0-E8FE7D7F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" y="4933328"/>
            <a:ext cx="6890076" cy="128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Cole, 2023 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3"/>
              </a:rPr>
              <a:t>https://doi.org/10.1177/1035719X231163932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Katz, Southerland, &amp; Earl (2002)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4"/>
              </a:rPr>
              <a:t>https://doi.org/10.1111/j.1467-9620.2005.00594.x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A4C70B-7BEB-CBB9-2D78-87D848B0EA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C7E0A4-2C95-56C5-CBDB-1D6B5FBE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" y="123350"/>
            <a:ext cx="6890075" cy="917987"/>
          </a:xfrm>
        </p:spPr>
        <p:txBody>
          <a:bodyPr>
            <a:normAutofit fontScale="90000"/>
          </a:bodyPr>
          <a:lstStyle/>
          <a:p>
            <a:r>
              <a:rPr lang="en-US" sz="3200" b="1" kern="0" dirty="0">
                <a:latin typeface="+mn-lt"/>
              </a:rPr>
              <a:t>ET tells us…</a:t>
            </a:r>
            <a:br>
              <a:rPr lang="en-US" sz="3200" b="1" kern="0" dirty="0"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6A3AF4-7AFB-FADF-063D-D8705A88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AA6CD-0054-A668-25EA-B07D86255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700" y="309100"/>
            <a:ext cx="5730100" cy="5730100"/>
          </a:xfrm>
          <a:prstGeom prst="rect">
            <a:avLst/>
          </a:prstGeom>
        </p:spPr>
      </p:pic>
      <p:sp>
        <p:nvSpPr>
          <p:cNvPr id="3" name="XX%">
            <a:extLst>
              <a:ext uri="{FF2B5EF4-FFF2-40B4-BE49-F238E27FC236}">
                <a16:creationId xmlns:a16="http://schemas.microsoft.com/office/drawing/2014/main" id="{AB395535-0023-3E74-4791-D7882C7FD0CE}"/>
              </a:ext>
            </a:extLst>
          </p:cNvPr>
          <p:cNvSpPr txBox="1"/>
          <p:nvPr/>
        </p:nvSpPr>
        <p:spPr>
          <a:xfrm>
            <a:off x="0" y="3748236"/>
            <a:ext cx="625870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800" kern="0" dirty="0">
                <a:latin typeface="+mn-lt"/>
              </a:rPr>
              <a:t>So to do assessment better, we can…</a:t>
            </a:r>
            <a:endParaRPr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2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D3DBF-2E5D-E7D9-7B79-55C9CC1A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5FB40371-0EA2-6875-40B6-66A331338595}"/>
              </a:ext>
            </a:extLst>
          </p:cNvPr>
          <p:cNvSpPr txBox="1"/>
          <p:nvPr/>
        </p:nvSpPr>
        <p:spPr>
          <a:xfrm>
            <a:off x="-81350" y="2202164"/>
            <a:ext cx="62587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400" b="1" kern="0" dirty="0">
                <a:latin typeface="+mn-lt"/>
              </a:rPr>
              <a:t>Checking assumptions is always a worthwhile investment of time</a:t>
            </a:r>
            <a:endParaRPr sz="2400" kern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5B29-D8F7-5E29-26F3-DBA680A9B9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565430"/>
            <a:ext cx="5430253" cy="65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Buckley et al., (2015)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https://doi.org/10.1177/1098214015581706</a:t>
            </a:r>
            <a:endParaRPr lang="en-US" sz="1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70C92-1C58-9FF8-9FCD-8F68BCA5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4" y="313707"/>
            <a:ext cx="5430254" cy="917987"/>
          </a:xfrm>
        </p:spPr>
        <p:txBody>
          <a:bodyPr>
            <a:normAutofit fontScale="90000"/>
          </a:bodyPr>
          <a:lstStyle/>
          <a:p>
            <a:r>
              <a:rPr lang="en-US" sz="3200" b="1" kern="0" dirty="0">
                <a:latin typeface="+mn-lt"/>
              </a:rPr>
              <a:t>ET tells us…</a:t>
            </a:r>
            <a:br>
              <a:rPr lang="en-US" sz="2400" b="1" kern="0" dirty="0"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600692-E89D-25B7-796E-9DD3896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4" name="XX%">
            <a:extLst>
              <a:ext uri="{FF2B5EF4-FFF2-40B4-BE49-F238E27FC236}">
                <a16:creationId xmlns:a16="http://schemas.microsoft.com/office/drawing/2014/main" id="{50F586B3-6C5C-9053-7B69-52865AA25C3C}"/>
              </a:ext>
            </a:extLst>
          </p:cNvPr>
          <p:cNvSpPr txBox="1"/>
          <p:nvPr/>
        </p:nvSpPr>
        <p:spPr>
          <a:xfrm>
            <a:off x="0" y="4439866"/>
            <a:ext cx="625870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800" kern="0" dirty="0">
                <a:latin typeface="+mn-lt"/>
              </a:rPr>
              <a:t>So to do assessment better, we can…</a:t>
            </a:r>
            <a:endParaRPr sz="1600" kern="0" dirty="0">
              <a:latin typeface="+mn-lt"/>
            </a:endParaRPr>
          </a:p>
        </p:txBody>
      </p:sp>
      <p:pic>
        <p:nvPicPr>
          <p:cNvPr id="11" name="Picture Placeholder 10" descr="A large letter made of buildings">
            <a:extLst>
              <a:ext uri="{FF2B5EF4-FFF2-40B4-BE49-F238E27FC236}">
                <a16:creationId xmlns:a16="http://schemas.microsoft.com/office/drawing/2014/main" id="{C5AE60B7-DB95-412C-87A4-94A0DF84CB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42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4477A-EE89-D4CF-3646-5B4B7183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02C82EE9-7BD7-3183-C755-2138789D72B4}"/>
              </a:ext>
            </a:extLst>
          </p:cNvPr>
          <p:cNvSpPr txBox="1"/>
          <p:nvPr/>
        </p:nvSpPr>
        <p:spPr>
          <a:xfrm>
            <a:off x="-81350" y="2202164"/>
            <a:ext cx="62587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400" b="1" kern="0" dirty="0">
                <a:latin typeface="+mn-lt"/>
              </a:rPr>
              <a:t>Methodology must be rooted in evidence, not “hierarchy”</a:t>
            </a:r>
            <a:endParaRPr sz="2400" kern="0" dirty="0">
              <a:latin typeface="+mn-lt"/>
            </a:endParaRPr>
          </a:p>
        </p:txBody>
      </p:sp>
      <p:pic>
        <p:nvPicPr>
          <p:cNvPr id="10" name="Picture Placeholder 9" descr="A group of aliens on a football field&#10;&#10;AI-generated content may be incorrect.">
            <a:extLst>
              <a:ext uri="{FF2B5EF4-FFF2-40B4-BE49-F238E27FC236}">
                <a16:creationId xmlns:a16="http://schemas.microsoft.com/office/drawing/2014/main" id="{ABBC5763-F998-6EAD-40F3-9FDB624904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83" r="983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B7F4-F656-87D3-53A3-3ADE68652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565430"/>
            <a:ext cx="5430253" cy="65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Vo et al., (2018) 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  <a:hlinkClick r:id="rId4"/>
              </a:rPr>
              <a:t>https://doi.org/10.1002/ev.20324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5DF221-26B3-AAAF-D79F-C5DB0CB6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4" y="313707"/>
            <a:ext cx="5430254" cy="917987"/>
          </a:xfrm>
        </p:spPr>
        <p:txBody>
          <a:bodyPr>
            <a:normAutofit fontScale="90000"/>
          </a:bodyPr>
          <a:lstStyle/>
          <a:p>
            <a:r>
              <a:rPr lang="en-US" sz="3200" b="1" kern="0" dirty="0">
                <a:latin typeface="+mn-lt"/>
              </a:rPr>
              <a:t>ET tells us…</a:t>
            </a:r>
            <a:br>
              <a:rPr lang="en-US" sz="2400" b="1" kern="0" dirty="0"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A75F2E-F71F-27F2-54B7-1F17858A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4" name="XX%">
            <a:extLst>
              <a:ext uri="{FF2B5EF4-FFF2-40B4-BE49-F238E27FC236}">
                <a16:creationId xmlns:a16="http://schemas.microsoft.com/office/drawing/2014/main" id="{9344949E-C6A6-42CE-7A3A-3205BDCB0AA7}"/>
              </a:ext>
            </a:extLst>
          </p:cNvPr>
          <p:cNvSpPr txBox="1"/>
          <p:nvPr/>
        </p:nvSpPr>
        <p:spPr>
          <a:xfrm>
            <a:off x="0" y="4439866"/>
            <a:ext cx="625870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2800" kern="0" dirty="0">
                <a:latin typeface="+mn-lt"/>
              </a:rPr>
              <a:t>So to do assessment better, we can…</a:t>
            </a:r>
            <a:endParaRPr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E874-EE7B-4122-E7A9-77143CAE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0842-B8DC-8B2C-D0EE-0663E48C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5" y="153175"/>
            <a:ext cx="4931736" cy="1325563"/>
          </a:xfrm>
        </p:spPr>
        <p:txBody>
          <a:bodyPr/>
          <a:lstStyle/>
          <a:p>
            <a:r>
              <a:rPr lang="en-US" dirty="0"/>
              <a:t>So, have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A520-CD55-B829-521E-B34941D0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6" y="1246910"/>
            <a:ext cx="5320653" cy="5031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02124"/>
                </a:solidFill>
                <a:latin typeface="Roboto" panose="02000000000000000000" pitchFamily="2" charset="0"/>
              </a:rPr>
              <a:t>B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ridged the gap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between the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languages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disciplines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of evaluation and assessment?</a:t>
            </a:r>
          </a:p>
          <a:p>
            <a:pPr marL="0" indent="0">
              <a:buNone/>
            </a:pP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Produced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meaningful connections?</a:t>
            </a:r>
          </a:p>
          <a:p>
            <a:pPr marL="0" indent="0">
              <a:buNone/>
            </a:pP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Achieve</a:t>
            </a:r>
            <a:r>
              <a:rPr lang="en-US" b="1" dirty="0">
                <a:solidFill>
                  <a:srgbClr val="202124"/>
                </a:solidFill>
                <a:latin typeface="Roboto" panose="02000000000000000000" pitchFamily="2" charset="0"/>
              </a:rPr>
              <a:t>d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the best of both worlds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 assessment practice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?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2AE84-BE2C-7AA8-F200-148E2A84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37107-6CBF-128C-1D16-0C5ADF52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F558E49E-4A9C-5D71-1269-0A2E46524FC0}"/>
              </a:ext>
            </a:extLst>
          </p:cNvPr>
          <p:cNvSpPr/>
          <p:nvPr/>
        </p:nvSpPr>
        <p:spPr>
          <a:xfrm>
            <a:off x="5689600" y="3798924"/>
            <a:ext cx="6146800" cy="4686300"/>
          </a:xfrm>
          <a:prstGeom prst="circularArrow">
            <a:avLst>
              <a:gd name="adj1" fmla="val 12500"/>
              <a:gd name="adj2" fmla="val 1028128"/>
              <a:gd name="adj3" fmla="val 20457681"/>
              <a:gd name="adj4" fmla="val 10982735"/>
              <a:gd name="adj5" fmla="val 12500"/>
            </a:avLst>
          </a:prstGeom>
          <a:ln>
            <a:solidFill>
              <a:srgbClr val="00543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5" y="153175"/>
            <a:ext cx="4931736" cy="1325563"/>
          </a:xfrm>
        </p:spPr>
        <p:txBody>
          <a:bodyPr/>
          <a:lstStyle/>
          <a:p>
            <a:r>
              <a:rPr lang="en-US" dirty="0"/>
              <a:t>WE’RE HERE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6" y="1506934"/>
            <a:ext cx="5073745" cy="477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bridge the gap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between the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languages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disciplines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of evaluation and assessment 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 a way that produces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meaningful connections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seeking to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achieve the best of both worlds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in assessment practice. </a:t>
            </a: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0694C-CC20-DDF4-860B-8AF114FA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345F3AF-49CF-CF48-BAE0-F175970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706B67-D139-684B-BAE9-AE684408A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 GIBBONS, REVACLAV@USF.EDU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63FB65-62ED-DD43-A749-E37142EB31F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Rebecca Gibbons, Ph.D. // April 14-16,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AB8D2-B6F8-DF47-8FE3-919123015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07" y="6066815"/>
            <a:ext cx="2828276" cy="481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A0142-FBA2-4045-AA65-848BAAA24F09}"/>
              </a:ext>
            </a:extLst>
          </p:cNvPr>
          <p:cNvSpPr/>
          <p:nvPr/>
        </p:nvSpPr>
        <p:spPr>
          <a:xfrm>
            <a:off x="1736589" y="5765478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CE86-D1A6-9DF8-37A7-263E7437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29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Language Matters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1099A-4BF8-DF5B-9DC4-1393A258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010" y="2635421"/>
            <a:ext cx="5513779" cy="2091858"/>
          </a:xfrm>
          <a:prstGeom prst="trapezoid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Assessment =</a:t>
            </a:r>
          </a:p>
          <a:p>
            <a:pPr marL="0" indent="0" algn="ctr">
              <a:buNone/>
            </a:pPr>
            <a:r>
              <a:rPr lang="en-US" b="1" dirty="0"/>
              <a:t>Measurement</a:t>
            </a:r>
            <a:r>
              <a:rPr lang="en-US" dirty="0"/>
              <a:t> of student learning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26F93-E0CE-CA81-F602-CA18C9656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990" y="2635421"/>
            <a:ext cx="5969000" cy="2091859"/>
          </a:xfrm>
          <a:prstGeom prst="flowChartManualOperation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Assessment =</a:t>
            </a:r>
          </a:p>
          <a:p>
            <a:pPr marL="0" indent="0" algn="ctr">
              <a:buNone/>
            </a:pPr>
            <a:r>
              <a:rPr lang="en-US" dirty="0"/>
              <a:t> a </a:t>
            </a:r>
            <a:r>
              <a:rPr lang="en-US" b="1" dirty="0"/>
              <a:t>documentation procedure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83B75C-A561-3BA0-943E-6CF6B154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13E42AE3-6CA4-214B-8AC8-135CC88DAB8A}"/>
              </a:ext>
            </a:extLst>
          </p:cNvPr>
          <p:cNvSpPr txBox="1"/>
          <p:nvPr/>
        </p:nvSpPr>
        <p:spPr>
          <a:xfrm>
            <a:off x="1107455" y="680861"/>
            <a:ext cx="9977090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13100" b="1" kern="0" dirty="0">
                <a:latin typeface="+mn-lt"/>
              </a:rPr>
              <a:t>Assessment</a:t>
            </a:r>
            <a:endParaRPr sz="22500" kern="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5BE46-E837-404F-B740-76005DDD01D3}"/>
              </a:ext>
            </a:extLst>
          </p:cNvPr>
          <p:cNvSpPr txBox="1"/>
          <p:nvPr/>
        </p:nvSpPr>
        <p:spPr>
          <a:xfrm>
            <a:off x="1271952" y="2607324"/>
            <a:ext cx="964809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“Assessment is the process of collecting and analyzing information to determine if progress is being made toward a desired end.”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683490-4066-DE4A-9AFD-AEB1837A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C114FB-A942-1775-434E-78892808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46" y="4700205"/>
            <a:ext cx="2732924" cy="12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D428F-73E6-5AAF-C1C1-4FAA0E94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1630CE-7C4B-1BB3-2C52-2B04F5BE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33" y="5747658"/>
            <a:ext cx="6747557" cy="273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Image created in collaboration with CoPilot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73642-B9ED-6E9D-DF9C-688F7CDC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20" y="1128156"/>
            <a:ext cx="5960891" cy="3714007"/>
          </a:xfrm>
        </p:spPr>
        <p:txBody>
          <a:bodyPr/>
          <a:lstStyle/>
          <a:p>
            <a:pPr algn="ctr"/>
            <a:r>
              <a:rPr lang="en-US" sz="3600" dirty="0"/>
              <a:t>Goal of Assessment?</a:t>
            </a:r>
            <a:br>
              <a:rPr lang="en-US" dirty="0"/>
            </a:br>
            <a:br>
              <a:rPr lang="en-US" dirty="0"/>
            </a:br>
            <a:r>
              <a:rPr lang="en-US" sz="2800" b="0" dirty="0"/>
              <a:t>Remembering the title of the talk…</a:t>
            </a:r>
            <a:endParaRPr lang="en-US" b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CFF973-3B55-1B9F-A168-860A3C95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7" name="Picture Placeholder 6" descr="A cartoon character with arms and legs kicking a football ball&#10;&#10;AI-generated content may be incorrect.">
            <a:extLst>
              <a:ext uri="{FF2B5EF4-FFF2-40B4-BE49-F238E27FC236}">
                <a16:creationId xmlns:a16="http://schemas.microsoft.com/office/drawing/2014/main" id="{C2C498D9-CAED-CC2A-C22F-21A4A783FFE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2599" r="12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2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D0E61B-42D7-4F2A-D557-FE360655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16" y="1134434"/>
            <a:ext cx="10497768" cy="4173836"/>
          </a:xfrm>
        </p:spPr>
        <p:txBody>
          <a:bodyPr>
            <a:normAutofit/>
          </a:bodyPr>
          <a:lstStyle/>
          <a:p>
            <a:r>
              <a:rPr lang="en-US" dirty="0"/>
              <a:t>At the conclusion of this talk, I hope you will be able to…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define evaluative thinking (ET) in context</a:t>
            </a:r>
          </a:p>
        </p:txBody>
      </p:sp>
    </p:spTree>
    <p:extLst>
      <p:ext uri="{BB962C8B-B14F-4D97-AF65-F5344CB8AC3E}">
        <p14:creationId xmlns:p14="http://schemas.microsoft.com/office/powerpoint/2010/main" val="14206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0D3E-A3F4-9DF3-4DEC-30A47CBF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X%">
            <a:extLst>
              <a:ext uri="{FF2B5EF4-FFF2-40B4-BE49-F238E27FC236}">
                <a16:creationId xmlns:a16="http://schemas.microsoft.com/office/drawing/2014/main" id="{58447D5D-D27D-94D1-2A92-02A8A475B175}"/>
              </a:ext>
            </a:extLst>
          </p:cNvPr>
          <p:cNvSpPr txBox="1"/>
          <p:nvPr/>
        </p:nvSpPr>
        <p:spPr>
          <a:xfrm>
            <a:off x="1913468" y="574498"/>
            <a:ext cx="8571257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819150">
              <a:lnSpc>
                <a:spcPct val="100000"/>
              </a:lnSpc>
              <a:defRPr sz="4500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FreightSansLFPro Semibold"/>
              </a:defRPr>
            </a:lvl1pPr>
          </a:lstStyle>
          <a:p>
            <a:pPr algn="ctr" defTabSz="409575" hangingPunct="0"/>
            <a:r>
              <a:rPr lang="en-US" sz="13100" b="1" kern="0" dirty="0">
                <a:latin typeface="+mn-lt"/>
              </a:rPr>
              <a:t>Evaluation</a:t>
            </a:r>
            <a:endParaRPr sz="22500" kern="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ADE8E-E0C4-B687-FD1D-B6E1E5410D43}"/>
              </a:ext>
            </a:extLst>
          </p:cNvPr>
          <p:cNvSpPr txBox="1"/>
          <p:nvPr/>
        </p:nvSpPr>
        <p:spPr>
          <a:xfrm>
            <a:off x="1375048" y="2537398"/>
            <a:ext cx="964809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“Evaluation is a systematic process to determine merit (quality), worth, value or significance of whatever is being evaluated.”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AE61AC-7BFA-C163-F0E0-B2B2408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B6180-8C9D-039B-BE7F-01BCBCA22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34" y="5049982"/>
            <a:ext cx="2711252" cy="11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B8DC96-ED28-BCB6-7F69-FBC3E4F4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Distinct yet Complementary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451C-3EC0-FAAD-8427-EB2A7B76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DD7F4B-1DF6-8B6B-11A1-82AB93C5B414}"/>
              </a:ext>
            </a:extLst>
          </p:cNvPr>
          <p:cNvSpPr/>
          <p:nvPr/>
        </p:nvSpPr>
        <p:spPr>
          <a:xfrm>
            <a:off x="354012" y="1536603"/>
            <a:ext cx="5499100" cy="42624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EDEBD1"/>
                </a:solidFill>
              </a:rPr>
              <a:t>Assessment</a:t>
            </a:r>
          </a:p>
          <a:p>
            <a:pPr algn="ctr"/>
            <a:r>
              <a:rPr lang="en-US" sz="3600" dirty="0">
                <a:solidFill>
                  <a:srgbClr val="EDEBD1"/>
                </a:solidFill>
              </a:rPr>
              <a:t>Progress Toward a Desired End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3882BE-49D8-F4A7-1291-1FF8861A799F}"/>
              </a:ext>
            </a:extLst>
          </p:cNvPr>
          <p:cNvSpPr/>
          <p:nvPr/>
        </p:nvSpPr>
        <p:spPr>
          <a:xfrm>
            <a:off x="6096000" y="1536603"/>
            <a:ext cx="5499100" cy="42624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DEBD1"/>
                </a:solidFill>
              </a:rPr>
              <a:t>Evaluation</a:t>
            </a:r>
          </a:p>
          <a:p>
            <a:pPr algn="ctr"/>
            <a:r>
              <a:rPr lang="en-US" sz="3200" dirty="0">
                <a:solidFill>
                  <a:srgbClr val="EDEBD1"/>
                </a:solidFill>
              </a:rPr>
              <a:t>Merit, Worth, Quality  - not necessarily toward pre-established “end in mind”</a:t>
            </a:r>
          </a:p>
        </p:txBody>
      </p:sp>
    </p:spTree>
    <p:extLst>
      <p:ext uri="{BB962C8B-B14F-4D97-AF65-F5344CB8AC3E}">
        <p14:creationId xmlns:p14="http://schemas.microsoft.com/office/powerpoint/2010/main" val="37056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8CD1-48CE-FA1C-E432-52EFB46F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5371164-1EC3-07C8-26FF-F6919821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1825044"/>
            <a:ext cx="5430254" cy="25673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“EVALUATION” is a </a:t>
            </a:r>
            <a:br>
              <a:rPr lang="en-US" dirty="0"/>
            </a:br>
            <a:r>
              <a:rPr lang="en-US" dirty="0"/>
              <a:t>scary word!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So, what is evaluative thinking?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4230E-4CCE-EAAE-CEFB-4DFA4CF5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SOUTH FLORIDA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4C1D02-CAAF-9D22-EFBA-D35FB13E44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83" r="983"/>
          <a:stretch>
            <a:fillRect/>
          </a:stretch>
        </p:blipFill>
        <p:spPr/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F1592-0FBE-1FAD-6D0D-E1B829D2347E}"/>
              </a:ext>
            </a:extLst>
          </p:cNvPr>
          <p:cNvSpPr txBox="1">
            <a:spLocks/>
          </p:cNvSpPr>
          <p:nvPr/>
        </p:nvSpPr>
        <p:spPr>
          <a:xfrm>
            <a:off x="0" y="5944417"/>
            <a:ext cx="5207000" cy="273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Image created in collaboration with CoPilot</a:t>
            </a:r>
          </a:p>
        </p:txBody>
      </p:sp>
    </p:spTree>
    <p:extLst>
      <p:ext uri="{BB962C8B-B14F-4D97-AF65-F5344CB8AC3E}">
        <p14:creationId xmlns:p14="http://schemas.microsoft.com/office/powerpoint/2010/main" val="16860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USF 1">
      <a:dk1>
        <a:srgbClr val="000000"/>
      </a:dk1>
      <a:lt1>
        <a:srgbClr val="FFFFFF"/>
      </a:lt1>
      <a:dk2>
        <a:srgbClr val="455F69"/>
      </a:dk2>
      <a:lt2>
        <a:srgbClr val="C9D2D7"/>
      </a:lt2>
      <a:accent1>
        <a:srgbClr val="006747"/>
      </a:accent1>
      <a:accent2>
        <a:srgbClr val="EDEBD1"/>
      </a:accent2>
      <a:accent3>
        <a:srgbClr val="CFC393"/>
      </a:accent3>
      <a:accent4>
        <a:srgbClr val="9CCB3B"/>
      </a:accent4>
      <a:accent5>
        <a:srgbClr val="7E96A0"/>
      </a:accent5>
      <a:accent6>
        <a:srgbClr val="80B0A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9845d6-58f4-46d3-8d00-d8f1e3868adf">
      <Terms xmlns="http://schemas.microsoft.com/office/infopath/2007/PartnerControls"/>
    </lcf76f155ced4ddcb4097134ff3c332f>
    <TaxCatchAll xmlns="d1b01e62-5122-4dfa-902e-cab497c5fd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D1CEB9484904D9FD43A204F3F6694" ma:contentTypeVersion="11" ma:contentTypeDescription="Create a new document." ma:contentTypeScope="" ma:versionID="ea6e78fc24c7bf7fe74e9b077592680c">
  <xsd:schema xmlns:xsd="http://www.w3.org/2001/XMLSchema" xmlns:xs="http://www.w3.org/2001/XMLSchema" xmlns:p="http://schemas.microsoft.com/office/2006/metadata/properties" xmlns:ns2="749845d6-58f4-46d3-8d00-d8f1e3868adf" xmlns:ns3="d1b01e62-5122-4dfa-902e-cab497c5fda0" targetNamespace="http://schemas.microsoft.com/office/2006/metadata/properties" ma:root="true" ma:fieldsID="7292c202d3970c026ce752661473295d" ns2:_="" ns3:_="">
    <xsd:import namespace="749845d6-58f4-46d3-8d00-d8f1e3868adf"/>
    <xsd:import namespace="d1b01e62-5122-4dfa-902e-cab497c5f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845d6-58f4-46d3-8d00-d8f1e3868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8cfe719-5118-4d43-ba73-4d58e9725e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01e62-5122-4dfa-902e-cab497c5fd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5a0d44-d734-4edc-a862-e900c7e249f4}" ma:internalName="TaxCatchAll" ma:showField="CatchAllData" ma:web="d1b01e62-5122-4dfa-902e-cab497c5f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F9BEF0-5103-4DDE-AC28-090A79B2F88E}">
  <ds:schemaRefs>
    <ds:schemaRef ds:uri="d1b01e62-5122-4dfa-902e-cab497c5fda0"/>
    <ds:schemaRef ds:uri="http://purl.org/dc/elements/1.1/"/>
    <ds:schemaRef ds:uri="http://schemas.microsoft.com/office/2006/documentManagement/types"/>
    <ds:schemaRef ds:uri="http://purl.org/dc/terms/"/>
    <ds:schemaRef ds:uri="749845d6-58f4-46d3-8d00-d8f1e3868ad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FFD222-C011-4848-87DC-ABD4590350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DD09C-1440-442C-9470-A9F68E6EA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845d6-58f4-46d3-8d00-d8f1e3868adf"/>
    <ds:schemaRef ds:uri="d1b01e62-5122-4dfa-902e-cab497c5f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40639</TotalTime>
  <Words>722</Words>
  <Application>Microsoft Office PowerPoint</Application>
  <PresentationFormat>Widescreen</PresentationFormat>
  <Paragraphs>127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Times New Roman</vt:lpstr>
      <vt:lpstr>Office Theme</vt:lpstr>
      <vt:lpstr>Evaluative Thinking to Achieve Assessment’s Goals</vt:lpstr>
      <vt:lpstr>WE’RE HERE TO…</vt:lpstr>
      <vt:lpstr>Language Matters</vt:lpstr>
      <vt:lpstr>PowerPoint Presentation</vt:lpstr>
      <vt:lpstr>Goal of Assessment?  Remembering the title of the talk…</vt:lpstr>
      <vt:lpstr>At the conclusion of this talk, I hope you will be able to…   define evaluative thinking (ET) in context</vt:lpstr>
      <vt:lpstr>PowerPoint Presentation</vt:lpstr>
      <vt:lpstr>Distinct yet Complementary</vt:lpstr>
      <vt:lpstr>“EVALUATION” is a  scary word!  So, what is evaluative thinking?</vt:lpstr>
      <vt:lpstr>Evaluative Thinking (ET) </vt:lpstr>
      <vt:lpstr>ET is Distinct From…</vt:lpstr>
      <vt:lpstr>Key Thematic Domains</vt:lpstr>
      <vt:lpstr>ET in Context</vt:lpstr>
      <vt:lpstr>At the conclusion of this session, I hope you will be able to…  apply the tenets of evaluative thinking to assessment needs</vt:lpstr>
      <vt:lpstr>ET tells us… </vt:lpstr>
      <vt:lpstr>ET tells us… </vt:lpstr>
      <vt:lpstr>ET tells us… </vt:lpstr>
      <vt:lpstr>ET tells us… </vt:lpstr>
      <vt:lpstr>So, have we…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Rebecca Gibbons</cp:lastModifiedBy>
  <cp:revision>162</cp:revision>
  <dcterms:created xsi:type="dcterms:W3CDTF">2021-02-15T17:05:56Z</dcterms:created>
  <dcterms:modified xsi:type="dcterms:W3CDTF">2025-04-15T13:55:03Z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0x0101000C2D1CEB9484904D9FD43A204F3F6694</vt:lpwstr>
  </property>
</Properties>
</file>