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61"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106" d="100"/>
          <a:sy n="106" d="100"/>
        </p:scale>
        <p:origin x="12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89F2C9-B198-4089-8B80-83040A26E7B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B22C69D-B8CD-41EA-9A5E-DCC6D255E22D}">
      <dgm:prSet/>
      <dgm:spPr/>
      <dgm:t>
        <a:bodyPr/>
        <a:lstStyle/>
        <a:p>
          <a:r>
            <a:rPr lang="en-US" dirty="0"/>
            <a:t>Goal: </a:t>
          </a:r>
        </a:p>
        <a:p>
          <a:r>
            <a:rPr lang="en-US" dirty="0"/>
            <a:t>Review the September 25 work, and continue the work of the Task Force</a:t>
          </a:r>
        </a:p>
      </dgm:t>
    </dgm:pt>
    <dgm:pt modelId="{28614556-E99D-44F8-98D5-F0BD74542A46}" type="parTrans" cxnId="{FA48F9D7-C09B-4D88-B671-870B0444D80B}">
      <dgm:prSet/>
      <dgm:spPr/>
      <dgm:t>
        <a:bodyPr/>
        <a:lstStyle/>
        <a:p>
          <a:endParaRPr lang="en-US"/>
        </a:p>
      </dgm:t>
    </dgm:pt>
    <dgm:pt modelId="{F638E5E1-0CF6-4679-B092-3C86DCAA6B64}" type="sibTrans" cxnId="{FA48F9D7-C09B-4D88-B671-870B0444D80B}">
      <dgm:prSet/>
      <dgm:spPr/>
      <dgm:t>
        <a:bodyPr/>
        <a:lstStyle/>
        <a:p>
          <a:endParaRPr lang="en-US"/>
        </a:p>
      </dgm:t>
    </dgm:pt>
    <dgm:pt modelId="{C2207D0A-08EA-4603-A811-B945BF87A146}">
      <dgm:prSet/>
      <dgm:spPr/>
      <dgm:t>
        <a:bodyPr/>
        <a:lstStyle/>
        <a:p>
          <a:r>
            <a:rPr lang="en-US" dirty="0"/>
            <a:t>Deliverable: </a:t>
          </a:r>
        </a:p>
        <a:p>
          <a:r>
            <a:rPr lang="en-US" dirty="0"/>
            <a:t>A set of essential components for the assessment of signature assignments</a:t>
          </a:r>
        </a:p>
      </dgm:t>
    </dgm:pt>
    <dgm:pt modelId="{8DE643BD-A2EA-4C77-9645-B77412B134B3}" type="parTrans" cxnId="{2A47D8FB-7C76-4474-B4C9-8F8F983E8E39}">
      <dgm:prSet/>
      <dgm:spPr/>
      <dgm:t>
        <a:bodyPr/>
        <a:lstStyle/>
        <a:p>
          <a:endParaRPr lang="en-US"/>
        </a:p>
      </dgm:t>
    </dgm:pt>
    <dgm:pt modelId="{A845983C-69E0-4C7E-9AA6-1142970FB80E}" type="sibTrans" cxnId="{2A47D8FB-7C76-4474-B4C9-8F8F983E8E39}">
      <dgm:prSet/>
      <dgm:spPr/>
      <dgm:t>
        <a:bodyPr/>
        <a:lstStyle/>
        <a:p>
          <a:endParaRPr lang="en-US"/>
        </a:p>
      </dgm:t>
    </dgm:pt>
    <dgm:pt modelId="{EBDBFE9D-877F-44BA-B256-DEF270559AF8}" type="pres">
      <dgm:prSet presAssocID="{9C89F2C9-B198-4089-8B80-83040A26E7BB}" presName="hierChild1" presStyleCnt="0">
        <dgm:presLayoutVars>
          <dgm:chPref val="1"/>
          <dgm:dir/>
          <dgm:animOne val="branch"/>
          <dgm:animLvl val="lvl"/>
          <dgm:resizeHandles/>
        </dgm:presLayoutVars>
      </dgm:prSet>
      <dgm:spPr/>
    </dgm:pt>
    <dgm:pt modelId="{4A690646-DA96-456A-8195-55991D86E557}" type="pres">
      <dgm:prSet presAssocID="{DB22C69D-B8CD-41EA-9A5E-DCC6D255E22D}" presName="hierRoot1" presStyleCnt="0"/>
      <dgm:spPr/>
    </dgm:pt>
    <dgm:pt modelId="{2C9A18E1-7A95-4C08-946B-70CD0A113B17}" type="pres">
      <dgm:prSet presAssocID="{DB22C69D-B8CD-41EA-9A5E-DCC6D255E22D}" presName="composite" presStyleCnt="0"/>
      <dgm:spPr/>
    </dgm:pt>
    <dgm:pt modelId="{3AE2DADB-CA36-4550-8688-1D3306E8DA2F}" type="pres">
      <dgm:prSet presAssocID="{DB22C69D-B8CD-41EA-9A5E-DCC6D255E22D}" presName="background" presStyleLbl="node0" presStyleIdx="0" presStyleCnt="2"/>
      <dgm:spPr/>
    </dgm:pt>
    <dgm:pt modelId="{90BDAE01-B730-4F7F-8CE9-F992C289EC70}" type="pres">
      <dgm:prSet presAssocID="{DB22C69D-B8CD-41EA-9A5E-DCC6D255E22D}" presName="text" presStyleLbl="fgAcc0" presStyleIdx="0" presStyleCnt="2">
        <dgm:presLayoutVars>
          <dgm:chPref val="3"/>
        </dgm:presLayoutVars>
      </dgm:prSet>
      <dgm:spPr/>
    </dgm:pt>
    <dgm:pt modelId="{1202C539-03B4-4350-ACA2-6F9393665985}" type="pres">
      <dgm:prSet presAssocID="{DB22C69D-B8CD-41EA-9A5E-DCC6D255E22D}" presName="hierChild2" presStyleCnt="0"/>
      <dgm:spPr/>
    </dgm:pt>
    <dgm:pt modelId="{F8B79EAA-6969-4D40-8EE8-CECBA7EB8EE2}" type="pres">
      <dgm:prSet presAssocID="{C2207D0A-08EA-4603-A811-B945BF87A146}" presName="hierRoot1" presStyleCnt="0"/>
      <dgm:spPr/>
    </dgm:pt>
    <dgm:pt modelId="{7277167D-EBC7-41D6-942A-9EFE6F45A20D}" type="pres">
      <dgm:prSet presAssocID="{C2207D0A-08EA-4603-A811-B945BF87A146}" presName="composite" presStyleCnt="0"/>
      <dgm:spPr/>
    </dgm:pt>
    <dgm:pt modelId="{BB728A10-2A52-40F1-9837-09E3FA92AD3B}" type="pres">
      <dgm:prSet presAssocID="{C2207D0A-08EA-4603-A811-B945BF87A146}" presName="background" presStyleLbl="node0" presStyleIdx="1" presStyleCnt="2"/>
      <dgm:spPr/>
    </dgm:pt>
    <dgm:pt modelId="{279A6FC1-0D6F-4CAC-8BA2-CF2DB1444F74}" type="pres">
      <dgm:prSet presAssocID="{C2207D0A-08EA-4603-A811-B945BF87A146}" presName="text" presStyleLbl="fgAcc0" presStyleIdx="1" presStyleCnt="2">
        <dgm:presLayoutVars>
          <dgm:chPref val="3"/>
        </dgm:presLayoutVars>
      </dgm:prSet>
      <dgm:spPr/>
    </dgm:pt>
    <dgm:pt modelId="{80D9467A-FFB8-4225-B434-3EDA685BE251}" type="pres">
      <dgm:prSet presAssocID="{C2207D0A-08EA-4603-A811-B945BF87A146}" presName="hierChild2" presStyleCnt="0"/>
      <dgm:spPr/>
    </dgm:pt>
  </dgm:ptLst>
  <dgm:cxnLst>
    <dgm:cxn modelId="{0BE3460C-91C2-4C76-A17B-8B6FE6608B26}" type="presOf" srcId="{DB22C69D-B8CD-41EA-9A5E-DCC6D255E22D}" destId="{90BDAE01-B730-4F7F-8CE9-F992C289EC70}" srcOrd="0" destOrd="0" presId="urn:microsoft.com/office/officeart/2005/8/layout/hierarchy1"/>
    <dgm:cxn modelId="{D173E14B-4B8F-4A0F-9298-15CA060BA558}" type="presOf" srcId="{9C89F2C9-B198-4089-8B80-83040A26E7BB}" destId="{EBDBFE9D-877F-44BA-B256-DEF270559AF8}" srcOrd="0" destOrd="0" presId="urn:microsoft.com/office/officeart/2005/8/layout/hierarchy1"/>
    <dgm:cxn modelId="{B2DFCBCA-A7DD-4F48-9094-A9A98F78136F}" type="presOf" srcId="{C2207D0A-08EA-4603-A811-B945BF87A146}" destId="{279A6FC1-0D6F-4CAC-8BA2-CF2DB1444F74}" srcOrd="0" destOrd="0" presId="urn:microsoft.com/office/officeart/2005/8/layout/hierarchy1"/>
    <dgm:cxn modelId="{FA48F9D7-C09B-4D88-B671-870B0444D80B}" srcId="{9C89F2C9-B198-4089-8B80-83040A26E7BB}" destId="{DB22C69D-B8CD-41EA-9A5E-DCC6D255E22D}" srcOrd="0" destOrd="0" parTransId="{28614556-E99D-44F8-98D5-F0BD74542A46}" sibTransId="{F638E5E1-0CF6-4679-B092-3C86DCAA6B64}"/>
    <dgm:cxn modelId="{2A47D8FB-7C76-4474-B4C9-8F8F983E8E39}" srcId="{9C89F2C9-B198-4089-8B80-83040A26E7BB}" destId="{C2207D0A-08EA-4603-A811-B945BF87A146}" srcOrd="1" destOrd="0" parTransId="{8DE643BD-A2EA-4C77-9645-B77412B134B3}" sibTransId="{A845983C-69E0-4C7E-9AA6-1142970FB80E}"/>
    <dgm:cxn modelId="{53AB2AA5-18FA-41AC-9545-CE6AD87DF94B}" type="presParOf" srcId="{EBDBFE9D-877F-44BA-B256-DEF270559AF8}" destId="{4A690646-DA96-456A-8195-55991D86E557}" srcOrd="0" destOrd="0" presId="urn:microsoft.com/office/officeart/2005/8/layout/hierarchy1"/>
    <dgm:cxn modelId="{0801E835-22E9-481F-8600-F706173E1FDC}" type="presParOf" srcId="{4A690646-DA96-456A-8195-55991D86E557}" destId="{2C9A18E1-7A95-4C08-946B-70CD0A113B17}" srcOrd="0" destOrd="0" presId="urn:microsoft.com/office/officeart/2005/8/layout/hierarchy1"/>
    <dgm:cxn modelId="{916D9A97-C2E8-4EED-953B-38AE45DE116D}" type="presParOf" srcId="{2C9A18E1-7A95-4C08-946B-70CD0A113B17}" destId="{3AE2DADB-CA36-4550-8688-1D3306E8DA2F}" srcOrd="0" destOrd="0" presId="urn:microsoft.com/office/officeart/2005/8/layout/hierarchy1"/>
    <dgm:cxn modelId="{4C7F58EE-8FE5-4E58-BC14-7A88BD627D1D}" type="presParOf" srcId="{2C9A18E1-7A95-4C08-946B-70CD0A113B17}" destId="{90BDAE01-B730-4F7F-8CE9-F992C289EC70}" srcOrd="1" destOrd="0" presId="urn:microsoft.com/office/officeart/2005/8/layout/hierarchy1"/>
    <dgm:cxn modelId="{97BF22B6-D739-4112-B4FB-AC21E1BAAE1E}" type="presParOf" srcId="{4A690646-DA96-456A-8195-55991D86E557}" destId="{1202C539-03B4-4350-ACA2-6F9393665985}" srcOrd="1" destOrd="0" presId="urn:microsoft.com/office/officeart/2005/8/layout/hierarchy1"/>
    <dgm:cxn modelId="{9CB23843-3ED3-4633-B7F9-41E0D2AD1106}" type="presParOf" srcId="{EBDBFE9D-877F-44BA-B256-DEF270559AF8}" destId="{F8B79EAA-6969-4D40-8EE8-CECBA7EB8EE2}" srcOrd="1" destOrd="0" presId="urn:microsoft.com/office/officeart/2005/8/layout/hierarchy1"/>
    <dgm:cxn modelId="{C5D76959-1C54-40FC-8271-10574275041F}" type="presParOf" srcId="{F8B79EAA-6969-4D40-8EE8-CECBA7EB8EE2}" destId="{7277167D-EBC7-41D6-942A-9EFE6F45A20D}" srcOrd="0" destOrd="0" presId="urn:microsoft.com/office/officeart/2005/8/layout/hierarchy1"/>
    <dgm:cxn modelId="{93494ABC-BE76-4AFB-A21C-C80E57D6E33C}" type="presParOf" srcId="{7277167D-EBC7-41D6-942A-9EFE6F45A20D}" destId="{BB728A10-2A52-40F1-9837-09E3FA92AD3B}" srcOrd="0" destOrd="0" presId="urn:microsoft.com/office/officeart/2005/8/layout/hierarchy1"/>
    <dgm:cxn modelId="{CE2CE604-7D35-4736-B788-42C6E2B62A08}" type="presParOf" srcId="{7277167D-EBC7-41D6-942A-9EFE6F45A20D}" destId="{279A6FC1-0D6F-4CAC-8BA2-CF2DB1444F74}" srcOrd="1" destOrd="0" presId="urn:microsoft.com/office/officeart/2005/8/layout/hierarchy1"/>
    <dgm:cxn modelId="{0B7820B1-6168-4145-A1C1-9B207DC8197B}" type="presParOf" srcId="{F8B79EAA-6969-4D40-8EE8-CECBA7EB8EE2}" destId="{80D9467A-FFB8-4225-B434-3EDA685BE25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0701AEA-B646-477D-A01C-7DE48DD948D4}">
      <dgm:prSet/>
      <dgm:spPr/>
      <dgm:t>
        <a:bodyPr/>
        <a:lstStyle/>
        <a:p>
          <a:r>
            <a:rPr lang="en-US" dirty="0"/>
            <a:t>Greetings and Introductions</a:t>
          </a:r>
        </a:p>
      </dgm:t>
    </dgm:pt>
    <dgm:pt modelId="{99F49693-3451-401C-8410-E663BA681409}" type="parTrans" cxnId="{4E1AFD6F-41FE-4FE7-9048-947C026EB04D}">
      <dgm:prSet/>
      <dgm:spPr/>
      <dgm:t>
        <a:bodyPr/>
        <a:lstStyle/>
        <a:p>
          <a:endParaRPr lang="en-US"/>
        </a:p>
      </dgm:t>
    </dgm:pt>
    <dgm:pt modelId="{8DF94523-492D-41C0-A217-29BF49206FD7}" type="sibTrans" cxnId="{4E1AFD6F-41FE-4FE7-9048-947C026EB04D}">
      <dgm:prSet/>
      <dgm:spPr/>
      <dgm:t>
        <a:bodyPr/>
        <a:lstStyle/>
        <a:p>
          <a:endParaRPr lang="en-US"/>
        </a:p>
      </dgm:t>
    </dgm:pt>
    <dgm:pt modelId="{8D50A96D-5B17-40B2-8A96-7E9988BDCBAE}">
      <dgm:prSet/>
      <dgm:spPr/>
      <dgm:t>
        <a:bodyPr/>
        <a:lstStyle/>
        <a:p>
          <a:r>
            <a:rPr lang="en-US" dirty="0"/>
            <a:t>Review: The Charge to the Task Force</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r>
            <a:rPr lang="en-US" dirty="0"/>
            <a:t>Review the </a:t>
          </a:r>
          <a:r>
            <a:rPr lang="en-US" b="0" i="0" dirty="0"/>
            <a:t>Method/Assignment Alignment </a:t>
          </a:r>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9130968D-CEA4-4A70-8FD1-5C08FC79FA12}">
      <dgm:prSet/>
      <dgm:spPr/>
      <dgm:t>
        <a:bodyPr/>
        <a:lstStyle/>
        <a:p>
          <a:r>
            <a:rPr lang="en-US" dirty="0"/>
            <a:t>Group exercise: Essential components for the assessment of the five assignment types in the alignment </a:t>
          </a:r>
        </a:p>
      </dgm:t>
    </dgm:pt>
    <dgm:pt modelId="{690F46F4-15FE-4CC6-94DE-DADA25533ECA}" type="parTrans" cxnId="{9EFDC715-9407-49F2-B80C-F7E0F4EB8084}">
      <dgm:prSet/>
      <dgm:spPr/>
      <dgm:t>
        <a:bodyPr/>
        <a:lstStyle/>
        <a:p>
          <a:endParaRPr lang="en-US"/>
        </a:p>
      </dgm:t>
    </dgm:pt>
    <dgm:pt modelId="{9CA41DC8-6F95-4D5C-BF51-95A1B91E5EE9}" type="sibTrans" cxnId="{9EFDC715-9407-49F2-B80C-F7E0F4EB8084}">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4"/>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4"/>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4"/>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4"/>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4"/>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4"/>
      <dgm:spPr/>
    </dgm:pt>
    <dgm:pt modelId="{4434357C-A8C3-49FA-92E8-C30855A44C73}" type="pres">
      <dgm:prSet presAssocID="{AFD65A56-79BD-43B1-A1E1-0CD0ABB55B86}" presName="vert1" presStyleCnt="0"/>
      <dgm:spPr/>
    </dgm:pt>
    <dgm:pt modelId="{26AF0997-869D-422F-A00A-ACF3F0793FA4}" type="pres">
      <dgm:prSet presAssocID="{9130968D-CEA4-4A70-8FD1-5C08FC79FA12}" presName="thickLine" presStyleLbl="alignNode1" presStyleIdx="3" presStyleCnt="4"/>
      <dgm:spPr/>
    </dgm:pt>
    <dgm:pt modelId="{089CAE00-A600-454F-8C38-796874005AC7}" type="pres">
      <dgm:prSet presAssocID="{9130968D-CEA4-4A70-8FD1-5C08FC79FA12}" presName="horz1" presStyleCnt="0"/>
      <dgm:spPr/>
    </dgm:pt>
    <dgm:pt modelId="{822C1356-60E3-47B6-B8E0-177EC2FCB71A}" type="pres">
      <dgm:prSet presAssocID="{9130968D-CEA4-4A70-8FD1-5C08FC79FA12}" presName="tx1" presStyleLbl="revTx" presStyleIdx="3" presStyleCnt="4"/>
      <dgm:spPr/>
    </dgm:pt>
    <dgm:pt modelId="{063A622F-3594-4464-A292-AEBBA17E3938}" type="pres">
      <dgm:prSet presAssocID="{9130968D-CEA4-4A70-8FD1-5C08FC79FA12}" presName="vert1" presStyleCnt="0"/>
      <dgm:spPr/>
    </dgm:pt>
  </dgm:ptLst>
  <dgm:cxnLst>
    <dgm:cxn modelId="{9EFDC715-9407-49F2-B80C-F7E0F4EB8084}" srcId="{BAD543F1-77F4-4FC4-BE48-41401F6A513E}" destId="{9130968D-CEA4-4A70-8FD1-5C08FC79FA12}" srcOrd="3" destOrd="0" parTransId="{690F46F4-15FE-4CC6-94DE-DADA25533ECA}" sibTransId="{9CA41DC8-6F95-4D5C-BF51-95A1B91E5EE9}"/>
    <dgm:cxn modelId="{CFCD4362-A74F-4009-A08E-918C16E34E20}" srcId="{BAD543F1-77F4-4FC4-BE48-41401F6A513E}" destId="{8D50A96D-5B17-40B2-8A96-7E9988BDCBAE}" srcOrd="1" destOrd="0" parTransId="{675DB581-E489-4042-8ED2-ED2907145E03}" sibTransId="{ABFB7BAF-3002-41FD-8FFB-D255B57B18D8}"/>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95E6D1F3-89D6-4C63-AF1A-8CD5D188873D}" type="presOf" srcId="{9130968D-CEA4-4A70-8FD1-5C08FC79FA12}" destId="{822C1356-60E3-47B6-B8E0-177EC2FCB71A}"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1EE4DA31-9A29-4A8D-BEAF-F2568E91C58A}" type="presParOf" srcId="{55A11298-01F0-4F20-AC34-8A46EA76F539}" destId="{26AF0997-869D-422F-A00A-ACF3F0793FA4}" srcOrd="6" destOrd="0" presId="urn:microsoft.com/office/officeart/2008/layout/LinedList"/>
    <dgm:cxn modelId="{3A679ADC-DA4E-4269-9CBA-7FF159645753}" type="presParOf" srcId="{55A11298-01F0-4F20-AC34-8A46EA76F539}" destId="{089CAE00-A600-454F-8C38-796874005AC7}" srcOrd="7" destOrd="0" presId="urn:microsoft.com/office/officeart/2008/layout/LinedList"/>
    <dgm:cxn modelId="{32F9EEB6-FCCE-404F-93BA-CB97C9D1DD8E}" type="presParOf" srcId="{089CAE00-A600-454F-8C38-796874005AC7}" destId="{822C1356-60E3-47B6-B8E0-177EC2FCB71A}" srcOrd="0" destOrd="0" presId="urn:microsoft.com/office/officeart/2008/layout/LinedList"/>
    <dgm:cxn modelId="{5AE2577D-73EF-4B9D-9CE5-73822223449C}" type="presParOf" srcId="{089CAE00-A600-454F-8C38-796874005AC7}" destId="{063A622F-3594-4464-A292-AEBBA17E393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E2DADB-CA36-4550-8688-1D3306E8DA2F}">
      <dsp:nvSpPr>
        <dsp:cNvPr id="0" name=""/>
        <dsp:cNvSpPr/>
      </dsp:nvSpPr>
      <dsp:spPr>
        <a:xfrm>
          <a:off x="1189" y="2683"/>
          <a:ext cx="4174260" cy="26506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BDAE01-B730-4F7F-8CE9-F992C289EC70}">
      <dsp:nvSpPr>
        <dsp:cNvPr id="0" name=""/>
        <dsp:cNvSpPr/>
      </dsp:nvSpPr>
      <dsp:spPr>
        <a:xfrm>
          <a:off x="464995" y="443299"/>
          <a:ext cx="4174260" cy="265065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Goal: </a:t>
          </a:r>
        </a:p>
        <a:p>
          <a:pPr marL="0" lvl="0" indent="0" algn="ctr" defTabSz="1333500">
            <a:lnSpc>
              <a:spcPct val="90000"/>
            </a:lnSpc>
            <a:spcBef>
              <a:spcPct val="0"/>
            </a:spcBef>
            <a:spcAft>
              <a:spcPct val="35000"/>
            </a:spcAft>
            <a:buNone/>
          </a:pPr>
          <a:r>
            <a:rPr lang="en-US" sz="3000" kern="1200" dirty="0"/>
            <a:t>Review the September 25 work, and continue the work of the Task Force</a:t>
          </a:r>
        </a:p>
      </dsp:txBody>
      <dsp:txXfrm>
        <a:off x="542630" y="520934"/>
        <a:ext cx="4018990" cy="2495385"/>
      </dsp:txXfrm>
    </dsp:sp>
    <dsp:sp modelId="{BB728A10-2A52-40F1-9837-09E3FA92AD3B}">
      <dsp:nvSpPr>
        <dsp:cNvPr id="0" name=""/>
        <dsp:cNvSpPr/>
      </dsp:nvSpPr>
      <dsp:spPr>
        <a:xfrm>
          <a:off x="5103062" y="2683"/>
          <a:ext cx="4174260" cy="26506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9A6FC1-0D6F-4CAC-8BA2-CF2DB1444F74}">
      <dsp:nvSpPr>
        <dsp:cNvPr id="0" name=""/>
        <dsp:cNvSpPr/>
      </dsp:nvSpPr>
      <dsp:spPr>
        <a:xfrm>
          <a:off x="5566869" y="443299"/>
          <a:ext cx="4174260" cy="265065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Deliverable: </a:t>
          </a:r>
        </a:p>
        <a:p>
          <a:pPr marL="0" lvl="0" indent="0" algn="ctr" defTabSz="1333500">
            <a:lnSpc>
              <a:spcPct val="90000"/>
            </a:lnSpc>
            <a:spcBef>
              <a:spcPct val="0"/>
            </a:spcBef>
            <a:spcAft>
              <a:spcPct val="35000"/>
            </a:spcAft>
            <a:buNone/>
          </a:pPr>
          <a:r>
            <a:rPr lang="en-US" sz="3000" kern="1200" dirty="0"/>
            <a:t>A set of essential components for the assessment of signature assignments</a:t>
          </a:r>
        </a:p>
      </dsp:txBody>
      <dsp:txXfrm>
        <a:off x="5644504" y="520934"/>
        <a:ext cx="4018990" cy="2495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0"/>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Greetings and Introductions</a:t>
          </a:r>
        </a:p>
      </dsp:txBody>
      <dsp:txXfrm>
        <a:off x="0" y="0"/>
        <a:ext cx="6492875" cy="1276350"/>
      </dsp:txXfrm>
    </dsp:sp>
    <dsp:sp modelId="{06C60FDA-CC6D-4F61-B75B-86F3CA558287}">
      <dsp:nvSpPr>
        <dsp:cNvPr id="0" name=""/>
        <dsp:cNvSpPr/>
      </dsp:nvSpPr>
      <dsp:spPr>
        <a:xfrm>
          <a:off x="0" y="1276350"/>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Review: The Charge to the Task Force</a:t>
          </a:r>
        </a:p>
      </dsp:txBody>
      <dsp:txXfrm>
        <a:off x="0" y="1276350"/>
        <a:ext cx="6492875" cy="1276350"/>
      </dsp:txXfrm>
    </dsp:sp>
    <dsp:sp modelId="{9F1C0CCF-42FF-475F-8DB5-EA9205B77FEA}">
      <dsp:nvSpPr>
        <dsp:cNvPr id="0" name=""/>
        <dsp:cNvSpPr/>
      </dsp:nvSpPr>
      <dsp:spPr>
        <a:xfrm>
          <a:off x="0" y="2552700"/>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Review the </a:t>
          </a:r>
          <a:r>
            <a:rPr lang="en-US" sz="2500" b="0" i="0" kern="1200" dirty="0"/>
            <a:t>Method/Assignment Alignment </a:t>
          </a:r>
        </a:p>
      </dsp:txBody>
      <dsp:txXfrm>
        <a:off x="0" y="2552700"/>
        <a:ext cx="6492875" cy="1276350"/>
      </dsp:txXfrm>
    </dsp:sp>
    <dsp:sp modelId="{26AF0997-869D-422F-A00A-ACF3F0793FA4}">
      <dsp:nvSpPr>
        <dsp:cNvPr id="0" name=""/>
        <dsp:cNvSpPr/>
      </dsp:nvSpPr>
      <dsp:spPr>
        <a:xfrm>
          <a:off x="0" y="3829050"/>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2C1356-60E3-47B6-B8E0-177EC2FCB71A}">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Group exercise: Essential components for the assessment of the five assignment types in the alignment </a:t>
          </a:r>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10/22/2019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lstStyle/>
          <a:p>
            <a:r>
              <a:rPr lang="en-US" dirty="0"/>
              <a:t>Quest Assessment Task Force</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p:txBody>
          <a:bodyPr/>
          <a:lstStyle/>
          <a:p>
            <a:r>
              <a:rPr lang="en-US" dirty="0"/>
              <a:t>Meeting 2 – October 22, 2019</a:t>
            </a:r>
          </a:p>
          <a:p>
            <a:r>
              <a:rPr lang="en-US"/>
              <a:t>1:00-2:00pm</a:t>
            </a:r>
            <a:endParaRPr lang="en-US" dirty="0"/>
          </a:p>
          <a:p>
            <a:r>
              <a:rPr lang="en-US" dirty="0"/>
              <a:t>226 Tigert Hall, President’s Conference Room</a:t>
            </a:r>
          </a:p>
        </p:txBody>
      </p:sp>
    </p:spTree>
    <p:extLst>
      <p:ext uri="{BB962C8B-B14F-4D97-AF65-F5344CB8AC3E}">
        <p14:creationId xmlns:p14="http://schemas.microsoft.com/office/powerpoint/2010/main" val="17594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F60E4-C0C2-48AF-8937-C2D74657375B}"/>
              </a:ext>
            </a:extLst>
          </p:cNvPr>
          <p:cNvSpPr>
            <a:spLocks noGrp="1"/>
          </p:cNvSpPr>
          <p:nvPr>
            <p:ph type="title"/>
          </p:nvPr>
        </p:nvSpPr>
        <p:spPr>
          <a:xfrm>
            <a:off x="1760706" y="685800"/>
            <a:ext cx="9742318" cy="1752599"/>
          </a:xfrm>
        </p:spPr>
        <p:txBody>
          <a:bodyPr>
            <a:normAutofit/>
          </a:bodyPr>
          <a:lstStyle/>
          <a:p>
            <a:r>
              <a:rPr lang="en-US" dirty="0"/>
              <a:t>Overview of Today’s Meeting</a:t>
            </a:r>
          </a:p>
        </p:txBody>
      </p:sp>
      <p:graphicFrame>
        <p:nvGraphicFramePr>
          <p:cNvPr id="5" name="Content Placeholder 2">
            <a:extLst>
              <a:ext uri="{FF2B5EF4-FFF2-40B4-BE49-F238E27FC236}">
                <a16:creationId xmlns:a16="http://schemas.microsoft.com/office/drawing/2014/main" id="{62EF9ACE-CAC2-4111-8C3A-A60B91AD4357}"/>
              </a:ext>
            </a:extLst>
          </p:cNvPr>
          <p:cNvGraphicFramePr>
            <a:graphicFrameLocks noGrp="1"/>
          </p:cNvGraphicFramePr>
          <p:nvPr>
            <p:ph idx="1"/>
            <p:extLst>
              <p:ext uri="{D42A27DB-BD31-4B8C-83A1-F6EECF244321}">
                <p14:modId xmlns:p14="http://schemas.microsoft.com/office/powerpoint/2010/main" val="2985795646"/>
              </p:ext>
            </p:extLst>
          </p:nvPr>
        </p:nvGraphicFramePr>
        <p:xfrm>
          <a:off x="1760705" y="2694562"/>
          <a:ext cx="9742319" cy="309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18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294858232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D8A26-6DCB-42C5-8BC7-BC5D566A85CC}"/>
              </a:ext>
            </a:extLst>
          </p:cNvPr>
          <p:cNvSpPr>
            <a:spLocks noGrp="1"/>
          </p:cNvSpPr>
          <p:nvPr>
            <p:ph type="title"/>
          </p:nvPr>
        </p:nvSpPr>
        <p:spPr/>
        <p:txBody>
          <a:bodyPr/>
          <a:lstStyle/>
          <a:p>
            <a:r>
              <a:rPr lang="en-US" dirty="0"/>
              <a:t>Updated Glossary: Added definitions</a:t>
            </a:r>
          </a:p>
        </p:txBody>
      </p:sp>
      <p:sp>
        <p:nvSpPr>
          <p:cNvPr id="3" name="Content Placeholder 2">
            <a:extLst>
              <a:ext uri="{FF2B5EF4-FFF2-40B4-BE49-F238E27FC236}">
                <a16:creationId xmlns:a16="http://schemas.microsoft.com/office/drawing/2014/main" id="{19441CEF-59C6-4330-81CC-B84014753DCE}"/>
              </a:ext>
            </a:extLst>
          </p:cNvPr>
          <p:cNvSpPr>
            <a:spLocks noGrp="1"/>
          </p:cNvSpPr>
          <p:nvPr>
            <p:ph idx="1"/>
          </p:nvPr>
        </p:nvSpPr>
        <p:spPr/>
        <p:txBody>
          <a:bodyPr/>
          <a:lstStyle/>
          <a:p>
            <a:r>
              <a:rPr lang="en-US" b="1" dirty="0"/>
              <a:t>Authentic assessment: </a:t>
            </a:r>
            <a:r>
              <a:rPr lang="en-US" dirty="0"/>
              <a:t>Authentic tasks replicate real-world challenges and standards of performance that experts or professionals typically face in the field. (Oxford Research Encyclopedia, line 1, 2019). </a:t>
            </a:r>
          </a:p>
          <a:p>
            <a:endParaRPr lang="en-US" dirty="0"/>
          </a:p>
        </p:txBody>
      </p:sp>
    </p:spTree>
    <p:extLst>
      <p:ext uri="{BB962C8B-B14F-4D97-AF65-F5344CB8AC3E}">
        <p14:creationId xmlns:p14="http://schemas.microsoft.com/office/powerpoint/2010/main" val="1271659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40B6AC9-E567-4F8F-8FDD-64B75CE47F15}"/>
              </a:ext>
            </a:extLst>
          </p:cNvPr>
          <p:cNvSpPr>
            <a:spLocks noGrp="1"/>
          </p:cNvSpPr>
          <p:nvPr>
            <p:ph type="title"/>
          </p:nvPr>
        </p:nvSpPr>
        <p:spPr>
          <a:xfrm>
            <a:off x="496112" y="685801"/>
            <a:ext cx="2743200" cy="5105400"/>
          </a:xfrm>
        </p:spPr>
        <p:txBody>
          <a:bodyPr>
            <a:normAutofit/>
          </a:bodyPr>
          <a:lstStyle/>
          <a:p>
            <a:pPr algn="l"/>
            <a:r>
              <a:rPr lang="en-US" sz="2200" b="1" dirty="0">
                <a:solidFill>
                  <a:srgbClr val="FFFFFF"/>
                </a:solidFill>
              </a:rPr>
              <a:t>The Method/Assignment Alignment</a:t>
            </a:r>
          </a:p>
        </p:txBody>
      </p:sp>
      <p:grpSp>
        <p:nvGrpSpPr>
          <p:cNvPr id="26"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B4082029-8753-47EA-932F-D775603A054F}"/>
              </a:ext>
            </a:extLst>
          </p:cNvPr>
          <p:cNvSpPr>
            <a:spLocks noGrp="1"/>
          </p:cNvSpPr>
          <p:nvPr>
            <p:ph idx="1"/>
          </p:nvPr>
        </p:nvSpPr>
        <p:spPr>
          <a:xfrm>
            <a:off x="5117106" y="685800"/>
            <a:ext cx="6578782" cy="5814151"/>
          </a:xfrm>
        </p:spPr>
        <p:txBody>
          <a:bodyPr>
            <a:normAutofit/>
          </a:bodyPr>
          <a:lstStyle/>
          <a:p>
            <a:pPr>
              <a:lnSpc>
                <a:spcPct val="90000"/>
              </a:lnSpc>
            </a:pPr>
            <a:r>
              <a:rPr lang="en-US" sz="2000" i="1" dirty="0"/>
              <a:t>Presentation</a:t>
            </a:r>
            <a:r>
              <a:rPr lang="en-US" sz="2000" dirty="0"/>
              <a:t> – a speech or a talk in which a new product, idea, or piece of work is shown and explained to an audience.</a:t>
            </a:r>
          </a:p>
          <a:p>
            <a:pPr>
              <a:lnSpc>
                <a:spcPct val="90000"/>
              </a:lnSpc>
            </a:pPr>
            <a:r>
              <a:rPr lang="en-US" sz="2000" i="1" dirty="0"/>
              <a:t>Paper</a:t>
            </a:r>
            <a:r>
              <a:rPr lang="en-US" sz="2000" dirty="0"/>
              <a:t> – a written work of specified length on a topic, in one of several forms, i.e. research paper, essay, an article, etc.</a:t>
            </a:r>
          </a:p>
          <a:p>
            <a:pPr>
              <a:lnSpc>
                <a:spcPct val="90000"/>
              </a:lnSpc>
            </a:pPr>
            <a:r>
              <a:rPr lang="en-US" sz="2000" i="1" dirty="0"/>
              <a:t>Project</a:t>
            </a:r>
            <a:r>
              <a:rPr lang="en-US" sz="2000" dirty="0"/>
              <a:t> – a planned undertaking; in the academy, usually in the form of a </a:t>
            </a:r>
            <a:r>
              <a:rPr lang="en-US" sz="2000" dirty="0" err="1"/>
              <a:t>a</a:t>
            </a:r>
            <a:r>
              <a:rPr lang="en-US" sz="2000" dirty="0"/>
              <a:t> response to a task or problem engaged in by students. </a:t>
            </a:r>
          </a:p>
          <a:p>
            <a:pPr>
              <a:lnSpc>
                <a:spcPct val="90000"/>
              </a:lnSpc>
            </a:pPr>
            <a:r>
              <a:rPr lang="en-US" sz="2000" i="1" dirty="0"/>
              <a:t>Production/Performance</a:t>
            </a:r>
            <a:r>
              <a:rPr lang="en-US" sz="2000" dirty="0"/>
              <a:t> – a literary or artistic work (music, dance, drama, visual art, media), presented or exhibited to the public on stage, screen or over the air or virtually in a digital space. </a:t>
            </a:r>
          </a:p>
          <a:p>
            <a:pPr>
              <a:lnSpc>
                <a:spcPct val="90000"/>
              </a:lnSpc>
            </a:pPr>
            <a:r>
              <a:rPr lang="en-US" sz="2000" i="1" dirty="0"/>
              <a:t>Reflection</a:t>
            </a:r>
            <a:r>
              <a:rPr lang="en-US" sz="2000" dirty="0"/>
              <a:t> – a written statement arising from serious thought or consideration given to the examination and exploration of how the writer has changed, developed, or grown from experience or interaction with some subject matter, idea, or purpose.  </a:t>
            </a:r>
          </a:p>
          <a:p>
            <a:pPr>
              <a:lnSpc>
                <a:spcPct val="90000"/>
              </a:lnSpc>
            </a:pPr>
            <a:endParaRPr lang="en-US" sz="1700" dirty="0"/>
          </a:p>
        </p:txBody>
      </p:sp>
    </p:spTree>
    <p:extLst>
      <p:ext uri="{BB962C8B-B14F-4D97-AF65-F5344CB8AC3E}">
        <p14:creationId xmlns:p14="http://schemas.microsoft.com/office/powerpoint/2010/main" val="761125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2" y="1261872"/>
            <a:ext cx="3145536" cy="4334256"/>
          </a:xfrm>
        </p:spPr>
        <p:txBody>
          <a:bodyPr>
            <a:normAutofit fontScale="90000"/>
          </a:bodyPr>
          <a:lstStyle/>
          <a:p>
            <a:pPr algn="r"/>
            <a:r>
              <a:rPr lang="en-US" sz="3600" dirty="0"/>
              <a:t>Group Exercise: What the essential assessment components for the five assignment types in our alignment?</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5007932" y="1261873"/>
            <a:ext cx="5951013" cy="4449422"/>
          </a:xfrm>
        </p:spPr>
        <p:txBody>
          <a:bodyPr>
            <a:normAutofit/>
          </a:bodyPr>
          <a:lstStyle/>
          <a:p>
            <a:pPr marL="0" indent="0">
              <a:lnSpc>
                <a:spcPct val="90000"/>
              </a:lnSpc>
              <a:buNone/>
            </a:pPr>
            <a:r>
              <a:rPr lang="en-US" sz="2800" dirty="0"/>
              <a:t>No team assignments this time – you have five minutes at each of the five stations:</a:t>
            </a:r>
          </a:p>
          <a:p>
            <a:pPr lvl="0"/>
            <a:r>
              <a:rPr lang="en-US" dirty="0"/>
              <a:t>Papers – David Miller</a:t>
            </a:r>
          </a:p>
          <a:p>
            <a:pPr lvl="0"/>
            <a:r>
              <a:rPr lang="en-US" dirty="0"/>
              <a:t>Projects – Shaun Boren</a:t>
            </a:r>
          </a:p>
          <a:p>
            <a:pPr lvl="0"/>
            <a:r>
              <a:rPr lang="en-US" dirty="0"/>
              <a:t>Performances/Productions – Andy Wolpert</a:t>
            </a:r>
          </a:p>
          <a:p>
            <a:pPr lvl="0"/>
            <a:r>
              <a:rPr lang="en-US" dirty="0"/>
              <a:t>Presentations – Aaron Thomas</a:t>
            </a:r>
          </a:p>
          <a:p>
            <a:pPr lvl="0"/>
            <a:r>
              <a:rPr lang="en-US" dirty="0"/>
              <a:t>Reflections – Elayne Colon</a:t>
            </a:r>
            <a:endParaRPr lang="en-US" sz="2000" dirty="0"/>
          </a:p>
          <a:p>
            <a:pPr marL="0" lvl="0" indent="0">
              <a:lnSpc>
                <a:spcPct val="90000"/>
              </a:lnSpc>
              <a:buNone/>
            </a:pPr>
            <a:endParaRPr lang="en-US" sz="2000" dirty="0"/>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a:t>Closing</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r>
              <a:rPr lang="en-US" sz="2800" dirty="0">
                <a:solidFill>
                  <a:schemeClr val="bg1"/>
                </a:solidFill>
              </a:rPr>
              <a:t>Liaison Reports</a:t>
            </a:r>
          </a:p>
          <a:p>
            <a:r>
              <a:rPr lang="en-US" sz="2800" dirty="0">
                <a:solidFill>
                  <a:schemeClr val="bg1"/>
                </a:solidFill>
              </a:rPr>
              <a:t>Next Steps</a:t>
            </a:r>
          </a:p>
          <a:p>
            <a:endParaRPr lang="en-US" sz="2000" dirty="0">
              <a:solidFill>
                <a:schemeClr val="bg1"/>
              </a:solidFill>
            </a:endParaRPr>
          </a:p>
          <a:p>
            <a:pPr marL="0" indent="0">
              <a:buNone/>
            </a:pPr>
            <a:r>
              <a:rPr lang="en-US" sz="4000" dirty="0">
                <a:solidFill>
                  <a:schemeClr val="bg1"/>
                </a:solidFill>
              </a:rPr>
              <a:t>Next meeting: </a:t>
            </a:r>
          </a:p>
          <a:p>
            <a:pPr marL="0" indent="0">
              <a:buNone/>
            </a:pPr>
            <a:r>
              <a:rPr lang="en-US" sz="4000" b="1" dirty="0">
                <a:solidFill>
                  <a:schemeClr val="bg1"/>
                </a:solidFill>
              </a:rPr>
              <a:t>NEW DATE: </a:t>
            </a:r>
            <a:r>
              <a:rPr lang="en-US" sz="4000" dirty="0">
                <a:solidFill>
                  <a:schemeClr val="bg1"/>
                </a:solidFill>
              </a:rPr>
              <a:t>Wednesday, November 20, 3-4pm 226 Tigert</a:t>
            </a:r>
          </a:p>
          <a:p>
            <a:endParaRPr lang="en-US" sz="2000" dirty="0">
              <a:solidFill>
                <a:schemeClr val="bg1"/>
              </a:solidFill>
            </a:endParaRPr>
          </a:p>
        </p:txBody>
      </p:sp>
    </p:spTree>
    <p:extLst>
      <p:ext uri="{BB962C8B-B14F-4D97-AF65-F5344CB8AC3E}">
        <p14:creationId xmlns:p14="http://schemas.microsoft.com/office/powerpoint/2010/main" val="3120060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193</TotalTime>
  <Words>374</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Corbel</vt:lpstr>
      <vt:lpstr>Parallax</vt:lpstr>
      <vt:lpstr>Quest Assessment Task Force</vt:lpstr>
      <vt:lpstr>Overview of Today’s Meeting</vt:lpstr>
      <vt:lpstr>Agenda</vt:lpstr>
      <vt:lpstr>Updated Glossary: Added definitions</vt:lpstr>
      <vt:lpstr>The Method/Assignment Alignment</vt:lpstr>
      <vt:lpstr>Group Exercise: What the essential assessment components for the five assignment types in our alignment?</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5</cp:revision>
  <dcterms:created xsi:type="dcterms:W3CDTF">2019-10-22T12:42:21Z</dcterms:created>
  <dcterms:modified xsi:type="dcterms:W3CDTF">2019-10-22T15:55:56Z</dcterms:modified>
</cp:coreProperties>
</file>