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82" d="100"/>
          <a:sy n="82" d="100"/>
        </p:scale>
        <p:origin x="18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89F2C9-B198-4089-8B80-83040A26E7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B22C69D-B8CD-41EA-9A5E-DCC6D255E22D}">
      <dgm:prSet/>
      <dgm:spPr/>
      <dgm:t>
        <a:bodyPr/>
        <a:lstStyle/>
        <a:p>
          <a:r>
            <a:rPr lang="en-US" dirty="0"/>
            <a:t>Goal: </a:t>
          </a:r>
        </a:p>
        <a:p>
          <a:r>
            <a:rPr lang="en-US" dirty="0"/>
            <a:t>Review the 10/22 work, begin rubric development</a:t>
          </a:r>
        </a:p>
      </dgm:t>
    </dgm:pt>
    <dgm:pt modelId="{28614556-E99D-44F8-98D5-F0BD74542A46}" type="parTrans" cxnId="{FA48F9D7-C09B-4D88-B671-870B0444D80B}">
      <dgm:prSet/>
      <dgm:spPr/>
      <dgm:t>
        <a:bodyPr/>
        <a:lstStyle/>
        <a:p>
          <a:endParaRPr lang="en-US"/>
        </a:p>
      </dgm:t>
    </dgm:pt>
    <dgm:pt modelId="{F638E5E1-0CF6-4679-B092-3C86DCAA6B64}" type="sibTrans" cxnId="{FA48F9D7-C09B-4D88-B671-870B0444D80B}">
      <dgm:prSet/>
      <dgm:spPr/>
      <dgm:t>
        <a:bodyPr/>
        <a:lstStyle/>
        <a:p>
          <a:endParaRPr lang="en-US"/>
        </a:p>
      </dgm:t>
    </dgm:pt>
    <dgm:pt modelId="{C2207D0A-08EA-4603-A811-B945BF87A146}">
      <dgm:prSet/>
      <dgm:spPr/>
      <dgm:t>
        <a:bodyPr/>
        <a:lstStyle/>
        <a:p>
          <a:r>
            <a:rPr lang="en-US" dirty="0"/>
            <a:t>Deliverable: </a:t>
          </a:r>
        </a:p>
        <a:p>
          <a:r>
            <a:rPr lang="en-US" dirty="0"/>
            <a:t>An initial set of rubrics for assessment of Quest assignments</a:t>
          </a:r>
        </a:p>
      </dgm:t>
    </dgm:pt>
    <dgm:pt modelId="{8DE643BD-A2EA-4C77-9645-B77412B134B3}" type="parTrans" cxnId="{2A47D8FB-7C76-4474-B4C9-8F8F983E8E39}">
      <dgm:prSet/>
      <dgm:spPr/>
      <dgm:t>
        <a:bodyPr/>
        <a:lstStyle/>
        <a:p>
          <a:endParaRPr lang="en-US"/>
        </a:p>
      </dgm:t>
    </dgm:pt>
    <dgm:pt modelId="{A845983C-69E0-4C7E-9AA6-1142970FB80E}" type="sibTrans" cxnId="{2A47D8FB-7C76-4474-B4C9-8F8F983E8E39}">
      <dgm:prSet/>
      <dgm:spPr/>
      <dgm:t>
        <a:bodyPr/>
        <a:lstStyle/>
        <a:p>
          <a:endParaRPr lang="en-US"/>
        </a:p>
      </dgm:t>
    </dgm:pt>
    <dgm:pt modelId="{EBDBFE9D-877F-44BA-B256-DEF270559AF8}" type="pres">
      <dgm:prSet presAssocID="{9C89F2C9-B198-4089-8B80-83040A26E7BB}" presName="hierChild1" presStyleCnt="0">
        <dgm:presLayoutVars>
          <dgm:chPref val="1"/>
          <dgm:dir/>
          <dgm:animOne val="branch"/>
          <dgm:animLvl val="lvl"/>
          <dgm:resizeHandles/>
        </dgm:presLayoutVars>
      </dgm:prSet>
      <dgm:spPr/>
    </dgm:pt>
    <dgm:pt modelId="{4A690646-DA96-456A-8195-55991D86E557}" type="pres">
      <dgm:prSet presAssocID="{DB22C69D-B8CD-41EA-9A5E-DCC6D255E22D}" presName="hierRoot1" presStyleCnt="0"/>
      <dgm:spPr/>
    </dgm:pt>
    <dgm:pt modelId="{2C9A18E1-7A95-4C08-946B-70CD0A113B17}" type="pres">
      <dgm:prSet presAssocID="{DB22C69D-B8CD-41EA-9A5E-DCC6D255E22D}" presName="composite" presStyleCnt="0"/>
      <dgm:spPr/>
    </dgm:pt>
    <dgm:pt modelId="{3AE2DADB-CA36-4550-8688-1D3306E8DA2F}" type="pres">
      <dgm:prSet presAssocID="{DB22C69D-B8CD-41EA-9A5E-DCC6D255E22D}" presName="background" presStyleLbl="node0" presStyleIdx="0" presStyleCnt="2"/>
      <dgm:spPr/>
    </dgm:pt>
    <dgm:pt modelId="{90BDAE01-B730-4F7F-8CE9-F992C289EC70}" type="pres">
      <dgm:prSet presAssocID="{DB22C69D-B8CD-41EA-9A5E-DCC6D255E22D}" presName="text" presStyleLbl="fgAcc0" presStyleIdx="0" presStyleCnt="2">
        <dgm:presLayoutVars>
          <dgm:chPref val="3"/>
        </dgm:presLayoutVars>
      </dgm:prSet>
      <dgm:spPr/>
    </dgm:pt>
    <dgm:pt modelId="{1202C539-03B4-4350-ACA2-6F9393665985}" type="pres">
      <dgm:prSet presAssocID="{DB22C69D-B8CD-41EA-9A5E-DCC6D255E22D}" presName="hierChild2" presStyleCnt="0"/>
      <dgm:spPr/>
    </dgm:pt>
    <dgm:pt modelId="{F8B79EAA-6969-4D40-8EE8-CECBA7EB8EE2}" type="pres">
      <dgm:prSet presAssocID="{C2207D0A-08EA-4603-A811-B945BF87A146}" presName="hierRoot1" presStyleCnt="0"/>
      <dgm:spPr/>
    </dgm:pt>
    <dgm:pt modelId="{7277167D-EBC7-41D6-942A-9EFE6F45A20D}" type="pres">
      <dgm:prSet presAssocID="{C2207D0A-08EA-4603-A811-B945BF87A146}" presName="composite" presStyleCnt="0"/>
      <dgm:spPr/>
    </dgm:pt>
    <dgm:pt modelId="{BB728A10-2A52-40F1-9837-09E3FA92AD3B}" type="pres">
      <dgm:prSet presAssocID="{C2207D0A-08EA-4603-A811-B945BF87A146}" presName="background" presStyleLbl="node0" presStyleIdx="1" presStyleCnt="2"/>
      <dgm:spPr/>
    </dgm:pt>
    <dgm:pt modelId="{279A6FC1-0D6F-4CAC-8BA2-CF2DB1444F74}" type="pres">
      <dgm:prSet presAssocID="{C2207D0A-08EA-4603-A811-B945BF87A146}" presName="text" presStyleLbl="fgAcc0" presStyleIdx="1" presStyleCnt="2">
        <dgm:presLayoutVars>
          <dgm:chPref val="3"/>
        </dgm:presLayoutVars>
      </dgm:prSet>
      <dgm:spPr/>
    </dgm:pt>
    <dgm:pt modelId="{80D9467A-FFB8-4225-B434-3EDA685BE251}" type="pres">
      <dgm:prSet presAssocID="{C2207D0A-08EA-4603-A811-B945BF87A146}" presName="hierChild2" presStyleCnt="0"/>
      <dgm:spPr/>
    </dgm:pt>
  </dgm:ptLst>
  <dgm:cxnLst>
    <dgm:cxn modelId="{0BE3460C-91C2-4C76-A17B-8B6FE6608B26}" type="presOf" srcId="{DB22C69D-B8CD-41EA-9A5E-DCC6D255E22D}" destId="{90BDAE01-B730-4F7F-8CE9-F992C289EC70}" srcOrd="0" destOrd="0" presId="urn:microsoft.com/office/officeart/2005/8/layout/hierarchy1"/>
    <dgm:cxn modelId="{D173E14B-4B8F-4A0F-9298-15CA060BA558}" type="presOf" srcId="{9C89F2C9-B198-4089-8B80-83040A26E7BB}" destId="{EBDBFE9D-877F-44BA-B256-DEF270559AF8}" srcOrd="0" destOrd="0" presId="urn:microsoft.com/office/officeart/2005/8/layout/hierarchy1"/>
    <dgm:cxn modelId="{B2DFCBCA-A7DD-4F48-9094-A9A98F78136F}" type="presOf" srcId="{C2207D0A-08EA-4603-A811-B945BF87A146}" destId="{279A6FC1-0D6F-4CAC-8BA2-CF2DB1444F74}" srcOrd="0" destOrd="0" presId="urn:microsoft.com/office/officeart/2005/8/layout/hierarchy1"/>
    <dgm:cxn modelId="{FA48F9D7-C09B-4D88-B671-870B0444D80B}" srcId="{9C89F2C9-B198-4089-8B80-83040A26E7BB}" destId="{DB22C69D-B8CD-41EA-9A5E-DCC6D255E22D}" srcOrd="0" destOrd="0" parTransId="{28614556-E99D-44F8-98D5-F0BD74542A46}" sibTransId="{F638E5E1-0CF6-4679-B092-3C86DCAA6B64}"/>
    <dgm:cxn modelId="{2A47D8FB-7C76-4474-B4C9-8F8F983E8E39}" srcId="{9C89F2C9-B198-4089-8B80-83040A26E7BB}" destId="{C2207D0A-08EA-4603-A811-B945BF87A146}" srcOrd="1" destOrd="0" parTransId="{8DE643BD-A2EA-4C77-9645-B77412B134B3}" sibTransId="{A845983C-69E0-4C7E-9AA6-1142970FB80E}"/>
    <dgm:cxn modelId="{53AB2AA5-18FA-41AC-9545-CE6AD87DF94B}" type="presParOf" srcId="{EBDBFE9D-877F-44BA-B256-DEF270559AF8}" destId="{4A690646-DA96-456A-8195-55991D86E557}" srcOrd="0" destOrd="0" presId="urn:microsoft.com/office/officeart/2005/8/layout/hierarchy1"/>
    <dgm:cxn modelId="{0801E835-22E9-481F-8600-F706173E1FDC}" type="presParOf" srcId="{4A690646-DA96-456A-8195-55991D86E557}" destId="{2C9A18E1-7A95-4C08-946B-70CD0A113B17}" srcOrd="0" destOrd="0" presId="urn:microsoft.com/office/officeart/2005/8/layout/hierarchy1"/>
    <dgm:cxn modelId="{916D9A97-C2E8-4EED-953B-38AE45DE116D}" type="presParOf" srcId="{2C9A18E1-7A95-4C08-946B-70CD0A113B17}" destId="{3AE2DADB-CA36-4550-8688-1D3306E8DA2F}" srcOrd="0" destOrd="0" presId="urn:microsoft.com/office/officeart/2005/8/layout/hierarchy1"/>
    <dgm:cxn modelId="{4C7F58EE-8FE5-4E58-BC14-7A88BD627D1D}" type="presParOf" srcId="{2C9A18E1-7A95-4C08-946B-70CD0A113B17}" destId="{90BDAE01-B730-4F7F-8CE9-F992C289EC70}" srcOrd="1" destOrd="0" presId="urn:microsoft.com/office/officeart/2005/8/layout/hierarchy1"/>
    <dgm:cxn modelId="{97BF22B6-D739-4112-B4FB-AC21E1BAAE1E}" type="presParOf" srcId="{4A690646-DA96-456A-8195-55991D86E557}" destId="{1202C539-03B4-4350-ACA2-6F9393665985}" srcOrd="1" destOrd="0" presId="urn:microsoft.com/office/officeart/2005/8/layout/hierarchy1"/>
    <dgm:cxn modelId="{9CB23843-3ED3-4633-B7F9-41E0D2AD1106}" type="presParOf" srcId="{EBDBFE9D-877F-44BA-B256-DEF270559AF8}" destId="{F8B79EAA-6969-4D40-8EE8-CECBA7EB8EE2}" srcOrd="1" destOrd="0" presId="urn:microsoft.com/office/officeart/2005/8/layout/hierarchy1"/>
    <dgm:cxn modelId="{C5D76959-1C54-40FC-8271-10574275041F}" type="presParOf" srcId="{F8B79EAA-6969-4D40-8EE8-CECBA7EB8EE2}" destId="{7277167D-EBC7-41D6-942A-9EFE6F45A20D}" srcOrd="0" destOrd="0" presId="urn:microsoft.com/office/officeart/2005/8/layout/hierarchy1"/>
    <dgm:cxn modelId="{93494ABC-BE76-4AFB-A21C-C80E57D6E33C}" type="presParOf" srcId="{7277167D-EBC7-41D6-942A-9EFE6F45A20D}" destId="{BB728A10-2A52-40F1-9837-09E3FA92AD3B}" srcOrd="0" destOrd="0" presId="urn:microsoft.com/office/officeart/2005/8/layout/hierarchy1"/>
    <dgm:cxn modelId="{CE2CE604-7D35-4736-B788-42C6E2B62A08}" type="presParOf" srcId="{7277167D-EBC7-41D6-942A-9EFE6F45A20D}" destId="{279A6FC1-0D6F-4CAC-8BA2-CF2DB1444F74}" srcOrd="1" destOrd="0" presId="urn:microsoft.com/office/officeart/2005/8/layout/hierarchy1"/>
    <dgm:cxn modelId="{0B7820B1-6168-4145-A1C1-9B207DC8197B}" type="presParOf" srcId="{F8B79EAA-6969-4D40-8EE8-CECBA7EB8EE2}" destId="{80D9467A-FFB8-4225-B434-3EDA685BE2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0701AEA-B646-477D-A01C-7DE48DD948D4}">
      <dgm:prSet/>
      <dgm:spPr/>
      <dgm:t>
        <a:bodyPr/>
        <a:lstStyle/>
        <a:p>
          <a:r>
            <a:rPr lang="en-US" dirty="0"/>
            <a:t>Welcome</a:t>
          </a:r>
        </a:p>
      </dgm:t>
    </dgm:pt>
    <dgm:pt modelId="{99F49693-3451-401C-8410-E663BA681409}" type="parTrans" cxnId="{4E1AFD6F-41FE-4FE7-9048-947C026EB04D}">
      <dgm:prSet/>
      <dgm:spPr/>
      <dgm:t>
        <a:bodyPr/>
        <a:lstStyle/>
        <a:p>
          <a:endParaRPr lang="en-US"/>
        </a:p>
      </dgm:t>
    </dgm:pt>
    <dgm:pt modelId="{8DF94523-492D-41C0-A217-29BF49206FD7}" type="sibTrans" cxnId="{4E1AFD6F-41FE-4FE7-9048-947C026EB04D}">
      <dgm:prSet/>
      <dgm:spPr/>
      <dgm:t>
        <a:bodyPr/>
        <a:lstStyle/>
        <a:p>
          <a:endParaRPr lang="en-US"/>
        </a:p>
      </dgm:t>
    </dgm:pt>
    <dgm:pt modelId="{8D50A96D-5B17-40B2-8A96-7E9988BDCBAE}">
      <dgm:prSet/>
      <dgm:spPr/>
      <dgm:t>
        <a:bodyPr/>
        <a:lstStyle/>
        <a:p>
          <a:r>
            <a:rPr lang="en-US" dirty="0"/>
            <a:t>Review: The October 22, 2019 set of elements for assessment of papers, projects, reflections, performances/productions, and presentations</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r>
            <a:rPr lang="en-US" dirty="0"/>
            <a:t>Introduce holistic rubric development</a:t>
          </a:r>
          <a:endParaRPr lang="en-US" b="0" i="0" dirty="0"/>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9130968D-CEA4-4A70-8FD1-5C08FC79FA12}">
      <dgm:prSet/>
      <dgm:spPr/>
      <dgm:t>
        <a:bodyPr/>
        <a:lstStyle/>
        <a:p>
          <a:r>
            <a:rPr lang="en-US" dirty="0"/>
            <a:t>Group exercise: Initial rubrics for the assessment of the five assignment types</a:t>
          </a:r>
        </a:p>
      </dgm:t>
    </dgm:pt>
    <dgm:pt modelId="{690F46F4-15FE-4CC6-94DE-DADA25533ECA}" type="parTrans" cxnId="{9EFDC715-9407-49F2-B80C-F7E0F4EB8084}">
      <dgm:prSet/>
      <dgm:spPr/>
      <dgm:t>
        <a:bodyPr/>
        <a:lstStyle/>
        <a:p>
          <a:endParaRPr lang="en-US"/>
        </a:p>
      </dgm:t>
    </dgm:pt>
    <dgm:pt modelId="{9CA41DC8-6F95-4D5C-BF51-95A1B91E5EE9}" type="sibTrans" cxnId="{9EFDC715-9407-49F2-B80C-F7E0F4EB8084}">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4"/>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4"/>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4"/>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4"/>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4"/>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4"/>
      <dgm:spPr/>
    </dgm:pt>
    <dgm:pt modelId="{4434357C-A8C3-49FA-92E8-C30855A44C73}" type="pres">
      <dgm:prSet presAssocID="{AFD65A56-79BD-43B1-A1E1-0CD0ABB55B86}" presName="vert1" presStyleCnt="0"/>
      <dgm:spPr/>
    </dgm:pt>
    <dgm:pt modelId="{26AF0997-869D-422F-A00A-ACF3F0793FA4}" type="pres">
      <dgm:prSet presAssocID="{9130968D-CEA4-4A70-8FD1-5C08FC79FA12}" presName="thickLine" presStyleLbl="alignNode1" presStyleIdx="3" presStyleCnt="4"/>
      <dgm:spPr/>
    </dgm:pt>
    <dgm:pt modelId="{089CAE00-A600-454F-8C38-796874005AC7}" type="pres">
      <dgm:prSet presAssocID="{9130968D-CEA4-4A70-8FD1-5C08FC79FA12}" presName="horz1" presStyleCnt="0"/>
      <dgm:spPr/>
    </dgm:pt>
    <dgm:pt modelId="{822C1356-60E3-47B6-B8E0-177EC2FCB71A}" type="pres">
      <dgm:prSet presAssocID="{9130968D-CEA4-4A70-8FD1-5C08FC79FA12}" presName="tx1" presStyleLbl="revTx" presStyleIdx="3" presStyleCnt="4"/>
      <dgm:spPr/>
    </dgm:pt>
    <dgm:pt modelId="{063A622F-3594-4464-A292-AEBBA17E3938}" type="pres">
      <dgm:prSet presAssocID="{9130968D-CEA4-4A70-8FD1-5C08FC79FA12}" presName="vert1" presStyleCnt="0"/>
      <dgm:spPr/>
    </dgm:pt>
  </dgm:ptLst>
  <dgm:cxnLst>
    <dgm:cxn modelId="{9EFDC715-9407-49F2-B80C-F7E0F4EB8084}" srcId="{BAD543F1-77F4-4FC4-BE48-41401F6A513E}" destId="{9130968D-CEA4-4A70-8FD1-5C08FC79FA12}" srcOrd="3" destOrd="0" parTransId="{690F46F4-15FE-4CC6-94DE-DADA25533ECA}" sibTransId="{9CA41DC8-6F95-4D5C-BF51-95A1B91E5EE9}"/>
    <dgm:cxn modelId="{CFCD4362-A74F-4009-A08E-918C16E34E20}" srcId="{BAD543F1-77F4-4FC4-BE48-41401F6A513E}" destId="{8D50A96D-5B17-40B2-8A96-7E9988BDCBAE}" srcOrd="1" destOrd="0" parTransId="{675DB581-E489-4042-8ED2-ED2907145E03}" sibTransId="{ABFB7BAF-3002-41FD-8FFB-D255B57B18D8}"/>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95E6D1F3-89D6-4C63-AF1A-8CD5D188873D}" type="presOf" srcId="{9130968D-CEA4-4A70-8FD1-5C08FC79FA12}" destId="{822C1356-60E3-47B6-B8E0-177EC2FCB71A}"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1EE4DA31-9A29-4A8D-BEAF-F2568E91C58A}" type="presParOf" srcId="{55A11298-01F0-4F20-AC34-8A46EA76F539}" destId="{26AF0997-869D-422F-A00A-ACF3F0793FA4}" srcOrd="6" destOrd="0" presId="urn:microsoft.com/office/officeart/2008/layout/LinedList"/>
    <dgm:cxn modelId="{3A679ADC-DA4E-4269-9CBA-7FF159645753}" type="presParOf" srcId="{55A11298-01F0-4F20-AC34-8A46EA76F539}" destId="{089CAE00-A600-454F-8C38-796874005AC7}" srcOrd="7" destOrd="0" presId="urn:microsoft.com/office/officeart/2008/layout/LinedList"/>
    <dgm:cxn modelId="{32F9EEB6-FCCE-404F-93BA-CB97C9D1DD8E}" type="presParOf" srcId="{089CAE00-A600-454F-8C38-796874005AC7}" destId="{822C1356-60E3-47B6-B8E0-177EC2FCB71A}" srcOrd="0" destOrd="0" presId="urn:microsoft.com/office/officeart/2008/layout/LinedList"/>
    <dgm:cxn modelId="{5AE2577D-73EF-4B9D-9CE5-73822223449C}" type="presParOf" srcId="{089CAE00-A600-454F-8C38-796874005AC7}" destId="{063A622F-3594-4464-A292-AEBBA17E393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2DADB-CA36-4550-8688-1D3306E8DA2F}">
      <dsp:nvSpPr>
        <dsp:cNvPr id="0" name=""/>
        <dsp:cNvSpPr/>
      </dsp:nvSpPr>
      <dsp:spPr>
        <a:xfrm>
          <a:off x="1189"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DAE01-B730-4F7F-8CE9-F992C289EC70}">
      <dsp:nvSpPr>
        <dsp:cNvPr id="0" name=""/>
        <dsp:cNvSpPr/>
      </dsp:nvSpPr>
      <dsp:spPr>
        <a:xfrm>
          <a:off x="464995"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Goal: </a:t>
          </a:r>
        </a:p>
        <a:p>
          <a:pPr marL="0" lvl="0" indent="0" algn="ctr" defTabSz="1422400">
            <a:lnSpc>
              <a:spcPct val="90000"/>
            </a:lnSpc>
            <a:spcBef>
              <a:spcPct val="0"/>
            </a:spcBef>
            <a:spcAft>
              <a:spcPct val="35000"/>
            </a:spcAft>
            <a:buNone/>
          </a:pPr>
          <a:r>
            <a:rPr lang="en-US" sz="3200" kern="1200" dirty="0"/>
            <a:t>Review the 10/22 work, begin rubric development</a:t>
          </a:r>
        </a:p>
      </dsp:txBody>
      <dsp:txXfrm>
        <a:off x="542630" y="520934"/>
        <a:ext cx="4018990" cy="2495385"/>
      </dsp:txXfrm>
    </dsp:sp>
    <dsp:sp modelId="{BB728A10-2A52-40F1-9837-09E3FA92AD3B}">
      <dsp:nvSpPr>
        <dsp:cNvPr id="0" name=""/>
        <dsp:cNvSpPr/>
      </dsp:nvSpPr>
      <dsp:spPr>
        <a:xfrm>
          <a:off x="5103062"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9A6FC1-0D6F-4CAC-8BA2-CF2DB1444F74}">
      <dsp:nvSpPr>
        <dsp:cNvPr id="0" name=""/>
        <dsp:cNvSpPr/>
      </dsp:nvSpPr>
      <dsp:spPr>
        <a:xfrm>
          <a:off x="5566869"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Deliverable: </a:t>
          </a:r>
        </a:p>
        <a:p>
          <a:pPr marL="0" lvl="0" indent="0" algn="ctr" defTabSz="1422400">
            <a:lnSpc>
              <a:spcPct val="90000"/>
            </a:lnSpc>
            <a:spcBef>
              <a:spcPct val="0"/>
            </a:spcBef>
            <a:spcAft>
              <a:spcPct val="35000"/>
            </a:spcAft>
            <a:buNone/>
          </a:pPr>
          <a:r>
            <a:rPr lang="en-US" sz="3200" kern="1200" dirty="0"/>
            <a:t>An initial set of rubrics for assessment of Quest assignments</a:t>
          </a:r>
        </a:p>
      </dsp:txBody>
      <dsp:txXfrm>
        <a:off x="5644504" y="520934"/>
        <a:ext cx="4018990" cy="2495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0"/>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Welcome</a:t>
          </a:r>
        </a:p>
      </dsp:txBody>
      <dsp:txXfrm>
        <a:off x="0" y="0"/>
        <a:ext cx="6492875" cy="1276350"/>
      </dsp:txXfrm>
    </dsp:sp>
    <dsp:sp modelId="{06C60FDA-CC6D-4F61-B75B-86F3CA558287}">
      <dsp:nvSpPr>
        <dsp:cNvPr id="0" name=""/>
        <dsp:cNvSpPr/>
      </dsp:nvSpPr>
      <dsp:spPr>
        <a:xfrm>
          <a:off x="0" y="1276350"/>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Review: The October 22, 2019 set of elements for assessment of papers, projects, reflections, performances/productions, and presentations</a:t>
          </a:r>
        </a:p>
      </dsp:txBody>
      <dsp:txXfrm>
        <a:off x="0" y="1276350"/>
        <a:ext cx="6492875" cy="1276350"/>
      </dsp:txXfrm>
    </dsp:sp>
    <dsp:sp modelId="{9F1C0CCF-42FF-475F-8DB5-EA9205B77FEA}">
      <dsp:nvSpPr>
        <dsp:cNvPr id="0" name=""/>
        <dsp:cNvSpPr/>
      </dsp:nvSpPr>
      <dsp:spPr>
        <a:xfrm>
          <a:off x="0" y="2552700"/>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Introduce holistic rubric development</a:t>
          </a:r>
          <a:endParaRPr lang="en-US" sz="2500" b="0" i="0" kern="1200" dirty="0"/>
        </a:p>
      </dsp:txBody>
      <dsp:txXfrm>
        <a:off x="0" y="2552700"/>
        <a:ext cx="6492875" cy="1276350"/>
      </dsp:txXfrm>
    </dsp:sp>
    <dsp:sp modelId="{26AF0997-869D-422F-A00A-ACF3F0793FA4}">
      <dsp:nvSpPr>
        <dsp:cNvPr id="0" name=""/>
        <dsp:cNvSpPr/>
      </dsp:nvSpPr>
      <dsp:spPr>
        <a:xfrm>
          <a:off x="0" y="3829050"/>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2C1356-60E3-47B6-B8E0-177EC2FCB71A}">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Group exercise: Initial rubrics for the assessment of the five assignment types</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11/20/2019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lstStyle/>
          <a:p>
            <a:r>
              <a:rPr lang="en-US" dirty="0"/>
              <a:t>Quest Assessment Task Force</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p:txBody>
          <a:bodyPr/>
          <a:lstStyle/>
          <a:p>
            <a:r>
              <a:rPr lang="en-US" dirty="0"/>
              <a:t>Meeting 3 – November 20, 2019</a:t>
            </a:r>
          </a:p>
          <a:p>
            <a:r>
              <a:rPr lang="en-US" dirty="0"/>
              <a:t>3:00-4:00pm</a:t>
            </a:r>
          </a:p>
          <a:p>
            <a:r>
              <a:rPr lang="en-US" dirty="0"/>
              <a:t>226 Tigert Hall, President’s Conference Room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F60E4-C0C2-48AF-8937-C2D74657375B}"/>
              </a:ext>
            </a:extLst>
          </p:cNvPr>
          <p:cNvSpPr>
            <a:spLocks noGrp="1"/>
          </p:cNvSpPr>
          <p:nvPr>
            <p:ph type="title"/>
          </p:nvPr>
        </p:nvSpPr>
        <p:spPr>
          <a:xfrm>
            <a:off x="1760706" y="685800"/>
            <a:ext cx="9742318" cy="1752599"/>
          </a:xfrm>
        </p:spPr>
        <p:txBody>
          <a:bodyPr>
            <a:normAutofit/>
          </a:bodyPr>
          <a:lstStyle/>
          <a:p>
            <a:r>
              <a:rPr lang="en-US" dirty="0"/>
              <a:t>Overview of Today’s Meeting</a:t>
            </a:r>
          </a:p>
        </p:txBody>
      </p:sp>
      <p:graphicFrame>
        <p:nvGraphicFramePr>
          <p:cNvPr id="5" name="Content Placeholder 2">
            <a:extLst>
              <a:ext uri="{FF2B5EF4-FFF2-40B4-BE49-F238E27FC236}">
                <a16:creationId xmlns:a16="http://schemas.microsoft.com/office/drawing/2014/main" id="{62EF9ACE-CAC2-4111-8C3A-A60B91AD4357}"/>
              </a:ext>
            </a:extLst>
          </p:cNvPr>
          <p:cNvGraphicFramePr>
            <a:graphicFrameLocks noGrp="1"/>
          </p:cNvGraphicFramePr>
          <p:nvPr>
            <p:ph idx="1"/>
            <p:extLst>
              <p:ext uri="{D42A27DB-BD31-4B8C-83A1-F6EECF244321}">
                <p14:modId xmlns:p14="http://schemas.microsoft.com/office/powerpoint/2010/main" val="399821929"/>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8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127851059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40B6AC9-E567-4F8F-8FDD-64B75CE47F15}"/>
              </a:ext>
            </a:extLst>
          </p:cNvPr>
          <p:cNvSpPr>
            <a:spLocks noGrp="1"/>
          </p:cNvSpPr>
          <p:nvPr>
            <p:ph type="title"/>
          </p:nvPr>
        </p:nvSpPr>
        <p:spPr>
          <a:xfrm>
            <a:off x="496112" y="685801"/>
            <a:ext cx="2743200" cy="5105400"/>
          </a:xfrm>
        </p:spPr>
        <p:txBody>
          <a:bodyPr>
            <a:normAutofit/>
          </a:bodyPr>
          <a:lstStyle/>
          <a:p>
            <a:pPr algn="l"/>
            <a:r>
              <a:rPr lang="en-US" sz="2200" b="1" dirty="0">
                <a:solidFill>
                  <a:srgbClr val="FFFFFF"/>
                </a:solidFill>
              </a:rPr>
              <a:t>The Method/Assignment Alignment</a:t>
            </a:r>
          </a:p>
        </p:txBody>
      </p:sp>
      <p:grpSp>
        <p:nvGrpSpPr>
          <p:cNvPr id="26"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B4082029-8753-47EA-932F-D775603A054F}"/>
              </a:ext>
            </a:extLst>
          </p:cNvPr>
          <p:cNvSpPr>
            <a:spLocks noGrp="1"/>
          </p:cNvSpPr>
          <p:nvPr>
            <p:ph idx="1"/>
          </p:nvPr>
        </p:nvSpPr>
        <p:spPr>
          <a:xfrm>
            <a:off x="5117106" y="685800"/>
            <a:ext cx="6578782" cy="5814151"/>
          </a:xfrm>
        </p:spPr>
        <p:txBody>
          <a:bodyPr>
            <a:normAutofit/>
          </a:bodyPr>
          <a:lstStyle/>
          <a:p>
            <a:pPr>
              <a:lnSpc>
                <a:spcPct val="90000"/>
              </a:lnSpc>
            </a:pPr>
            <a:r>
              <a:rPr lang="en-US" sz="2000" i="1" dirty="0"/>
              <a:t>Presentation</a:t>
            </a:r>
            <a:r>
              <a:rPr lang="en-US" sz="2000" dirty="0"/>
              <a:t> – a speech or a talk in which a new product, idea, or piece of work is shown and explained to an audience.</a:t>
            </a:r>
          </a:p>
          <a:p>
            <a:pPr>
              <a:lnSpc>
                <a:spcPct val="90000"/>
              </a:lnSpc>
            </a:pPr>
            <a:r>
              <a:rPr lang="en-US" sz="2000" i="1" dirty="0"/>
              <a:t>Paper</a:t>
            </a:r>
            <a:r>
              <a:rPr lang="en-US" sz="2000" dirty="0"/>
              <a:t> – a written work of specified length on a topic, in one of several forms, i.e. research paper, essay, an article, etc.</a:t>
            </a:r>
          </a:p>
          <a:p>
            <a:pPr>
              <a:lnSpc>
                <a:spcPct val="90000"/>
              </a:lnSpc>
            </a:pPr>
            <a:r>
              <a:rPr lang="en-US" sz="2000" i="1" dirty="0"/>
              <a:t>Project</a:t>
            </a:r>
            <a:r>
              <a:rPr lang="en-US" sz="2000" dirty="0"/>
              <a:t> – a planned undertaking; in the academy, usually in the form of a </a:t>
            </a:r>
            <a:r>
              <a:rPr lang="en-US" sz="2000" dirty="0" err="1"/>
              <a:t>a</a:t>
            </a:r>
            <a:r>
              <a:rPr lang="en-US" sz="2000" dirty="0"/>
              <a:t> response to a task or problem engaged in by students. </a:t>
            </a:r>
          </a:p>
          <a:p>
            <a:pPr>
              <a:lnSpc>
                <a:spcPct val="90000"/>
              </a:lnSpc>
            </a:pPr>
            <a:r>
              <a:rPr lang="en-US" sz="2000" i="1" dirty="0"/>
              <a:t>Production/Performance</a:t>
            </a:r>
            <a:r>
              <a:rPr lang="en-US" sz="2000" dirty="0"/>
              <a:t> – a literary or artistic work (music, dance, drama, visual art, media), presented or exhibited to the public on stage, screen or over the air or virtually in a digital space. </a:t>
            </a:r>
          </a:p>
          <a:p>
            <a:pPr>
              <a:lnSpc>
                <a:spcPct val="90000"/>
              </a:lnSpc>
            </a:pPr>
            <a:r>
              <a:rPr lang="en-US" sz="2000" i="1" dirty="0"/>
              <a:t>Reflection</a:t>
            </a:r>
            <a:r>
              <a:rPr lang="en-US" sz="2000" dirty="0"/>
              <a:t> – a written statement arising from serious thought or consideration given to the examination and exploration of how the writer has changed, developed, or grown from experience or interaction with some subject matter, idea, or purpose.  </a:t>
            </a:r>
          </a:p>
          <a:p>
            <a:pPr>
              <a:lnSpc>
                <a:spcPct val="90000"/>
              </a:lnSpc>
            </a:pPr>
            <a:endParaRPr lang="en-US" sz="1700" dirty="0"/>
          </a:p>
        </p:txBody>
      </p:sp>
    </p:spTree>
    <p:extLst>
      <p:ext uri="{BB962C8B-B14F-4D97-AF65-F5344CB8AC3E}">
        <p14:creationId xmlns:p14="http://schemas.microsoft.com/office/powerpoint/2010/main" val="76112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1" y="1261872"/>
            <a:ext cx="3351501" cy="4449422"/>
          </a:xfrm>
        </p:spPr>
        <p:txBody>
          <a:bodyPr>
            <a:normAutofit fontScale="90000"/>
          </a:bodyPr>
          <a:lstStyle/>
          <a:p>
            <a:pPr algn="r"/>
            <a:r>
              <a:rPr lang="en-US" sz="3600" dirty="0"/>
              <a:t>Group Work: What are the essential rubric criteria and achievement levels for the five assignment types in our alignment?</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5007932" y="1261873"/>
            <a:ext cx="5951013" cy="4449422"/>
          </a:xfrm>
        </p:spPr>
        <p:txBody>
          <a:bodyPr>
            <a:normAutofit/>
          </a:bodyPr>
          <a:lstStyle/>
          <a:p>
            <a:pPr marL="0" indent="0">
              <a:lnSpc>
                <a:spcPct val="90000"/>
              </a:lnSpc>
              <a:buNone/>
            </a:pPr>
            <a:r>
              <a:rPr lang="en-US" sz="2800" dirty="0"/>
              <a:t>No team assignments this time – you spend the time you wish at each of the five stations:</a:t>
            </a:r>
          </a:p>
          <a:p>
            <a:pPr lvl="0"/>
            <a:r>
              <a:rPr lang="en-US" dirty="0"/>
              <a:t>Papers – Allyson Haskell</a:t>
            </a:r>
          </a:p>
          <a:p>
            <a:pPr lvl="0"/>
            <a:r>
              <a:rPr lang="en-US" dirty="0"/>
              <a:t>Projects – Shaun Boren </a:t>
            </a:r>
          </a:p>
          <a:p>
            <a:pPr lvl="0"/>
            <a:r>
              <a:rPr lang="en-US" dirty="0"/>
              <a:t>Presentations – Aaron Thomas</a:t>
            </a:r>
          </a:p>
          <a:p>
            <a:pPr lvl="0"/>
            <a:r>
              <a:rPr lang="en-US" dirty="0"/>
              <a:t>Performances/Productions – David Miller</a:t>
            </a:r>
          </a:p>
          <a:p>
            <a:pPr lvl="0"/>
            <a:r>
              <a:rPr lang="en-US" dirty="0"/>
              <a:t>Reflections – Andrew Wolpert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Closing</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r>
              <a:rPr lang="en-US" sz="2800" dirty="0">
                <a:solidFill>
                  <a:schemeClr val="bg1"/>
                </a:solidFill>
              </a:rPr>
              <a:t>Next Steps</a:t>
            </a:r>
          </a:p>
          <a:p>
            <a:endParaRPr lang="en-US" sz="2000" dirty="0">
              <a:solidFill>
                <a:schemeClr val="bg1"/>
              </a:solidFill>
            </a:endParaRPr>
          </a:p>
          <a:p>
            <a:pPr marL="0" indent="0">
              <a:buNone/>
            </a:pPr>
            <a:r>
              <a:rPr lang="en-US" sz="4000" dirty="0">
                <a:solidFill>
                  <a:schemeClr val="bg1"/>
                </a:solidFill>
              </a:rPr>
              <a:t>Next meeting: </a:t>
            </a:r>
          </a:p>
          <a:p>
            <a:pPr marL="0" indent="0">
              <a:buNone/>
            </a:pPr>
            <a:r>
              <a:rPr lang="en-US" sz="4000" b="1" dirty="0">
                <a:solidFill>
                  <a:schemeClr val="bg1"/>
                </a:solidFill>
              </a:rPr>
              <a:t>NEW DATE: </a:t>
            </a:r>
            <a:r>
              <a:rPr lang="en-US" sz="3600" dirty="0">
                <a:solidFill>
                  <a:schemeClr val="bg1"/>
                </a:solidFill>
              </a:rPr>
              <a:t>Wednesday, January 22, 2019, 1-2pm</a:t>
            </a:r>
          </a:p>
        </p:txBody>
      </p:sp>
    </p:spTree>
    <p:extLst>
      <p:ext uri="{BB962C8B-B14F-4D97-AF65-F5344CB8AC3E}">
        <p14:creationId xmlns:p14="http://schemas.microsoft.com/office/powerpoint/2010/main" val="3120060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214</TotalTime>
  <Words>344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Corbel</vt:lpstr>
      <vt:lpstr>Parallax</vt:lpstr>
      <vt:lpstr>Quest Assessment Task Force</vt:lpstr>
      <vt:lpstr>Overview of Today’s Meeting</vt:lpstr>
      <vt:lpstr>Agenda</vt:lpstr>
      <vt:lpstr>The Method/Assignment Alignment</vt:lpstr>
      <vt:lpstr>Group Work: What are the essential rubric criteria and achievement levels for the five assignment types in our alignment?</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8</cp:revision>
  <dcterms:created xsi:type="dcterms:W3CDTF">2019-10-22T12:42:21Z</dcterms:created>
  <dcterms:modified xsi:type="dcterms:W3CDTF">2019-11-20T12:33:50Z</dcterms:modified>
</cp:coreProperties>
</file>