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1" r:id="rId5"/>
    <p:sldId id="259" r:id="rId6"/>
    <p:sldId id="260" r:id="rId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0" autoAdjust="0"/>
    <p:restoredTop sz="94660"/>
  </p:normalViewPr>
  <p:slideViewPr>
    <p:cSldViewPr snapToGrid="0">
      <p:cViewPr varScale="1">
        <p:scale>
          <a:sx n="82" d="100"/>
          <a:sy n="82" d="100"/>
        </p:scale>
        <p:origin x="187" y="7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C89F2C9-B198-4089-8B80-83040A26E7BB}" type="doc">
      <dgm:prSet loTypeId="urn:microsoft.com/office/officeart/2005/8/layout/hierarchy1" loCatId="hierarchy" qsTypeId="urn:microsoft.com/office/officeart/2005/8/quickstyle/simple1" qsCatId="simple" csTypeId="urn:microsoft.com/office/officeart/2005/8/colors/accent1_2" csCatId="accent1" phldr="1"/>
      <dgm:spPr/>
      <dgm:t>
        <a:bodyPr/>
        <a:lstStyle/>
        <a:p>
          <a:endParaRPr lang="en-US"/>
        </a:p>
      </dgm:t>
    </dgm:pt>
    <dgm:pt modelId="{DB22C69D-B8CD-41EA-9A5E-DCC6D255E22D}">
      <dgm:prSet/>
      <dgm:spPr/>
      <dgm:t>
        <a:bodyPr/>
        <a:lstStyle/>
        <a:p>
          <a:r>
            <a:rPr lang="en-US" dirty="0"/>
            <a:t>Goal: </a:t>
          </a:r>
        </a:p>
        <a:p>
          <a:r>
            <a:rPr lang="en-US" dirty="0"/>
            <a:t>Review the 10/22 work, begin rubric development</a:t>
          </a:r>
        </a:p>
      </dgm:t>
    </dgm:pt>
    <dgm:pt modelId="{28614556-E99D-44F8-98D5-F0BD74542A46}" type="parTrans" cxnId="{FA48F9D7-C09B-4D88-B671-870B0444D80B}">
      <dgm:prSet/>
      <dgm:spPr/>
      <dgm:t>
        <a:bodyPr/>
        <a:lstStyle/>
        <a:p>
          <a:endParaRPr lang="en-US"/>
        </a:p>
      </dgm:t>
    </dgm:pt>
    <dgm:pt modelId="{F638E5E1-0CF6-4679-B092-3C86DCAA6B64}" type="sibTrans" cxnId="{FA48F9D7-C09B-4D88-B671-870B0444D80B}">
      <dgm:prSet/>
      <dgm:spPr/>
      <dgm:t>
        <a:bodyPr/>
        <a:lstStyle/>
        <a:p>
          <a:endParaRPr lang="en-US"/>
        </a:p>
      </dgm:t>
    </dgm:pt>
    <dgm:pt modelId="{C2207D0A-08EA-4603-A811-B945BF87A146}">
      <dgm:prSet/>
      <dgm:spPr/>
      <dgm:t>
        <a:bodyPr/>
        <a:lstStyle/>
        <a:p>
          <a:r>
            <a:rPr lang="en-US" dirty="0"/>
            <a:t>Deliverable: </a:t>
          </a:r>
        </a:p>
        <a:p>
          <a:r>
            <a:rPr lang="en-US" dirty="0"/>
            <a:t>An initial set of rubrics for assessment of Quest assignments</a:t>
          </a:r>
        </a:p>
      </dgm:t>
    </dgm:pt>
    <dgm:pt modelId="{8DE643BD-A2EA-4C77-9645-B77412B134B3}" type="parTrans" cxnId="{2A47D8FB-7C76-4474-B4C9-8F8F983E8E39}">
      <dgm:prSet/>
      <dgm:spPr/>
      <dgm:t>
        <a:bodyPr/>
        <a:lstStyle/>
        <a:p>
          <a:endParaRPr lang="en-US"/>
        </a:p>
      </dgm:t>
    </dgm:pt>
    <dgm:pt modelId="{A845983C-69E0-4C7E-9AA6-1142970FB80E}" type="sibTrans" cxnId="{2A47D8FB-7C76-4474-B4C9-8F8F983E8E39}">
      <dgm:prSet/>
      <dgm:spPr/>
      <dgm:t>
        <a:bodyPr/>
        <a:lstStyle/>
        <a:p>
          <a:endParaRPr lang="en-US"/>
        </a:p>
      </dgm:t>
    </dgm:pt>
    <dgm:pt modelId="{EBDBFE9D-877F-44BA-B256-DEF270559AF8}" type="pres">
      <dgm:prSet presAssocID="{9C89F2C9-B198-4089-8B80-83040A26E7BB}" presName="hierChild1" presStyleCnt="0">
        <dgm:presLayoutVars>
          <dgm:chPref val="1"/>
          <dgm:dir/>
          <dgm:animOne val="branch"/>
          <dgm:animLvl val="lvl"/>
          <dgm:resizeHandles/>
        </dgm:presLayoutVars>
      </dgm:prSet>
      <dgm:spPr/>
    </dgm:pt>
    <dgm:pt modelId="{4A690646-DA96-456A-8195-55991D86E557}" type="pres">
      <dgm:prSet presAssocID="{DB22C69D-B8CD-41EA-9A5E-DCC6D255E22D}" presName="hierRoot1" presStyleCnt="0"/>
      <dgm:spPr/>
    </dgm:pt>
    <dgm:pt modelId="{2C9A18E1-7A95-4C08-946B-70CD0A113B17}" type="pres">
      <dgm:prSet presAssocID="{DB22C69D-B8CD-41EA-9A5E-DCC6D255E22D}" presName="composite" presStyleCnt="0"/>
      <dgm:spPr/>
    </dgm:pt>
    <dgm:pt modelId="{3AE2DADB-CA36-4550-8688-1D3306E8DA2F}" type="pres">
      <dgm:prSet presAssocID="{DB22C69D-B8CD-41EA-9A5E-DCC6D255E22D}" presName="background" presStyleLbl="node0" presStyleIdx="0" presStyleCnt="2"/>
      <dgm:spPr/>
    </dgm:pt>
    <dgm:pt modelId="{90BDAE01-B730-4F7F-8CE9-F992C289EC70}" type="pres">
      <dgm:prSet presAssocID="{DB22C69D-B8CD-41EA-9A5E-DCC6D255E22D}" presName="text" presStyleLbl="fgAcc0" presStyleIdx="0" presStyleCnt="2">
        <dgm:presLayoutVars>
          <dgm:chPref val="3"/>
        </dgm:presLayoutVars>
      </dgm:prSet>
      <dgm:spPr/>
    </dgm:pt>
    <dgm:pt modelId="{1202C539-03B4-4350-ACA2-6F9393665985}" type="pres">
      <dgm:prSet presAssocID="{DB22C69D-B8CD-41EA-9A5E-DCC6D255E22D}" presName="hierChild2" presStyleCnt="0"/>
      <dgm:spPr/>
    </dgm:pt>
    <dgm:pt modelId="{F8B79EAA-6969-4D40-8EE8-CECBA7EB8EE2}" type="pres">
      <dgm:prSet presAssocID="{C2207D0A-08EA-4603-A811-B945BF87A146}" presName="hierRoot1" presStyleCnt="0"/>
      <dgm:spPr/>
    </dgm:pt>
    <dgm:pt modelId="{7277167D-EBC7-41D6-942A-9EFE6F45A20D}" type="pres">
      <dgm:prSet presAssocID="{C2207D0A-08EA-4603-A811-B945BF87A146}" presName="composite" presStyleCnt="0"/>
      <dgm:spPr/>
    </dgm:pt>
    <dgm:pt modelId="{BB728A10-2A52-40F1-9837-09E3FA92AD3B}" type="pres">
      <dgm:prSet presAssocID="{C2207D0A-08EA-4603-A811-B945BF87A146}" presName="background" presStyleLbl="node0" presStyleIdx="1" presStyleCnt="2"/>
      <dgm:spPr/>
    </dgm:pt>
    <dgm:pt modelId="{279A6FC1-0D6F-4CAC-8BA2-CF2DB1444F74}" type="pres">
      <dgm:prSet presAssocID="{C2207D0A-08EA-4603-A811-B945BF87A146}" presName="text" presStyleLbl="fgAcc0" presStyleIdx="1" presStyleCnt="2">
        <dgm:presLayoutVars>
          <dgm:chPref val="3"/>
        </dgm:presLayoutVars>
      </dgm:prSet>
      <dgm:spPr/>
    </dgm:pt>
    <dgm:pt modelId="{80D9467A-FFB8-4225-B434-3EDA685BE251}" type="pres">
      <dgm:prSet presAssocID="{C2207D0A-08EA-4603-A811-B945BF87A146}" presName="hierChild2" presStyleCnt="0"/>
      <dgm:spPr/>
    </dgm:pt>
  </dgm:ptLst>
  <dgm:cxnLst>
    <dgm:cxn modelId="{0BE3460C-91C2-4C76-A17B-8B6FE6608B26}" type="presOf" srcId="{DB22C69D-B8CD-41EA-9A5E-DCC6D255E22D}" destId="{90BDAE01-B730-4F7F-8CE9-F992C289EC70}" srcOrd="0" destOrd="0" presId="urn:microsoft.com/office/officeart/2005/8/layout/hierarchy1"/>
    <dgm:cxn modelId="{D173E14B-4B8F-4A0F-9298-15CA060BA558}" type="presOf" srcId="{9C89F2C9-B198-4089-8B80-83040A26E7BB}" destId="{EBDBFE9D-877F-44BA-B256-DEF270559AF8}" srcOrd="0" destOrd="0" presId="urn:microsoft.com/office/officeart/2005/8/layout/hierarchy1"/>
    <dgm:cxn modelId="{B2DFCBCA-A7DD-4F48-9094-A9A98F78136F}" type="presOf" srcId="{C2207D0A-08EA-4603-A811-B945BF87A146}" destId="{279A6FC1-0D6F-4CAC-8BA2-CF2DB1444F74}" srcOrd="0" destOrd="0" presId="urn:microsoft.com/office/officeart/2005/8/layout/hierarchy1"/>
    <dgm:cxn modelId="{FA48F9D7-C09B-4D88-B671-870B0444D80B}" srcId="{9C89F2C9-B198-4089-8B80-83040A26E7BB}" destId="{DB22C69D-B8CD-41EA-9A5E-DCC6D255E22D}" srcOrd="0" destOrd="0" parTransId="{28614556-E99D-44F8-98D5-F0BD74542A46}" sibTransId="{F638E5E1-0CF6-4679-B092-3C86DCAA6B64}"/>
    <dgm:cxn modelId="{2A47D8FB-7C76-4474-B4C9-8F8F983E8E39}" srcId="{9C89F2C9-B198-4089-8B80-83040A26E7BB}" destId="{C2207D0A-08EA-4603-A811-B945BF87A146}" srcOrd="1" destOrd="0" parTransId="{8DE643BD-A2EA-4C77-9645-B77412B134B3}" sibTransId="{A845983C-69E0-4C7E-9AA6-1142970FB80E}"/>
    <dgm:cxn modelId="{53AB2AA5-18FA-41AC-9545-CE6AD87DF94B}" type="presParOf" srcId="{EBDBFE9D-877F-44BA-B256-DEF270559AF8}" destId="{4A690646-DA96-456A-8195-55991D86E557}" srcOrd="0" destOrd="0" presId="urn:microsoft.com/office/officeart/2005/8/layout/hierarchy1"/>
    <dgm:cxn modelId="{0801E835-22E9-481F-8600-F706173E1FDC}" type="presParOf" srcId="{4A690646-DA96-456A-8195-55991D86E557}" destId="{2C9A18E1-7A95-4C08-946B-70CD0A113B17}" srcOrd="0" destOrd="0" presId="urn:microsoft.com/office/officeart/2005/8/layout/hierarchy1"/>
    <dgm:cxn modelId="{916D9A97-C2E8-4EED-953B-38AE45DE116D}" type="presParOf" srcId="{2C9A18E1-7A95-4C08-946B-70CD0A113B17}" destId="{3AE2DADB-CA36-4550-8688-1D3306E8DA2F}" srcOrd="0" destOrd="0" presId="urn:microsoft.com/office/officeart/2005/8/layout/hierarchy1"/>
    <dgm:cxn modelId="{4C7F58EE-8FE5-4E58-BC14-7A88BD627D1D}" type="presParOf" srcId="{2C9A18E1-7A95-4C08-946B-70CD0A113B17}" destId="{90BDAE01-B730-4F7F-8CE9-F992C289EC70}" srcOrd="1" destOrd="0" presId="urn:microsoft.com/office/officeart/2005/8/layout/hierarchy1"/>
    <dgm:cxn modelId="{97BF22B6-D739-4112-B4FB-AC21E1BAAE1E}" type="presParOf" srcId="{4A690646-DA96-456A-8195-55991D86E557}" destId="{1202C539-03B4-4350-ACA2-6F9393665985}" srcOrd="1" destOrd="0" presId="urn:microsoft.com/office/officeart/2005/8/layout/hierarchy1"/>
    <dgm:cxn modelId="{9CB23843-3ED3-4633-B7F9-41E0D2AD1106}" type="presParOf" srcId="{EBDBFE9D-877F-44BA-B256-DEF270559AF8}" destId="{F8B79EAA-6969-4D40-8EE8-CECBA7EB8EE2}" srcOrd="1" destOrd="0" presId="urn:microsoft.com/office/officeart/2005/8/layout/hierarchy1"/>
    <dgm:cxn modelId="{C5D76959-1C54-40FC-8271-10574275041F}" type="presParOf" srcId="{F8B79EAA-6969-4D40-8EE8-CECBA7EB8EE2}" destId="{7277167D-EBC7-41D6-942A-9EFE6F45A20D}" srcOrd="0" destOrd="0" presId="urn:microsoft.com/office/officeart/2005/8/layout/hierarchy1"/>
    <dgm:cxn modelId="{93494ABC-BE76-4AFB-A21C-C80E57D6E33C}" type="presParOf" srcId="{7277167D-EBC7-41D6-942A-9EFE6F45A20D}" destId="{BB728A10-2A52-40F1-9837-09E3FA92AD3B}" srcOrd="0" destOrd="0" presId="urn:microsoft.com/office/officeart/2005/8/layout/hierarchy1"/>
    <dgm:cxn modelId="{CE2CE604-7D35-4736-B788-42C6E2B62A08}" type="presParOf" srcId="{7277167D-EBC7-41D6-942A-9EFE6F45A20D}" destId="{279A6FC1-0D6F-4CAC-8BA2-CF2DB1444F74}" srcOrd="1" destOrd="0" presId="urn:microsoft.com/office/officeart/2005/8/layout/hierarchy1"/>
    <dgm:cxn modelId="{0B7820B1-6168-4145-A1C1-9B207DC8197B}" type="presParOf" srcId="{F8B79EAA-6969-4D40-8EE8-CECBA7EB8EE2}" destId="{80D9467A-FFB8-4225-B434-3EDA685BE251}"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BAD543F1-77F4-4FC4-BE48-41401F6A513E}" type="doc">
      <dgm:prSet loTypeId="urn:microsoft.com/office/officeart/2008/layout/LinedList" loCatId="list" qsTypeId="urn:microsoft.com/office/officeart/2005/8/quickstyle/simple1" qsCatId="simple" csTypeId="urn:microsoft.com/office/officeart/2005/8/colors/colorful2" csCatId="colorful" phldr="1"/>
      <dgm:spPr/>
      <dgm:t>
        <a:bodyPr/>
        <a:lstStyle/>
        <a:p>
          <a:endParaRPr lang="en-US"/>
        </a:p>
      </dgm:t>
    </dgm:pt>
    <dgm:pt modelId="{F0701AEA-B646-477D-A01C-7DE48DD948D4}">
      <dgm:prSet/>
      <dgm:spPr/>
      <dgm:t>
        <a:bodyPr/>
        <a:lstStyle/>
        <a:p>
          <a:r>
            <a:rPr lang="en-US" dirty="0"/>
            <a:t>Welcome</a:t>
          </a:r>
        </a:p>
      </dgm:t>
    </dgm:pt>
    <dgm:pt modelId="{99F49693-3451-401C-8410-E663BA681409}" type="parTrans" cxnId="{4E1AFD6F-41FE-4FE7-9048-947C026EB04D}">
      <dgm:prSet/>
      <dgm:spPr/>
      <dgm:t>
        <a:bodyPr/>
        <a:lstStyle/>
        <a:p>
          <a:endParaRPr lang="en-US"/>
        </a:p>
      </dgm:t>
    </dgm:pt>
    <dgm:pt modelId="{8DF94523-492D-41C0-A217-29BF49206FD7}" type="sibTrans" cxnId="{4E1AFD6F-41FE-4FE7-9048-947C026EB04D}">
      <dgm:prSet/>
      <dgm:spPr/>
      <dgm:t>
        <a:bodyPr/>
        <a:lstStyle/>
        <a:p>
          <a:endParaRPr lang="en-US"/>
        </a:p>
      </dgm:t>
    </dgm:pt>
    <dgm:pt modelId="{8D50A96D-5B17-40B2-8A96-7E9988BDCBAE}">
      <dgm:prSet/>
      <dgm:spPr/>
      <dgm:t>
        <a:bodyPr/>
        <a:lstStyle/>
        <a:p>
          <a:r>
            <a:rPr lang="en-US" dirty="0"/>
            <a:t>Review: The October 22, 2019 set of elements for assessment of papers, projects, reflections, performances/productions, and presentations</a:t>
          </a:r>
        </a:p>
      </dgm:t>
    </dgm:pt>
    <dgm:pt modelId="{675DB581-E489-4042-8ED2-ED2907145E03}" type="parTrans" cxnId="{CFCD4362-A74F-4009-A08E-918C16E34E20}">
      <dgm:prSet/>
      <dgm:spPr/>
      <dgm:t>
        <a:bodyPr/>
        <a:lstStyle/>
        <a:p>
          <a:endParaRPr lang="en-US"/>
        </a:p>
      </dgm:t>
    </dgm:pt>
    <dgm:pt modelId="{ABFB7BAF-3002-41FD-8FFB-D255B57B18D8}" type="sibTrans" cxnId="{CFCD4362-A74F-4009-A08E-918C16E34E20}">
      <dgm:prSet/>
      <dgm:spPr/>
      <dgm:t>
        <a:bodyPr/>
        <a:lstStyle/>
        <a:p>
          <a:endParaRPr lang="en-US"/>
        </a:p>
      </dgm:t>
    </dgm:pt>
    <dgm:pt modelId="{AFD65A56-79BD-43B1-A1E1-0CD0ABB55B86}">
      <dgm:prSet/>
      <dgm:spPr/>
      <dgm:t>
        <a:bodyPr/>
        <a:lstStyle/>
        <a:p>
          <a:r>
            <a:rPr lang="en-US" dirty="0"/>
            <a:t>Introduce holistic rubric development</a:t>
          </a:r>
          <a:endParaRPr lang="en-US" b="0" i="0" dirty="0"/>
        </a:p>
      </dgm:t>
    </dgm:pt>
    <dgm:pt modelId="{79D8A7D4-A1D2-4C01-876E-F4249CFB0512}" type="parTrans" cxnId="{BE4CF4BB-0D4C-435E-88E3-7C3B5F055916}">
      <dgm:prSet/>
      <dgm:spPr/>
      <dgm:t>
        <a:bodyPr/>
        <a:lstStyle/>
        <a:p>
          <a:endParaRPr lang="en-US"/>
        </a:p>
      </dgm:t>
    </dgm:pt>
    <dgm:pt modelId="{D79A9330-DD40-474A-AE13-02081B7D8ABF}" type="sibTrans" cxnId="{BE4CF4BB-0D4C-435E-88E3-7C3B5F055916}">
      <dgm:prSet/>
      <dgm:spPr/>
      <dgm:t>
        <a:bodyPr/>
        <a:lstStyle/>
        <a:p>
          <a:endParaRPr lang="en-US"/>
        </a:p>
      </dgm:t>
    </dgm:pt>
    <dgm:pt modelId="{9130968D-CEA4-4A70-8FD1-5C08FC79FA12}">
      <dgm:prSet/>
      <dgm:spPr/>
      <dgm:t>
        <a:bodyPr/>
        <a:lstStyle/>
        <a:p>
          <a:r>
            <a:rPr lang="en-US" dirty="0"/>
            <a:t>Group exercise: Initial rubrics for the assessment of the five assignment types</a:t>
          </a:r>
        </a:p>
      </dgm:t>
    </dgm:pt>
    <dgm:pt modelId="{690F46F4-15FE-4CC6-94DE-DADA25533ECA}" type="parTrans" cxnId="{9EFDC715-9407-49F2-B80C-F7E0F4EB8084}">
      <dgm:prSet/>
      <dgm:spPr/>
      <dgm:t>
        <a:bodyPr/>
        <a:lstStyle/>
        <a:p>
          <a:endParaRPr lang="en-US"/>
        </a:p>
      </dgm:t>
    </dgm:pt>
    <dgm:pt modelId="{9CA41DC8-6F95-4D5C-BF51-95A1B91E5EE9}" type="sibTrans" cxnId="{9EFDC715-9407-49F2-B80C-F7E0F4EB8084}">
      <dgm:prSet/>
      <dgm:spPr/>
      <dgm:t>
        <a:bodyPr/>
        <a:lstStyle/>
        <a:p>
          <a:endParaRPr lang="en-US"/>
        </a:p>
      </dgm:t>
    </dgm:pt>
    <dgm:pt modelId="{55A11298-01F0-4F20-AC34-8A46EA76F539}" type="pres">
      <dgm:prSet presAssocID="{BAD543F1-77F4-4FC4-BE48-41401F6A513E}" presName="vert0" presStyleCnt="0">
        <dgm:presLayoutVars>
          <dgm:dir/>
          <dgm:animOne val="branch"/>
          <dgm:animLvl val="lvl"/>
        </dgm:presLayoutVars>
      </dgm:prSet>
      <dgm:spPr/>
    </dgm:pt>
    <dgm:pt modelId="{7375789C-0886-4C96-93A8-A1FADA6FC684}" type="pres">
      <dgm:prSet presAssocID="{F0701AEA-B646-477D-A01C-7DE48DD948D4}" presName="thickLine" presStyleLbl="alignNode1" presStyleIdx="0" presStyleCnt="4"/>
      <dgm:spPr/>
    </dgm:pt>
    <dgm:pt modelId="{8D3F6B12-8214-47A7-A209-AA19311FE7B0}" type="pres">
      <dgm:prSet presAssocID="{F0701AEA-B646-477D-A01C-7DE48DD948D4}" presName="horz1" presStyleCnt="0"/>
      <dgm:spPr/>
    </dgm:pt>
    <dgm:pt modelId="{8EB90551-D284-4582-BB68-FD121634E5C0}" type="pres">
      <dgm:prSet presAssocID="{F0701AEA-B646-477D-A01C-7DE48DD948D4}" presName="tx1" presStyleLbl="revTx" presStyleIdx="0" presStyleCnt="4"/>
      <dgm:spPr/>
    </dgm:pt>
    <dgm:pt modelId="{C02CBC6A-B69F-42C1-8C9F-5E591180B280}" type="pres">
      <dgm:prSet presAssocID="{F0701AEA-B646-477D-A01C-7DE48DD948D4}" presName="vert1" presStyleCnt="0"/>
      <dgm:spPr/>
    </dgm:pt>
    <dgm:pt modelId="{06C60FDA-CC6D-4F61-B75B-86F3CA558287}" type="pres">
      <dgm:prSet presAssocID="{8D50A96D-5B17-40B2-8A96-7E9988BDCBAE}" presName="thickLine" presStyleLbl="alignNode1" presStyleIdx="1" presStyleCnt="4"/>
      <dgm:spPr/>
    </dgm:pt>
    <dgm:pt modelId="{5AA8297F-9502-4983-AEBD-C0377AAD7E4F}" type="pres">
      <dgm:prSet presAssocID="{8D50A96D-5B17-40B2-8A96-7E9988BDCBAE}" presName="horz1" presStyleCnt="0"/>
      <dgm:spPr/>
    </dgm:pt>
    <dgm:pt modelId="{D48D2B3E-E97B-413C-8D14-6BF7C3EB0485}" type="pres">
      <dgm:prSet presAssocID="{8D50A96D-5B17-40B2-8A96-7E9988BDCBAE}" presName="tx1" presStyleLbl="revTx" presStyleIdx="1" presStyleCnt="4"/>
      <dgm:spPr/>
    </dgm:pt>
    <dgm:pt modelId="{B36B1018-659F-4926-AF1E-AD1E8414A5C5}" type="pres">
      <dgm:prSet presAssocID="{8D50A96D-5B17-40B2-8A96-7E9988BDCBAE}" presName="vert1" presStyleCnt="0"/>
      <dgm:spPr/>
    </dgm:pt>
    <dgm:pt modelId="{9F1C0CCF-42FF-475F-8DB5-EA9205B77FEA}" type="pres">
      <dgm:prSet presAssocID="{AFD65A56-79BD-43B1-A1E1-0CD0ABB55B86}" presName="thickLine" presStyleLbl="alignNode1" presStyleIdx="2" presStyleCnt="4"/>
      <dgm:spPr/>
    </dgm:pt>
    <dgm:pt modelId="{0405D1A3-E010-449B-8C5F-F1896B648971}" type="pres">
      <dgm:prSet presAssocID="{AFD65A56-79BD-43B1-A1E1-0CD0ABB55B86}" presName="horz1" presStyleCnt="0"/>
      <dgm:spPr/>
    </dgm:pt>
    <dgm:pt modelId="{2EE5742A-6AB6-4C03-A595-2F86291AC4F8}" type="pres">
      <dgm:prSet presAssocID="{AFD65A56-79BD-43B1-A1E1-0CD0ABB55B86}" presName="tx1" presStyleLbl="revTx" presStyleIdx="2" presStyleCnt="4"/>
      <dgm:spPr/>
    </dgm:pt>
    <dgm:pt modelId="{4434357C-A8C3-49FA-92E8-C30855A44C73}" type="pres">
      <dgm:prSet presAssocID="{AFD65A56-79BD-43B1-A1E1-0CD0ABB55B86}" presName="vert1" presStyleCnt="0"/>
      <dgm:spPr/>
    </dgm:pt>
    <dgm:pt modelId="{26AF0997-869D-422F-A00A-ACF3F0793FA4}" type="pres">
      <dgm:prSet presAssocID="{9130968D-CEA4-4A70-8FD1-5C08FC79FA12}" presName="thickLine" presStyleLbl="alignNode1" presStyleIdx="3" presStyleCnt="4"/>
      <dgm:spPr/>
    </dgm:pt>
    <dgm:pt modelId="{089CAE00-A600-454F-8C38-796874005AC7}" type="pres">
      <dgm:prSet presAssocID="{9130968D-CEA4-4A70-8FD1-5C08FC79FA12}" presName="horz1" presStyleCnt="0"/>
      <dgm:spPr/>
    </dgm:pt>
    <dgm:pt modelId="{822C1356-60E3-47B6-B8E0-177EC2FCB71A}" type="pres">
      <dgm:prSet presAssocID="{9130968D-CEA4-4A70-8FD1-5C08FC79FA12}" presName="tx1" presStyleLbl="revTx" presStyleIdx="3" presStyleCnt="4"/>
      <dgm:spPr/>
    </dgm:pt>
    <dgm:pt modelId="{063A622F-3594-4464-A292-AEBBA17E3938}" type="pres">
      <dgm:prSet presAssocID="{9130968D-CEA4-4A70-8FD1-5C08FC79FA12}" presName="vert1" presStyleCnt="0"/>
      <dgm:spPr/>
    </dgm:pt>
  </dgm:ptLst>
  <dgm:cxnLst>
    <dgm:cxn modelId="{9EFDC715-9407-49F2-B80C-F7E0F4EB8084}" srcId="{BAD543F1-77F4-4FC4-BE48-41401F6A513E}" destId="{9130968D-CEA4-4A70-8FD1-5C08FC79FA12}" srcOrd="3" destOrd="0" parTransId="{690F46F4-15FE-4CC6-94DE-DADA25533ECA}" sibTransId="{9CA41DC8-6F95-4D5C-BF51-95A1B91E5EE9}"/>
    <dgm:cxn modelId="{CFCD4362-A74F-4009-A08E-918C16E34E20}" srcId="{BAD543F1-77F4-4FC4-BE48-41401F6A513E}" destId="{8D50A96D-5B17-40B2-8A96-7E9988BDCBAE}" srcOrd="1" destOrd="0" parTransId="{675DB581-E489-4042-8ED2-ED2907145E03}" sibTransId="{ABFB7BAF-3002-41FD-8FFB-D255B57B18D8}"/>
    <dgm:cxn modelId="{4E1AFD6F-41FE-4FE7-9048-947C026EB04D}" srcId="{BAD543F1-77F4-4FC4-BE48-41401F6A513E}" destId="{F0701AEA-B646-477D-A01C-7DE48DD948D4}" srcOrd="0" destOrd="0" parTransId="{99F49693-3451-401C-8410-E663BA681409}" sibTransId="{8DF94523-492D-41C0-A217-29BF49206FD7}"/>
    <dgm:cxn modelId="{FD20CF55-40C8-407E-BC50-197D3DAFFE7C}" type="presOf" srcId="{8D50A96D-5B17-40B2-8A96-7E9988BDCBAE}" destId="{D48D2B3E-E97B-413C-8D14-6BF7C3EB0485}" srcOrd="0" destOrd="0" presId="urn:microsoft.com/office/officeart/2008/layout/LinedList"/>
    <dgm:cxn modelId="{474FE678-8F7B-4B2C-8585-432D3B195C97}" type="presOf" srcId="{AFD65A56-79BD-43B1-A1E1-0CD0ABB55B86}" destId="{2EE5742A-6AB6-4C03-A595-2F86291AC4F8}" srcOrd="0" destOrd="0" presId="urn:microsoft.com/office/officeart/2008/layout/LinedList"/>
    <dgm:cxn modelId="{BE4CF4BB-0D4C-435E-88E3-7C3B5F055916}" srcId="{BAD543F1-77F4-4FC4-BE48-41401F6A513E}" destId="{AFD65A56-79BD-43B1-A1E1-0CD0ABB55B86}" srcOrd="2" destOrd="0" parTransId="{79D8A7D4-A1D2-4C01-876E-F4249CFB0512}" sibTransId="{D79A9330-DD40-474A-AE13-02081B7D8ABF}"/>
    <dgm:cxn modelId="{888A00DA-E5B6-4858-BB69-8E1E3A84FAEC}" type="presOf" srcId="{F0701AEA-B646-477D-A01C-7DE48DD948D4}" destId="{8EB90551-D284-4582-BB68-FD121634E5C0}" srcOrd="0" destOrd="0" presId="urn:microsoft.com/office/officeart/2008/layout/LinedList"/>
    <dgm:cxn modelId="{4455F8DE-1AB2-4AB1-933F-ED272809E13D}" type="presOf" srcId="{BAD543F1-77F4-4FC4-BE48-41401F6A513E}" destId="{55A11298-01F0-4F20-AC34-8A46EA76F539}" srcOrd="0" destOrd="0" presId="urn:microsoft.com/office/officeart/2008/layout/LinedList"/>
    <dgm:cxn modelId="{95E6D1F3-89D6-4C63-AF1A-8CD5D188873D}" type="presOf" srcId="{9130968D-CEA4-4A70-8FD1-5C08FC79FA12}" destId="{822C1356-60E3-47B6-B8E0-177EC2FCB71A}" srcOrd="0" destOrd="0" presId="urn:microsoft.com/office/officeart/2008/layout/LinedList"/>
    <dgm:cxn modelId="{1F67AF23-120D-4581-928D-631C20B50BC9}" type="presParOf" srcId="{55A11298-01F0-4F20-AC34-8A46EA76F539}" destId="{7375789C-0886-4C96-93A8-A1FADA6FC684}" srcOrd="0" destOrd="0" presId="urn:microsoft.com/office/officeart/2008/layout/LinedList"/>
    <dgm:cxn modelId="{2F139B72-BD1C-44BE-B557-01392A9FC595}" type="presParOf" srcId="{55A11298-01F0-4F20-AC34-8A46EA76F539}" destId="{8D3F6B12-8214-47A7-A209-AA19311FE7B0}" srcOrd="1" destOrd="0" presId="urn:microsoft.com/office/officeart/2008/layout/LinedList"/>
    <dgm:cxn modelId="{67ED2ABB-EDFB-489F-9064-B9E344E21D87}" type="presParOf" srcId="{8D3F6B12-8214-47A7-A209-AA19311FE7B0}" destId="{8EB90551-D284-4582-BB68-FD121634E5C0}" srcOrd="0" destOrd="0" presId="urn:microsoft.com/office/officeart/2008/layout/LinedList"/>
    <dgm:cxn modelId="{D5DB56BD-D508-4462-8AEA-0447CCBC6878}" type="presParOf" srcId="{8D3F6B12-8214-47A7-A209-AA19311FE7B0}" destId="{C02CBC6A-B69F-42C1-8C9F-5E591180B280}" srcOrd="1" destOrd="0" presId="urn:microsoft.com/office/officeart/2008/layout/LinedList"/>
    <dgm:cxn modelId="{85020F07-5DAB-4B7C-951D-41AE7710A82D}" type="presParOf" srcId="{55A11298-01F0-4F20-AC34-8A46EA76F539}" destId="{06C60FDA-CC6D-4F61-B75B-86F3CA558287}" srcOrd="2" destOrd="0" presId="urn:microsoft.com/office/officeart/2008/layout/LinedList"/>
    <dgm:cxn modelId="{F2B1D653-2456-41E0-8863-04262A7A8B8B}" type="presParOf" srcId="{55A11298-01F0-4F20-AC34-8A46EA76F539}" destId="{5AA8297F-9502-4983-AEBD-C0377AAD7E4F}" srcOrd="3" destOrd="0" presId="urn:microsoft.com/office/officeart/2008/layout/LinedList"/>
    <dgm:cxn modelId="{A8D5F9DC-4523-45F2-AE82-7B98DF578E01}" type="presParOf" srcId="{5AA8297F-9502-4983-AEBD-C0377AAD7E4F}" destId="{D48D2B3E-E97B-413C-8D14-6BF7C3EB0485}" srcOrd="0" destOrd="0" presId="urn:microsoft.com/office/officeart/2008/layout/LinedList"/>
    <dgm:cxn modelId="{A9242047-3490-4443-A827-4DAE742EFA0A}" type="presParOf" srcId="{5AA8297F-9502-4983-AEBD-C0377AAD7E4F}" destId="{B36B1018-659F-4926-AF1E-AD1E8414A5C5}" srcOrd="1" destOrd="0" presId="urn:microsoft.com/office/officeart/2008/layout/LinedList"/>
    <dgm:cxn modelId="{9FB97903-97EC-4A2B-9E78-608D0F7EB768}" type="presParOf" srcId="{55A11298-01F0-4F20-AC34-8A46EA76F539}" destId="{9F1C0CCF-42FF-475F-8DB5-EA9205B77FEA}" srcOrd="4" destOrd="0" presId="urn:microsoft.com/office/officeart/2008/layout/LinedList"/>
    <dgm:cxn modelId="{B787130A-93DC-4125-AF68-7416645FD35E}" type="presParOf" srcId="{55A11298-01F0-4F20-AC34-8A46EA76F539}" destId="{0405D1A3-E010-449B-8C5F-F1896B648971}" srcOrd="5" destOrd="0" presId="urn:microsoft.com/office/officeart/2008/layout/LinedList"/>
    <dgm:cxn modelId="{FCBD3E8D-9D2C-4F6B-BDC4-2C5662FB1386}" type="presParOf" srcId="{0405D1A3-E010-449B-8C5F-F1896B648971}" destId="{2EE5742A-6AB6-4C03-A595-2F86291AC4F8}" srcOrd="0" destOrd="0" presId="urn:microsoft.com/office/officeart/2008/layout/LinedList"/>
    <dgm:cxn modelId="{F87ABE0F-BABA-4DCE-AA61-ED899EBFC936}" type="presParOf" srcId="{0405D1A3-E010-449B-8C5F-F1896B648971}" destId="{4434357C-A8C3-49FA-92E8-C30855A44C73}" srcOrd="1" destOrd="0" presId="urn:microsoft.com/office/officeart/2008/layout/LinedList"/>
    <dgm:cxn modelId="{1EE4DA31-9A29-4A8D-BEAF-F2568E91C58A}" type="presParOf" srcId="{55A11298-01F0-4F20-AC34-8A46EA76F539}" destId="{26AF0997-869D-422F-A00A-ACF3F0793FA4}" srcOrd="6" destOrd="0" presId="urn:microsoft.com/office/officeart/2008/layout/LinedList"/>
    <dgm:cxn modelId="{3A679ADC-DA4E-4269-9CBA-7FF159645753}" type="presParOf" srcId="{55A11298-01F0-4F20-AC34-8A46EA76F539}" destId="{089CAE00-A600-454F-8C38-796874005AC7}" srcOrd="7" destOrd="0" presId="urn:microsoft.com/office/officeart/2008/layout/LinedList"/>
    <dgm:cxn modelId="{32F9EEB6-FCCE-404F-93BA-CB97C9D1DD8E}" type="presParOf" srcId="{089CAE00-A600-454F-8C38-796874005AC7}" destId="{822C1356-60E3-47B6-B8E0-177EC2FCB71A}" srcOrd="0" destOrd="0" presId="urn:microsoft.com/office/officeart/2008/layout/LinedList"/>
    <dgm:cxn modelId="{5AE2577D-73EF-4B9D-9CE5-73822223449C}" type="presParOf" srcId="{089CAE00-A600-454F-8C38-796874005AC7}" destId="{063A622F-3594-4464-A292-AEBBA17E3938}" srcOrd="1" destOrd="0" presId="urn:microsoft.com/office/officeart/2008/layout/LinedLis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AE2DADB-CA36-4550-8688-1D3306E8DA2F}">
      <dsp:nvSpPr>
        <dsp:cNvPr id="0" name=""/>
        <dsp:cNvSpPr/>
      </dsp:nvSpPr>
      <dsp:spPr>
        <a:xfrm>
          <a:off x="1189" y="2683"/>
          <a:ext cx="4174260" cy="2650655"/>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90BDAE01-B730-4F7F-8CE9-F992C289EC70}">
      <dsp:nvSpPr>
        <dsp:cNvPr id="0" name=""/>
        <dsp:cNvSpPr/>
      </dsp:nvSpPr>
      <dsp:spPr>
        <a:xfrm>
          <a:off x="464995" y="443299"/>
          <a:ext cx="4174260" cy="2650655"/>
        </a:xfrm>
        <a:prstGeom prst="roundRect">
          <a:avLst>
            <a:gd name="adj" fmla="val 100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US" sz="3200" kern="1200" dirty="0"/>
            <a:t>Goal: </a:t>
          </a:r>
        </a:p>
        <a:p>
          <a:pPr marL="0" lvl="0" indent="0" algn="ctr" defTabSz="1422400">
            <a:lnSpc>
              <a:spcPct val="90000"/>
            </a:lnSpc>
            <a:spcBef>
              <a:spcPct val="0"/>
            </a:spcBef>
            <a:spcAft>
              <a:spcPct val="35000"/>
            </a:spcAft>
            <a:buNone/>
          </a:pPr>
          <a:r>
            <a:rPr lang="en-US" sz="3200" kern="1200" dirty="0"/>
            <a:t>Review the 10/22 work, begin rubric development</a:t>
          </a:r>
        </a:p>
      </dsp:txBody>
      <dsp:txXfrm>
        <a:off x="542630" y="520934"/>
        <a:ext cx="4018990" cy="2495385"/>
      </dsp:txXfrm>
    </dsp:sp>
    <dsp:sp modelId="{BB728A10-2A52-40F1-9837-09E3FA92AD3B}">
      <dsp:nvSpPr>
        <dsp:cNvPr id="0" name=""/>
        <dsp:cNvSpPr/>
      </dsp:nvSpPr>
      <dsp:spPr>
        <a:xfrm>
          <a:off x="5103062" y="2683"/>
          <a:ext cx="4174260" cy="2650655"/>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79A6FC1-0D6F-4CAC-8BA2-CF2DB1444F74}">
      <dsp:nvSpPr>
        <dsp:cNvPr id="0" name=""/>
        <dsp:cNvSpPr/>
      </dsp:nvSpPr>
      <dsp:spPr>
        <a:xfrm>
          <a:off x="5566869" y="443299"/>
          <a:ext cx="4174260" cy="2650655"/>
        </a:xfrm>
        <a:prstGeom prst="roundRect">
          <a:avLst>
            <a:gd name="adj" fmla="val 10000"/>
          </a:avLst>
        </a:prstGeom>
        <a:solidFill>
          <a:schemeClr val="lt1">
            <a:alpha val="90000"/>
            <a:hueOff val="0"/>
            <a:satOff val="0"/>
            <a:lumOff val="0"/>
            <a:alphaOff val="0"/>
          </a:schemeClr>
        </a:solid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21920" tIns="121920" rIns="121920" bIns="121920" numCol="1" spcCol="1270" anchor="ctr" anchorCtr="0">
          <a:noAutofit/>
        </a:bodyPr>
        <a:lstStyle/>
        <a:p>
          <a:pPr marL="0" lvl="0" indent="0" algn="ctr" defTabSz="1422400">
            <a:lnSpc>
              <a:spcPct val="90000"/>
            </a:lnSpc>
            <a:spcBef>
              <a:spcPct val="0"/>
            </a:spcBef>
            <a:spcAft>
              <a:spcPct val="35000"/>
            </a:spcAft>
            <a:buNone/>
          </a:pPr>
          <a:r>
            <a:rPr lang="en-US" sz="3200" kern="1200" dirty="0"/>
            <a:t>Deliverable: </a:t>
          </a:r>
        </a:p>
        <a:p>
          <a:pPr marL="0" lvl="0" indent="0" algn="ctr" defTabSz="1422400">
            <a:lnSpc>
              <a:spcPct val="90000"/>
            </a:lnSpc>
            <a:spcBef>
              <a:spcPct val="0"/>
            </a:spcBef>
            <a:spcAft>
              <a:spcPct val="35000"/>
            </a:spcAft>
            <a:buNone/>
          </a:pPr>
          <a:r>
            <a:rPr lang="en-US" sz="3200" kern="1200" dirty="0"/>
            <a:t>An initial set of rubrics for assessment of Quest assignments</a:t>
          </a:r>
        </a:p>
      </dsp:txBody>
      <dsp:txXfrm>
        <a:off x="5644504" y="520934"/>
        <a:ext cx="4018990" cy="249538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75789C-0886-4C96-93A8-A1FADA6FC684}">
      <dsp:nvSpPr>
        <dsp:cNvPr id="0" name=""/>
        <dsp:cNvSpPr/>
      </dsp:nvSpPr>
      <dsp:spPr>
        <a:xfrm>
          <a:off x="0" y="0"/>
          <a:ext cx="6492875" cy="0"/>
        </a:xfrm>
        <a:prstGeom prst="line">
          <a:avLst/>
        </a:prstGeom>
        <a:solidFill>
          <a:schemeClr val="accent2">
            <a:hueOff val="0"/>
            <a:satOff val="0"/>
            <a:lumOff val="0"/>
            <a:alphaOff val="0"/>
          </a:schemeClr>
        </a:solidFill>
        <a:ln w="15875" cap="rnd" cmpd="sng" algn="ctr">
          <a:solidFill>
            <a:schemeClr val="accent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EB90551-D284-4582-BB68-FD121634E5C0}">
      <dsp:nvSpPr>
        <dsp:cNvPr id="0" name=""/>
        <dsp:cNvSpPr/>
      </dsp:nvSpPr>
      <dsp:spPr>
        <a:xfrm>
          <a:off x="0" y="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n-US" sz="2500" kern="1200" dirty="0"/>
            <a:t>Welcome</a:t>
          </a:r>
        </a:p>
      </dsp:txBody>
      <dsp:txXfrm>
        <a:off x="0" y="0"/>
        <a:ext cx="6492875" cy="1276350"/>
      </dsp:txXfrm>
    </dsp:sp>
    <dsp:sp modelId="{06C60FDA-CC6D-4F61-B75B-86F3CA558287}">
      <dsp:nvSpPr>
        <dsp:cNvPr id="0" name=""/>
        <dsp:cNvSpPr/>
      </dsp:nvSpPr>
      <dsp:spPr>
        <a:xfrm>
          <a:off x="0" y="1276350"/>
          <a:ext cx="6492875" cy="0"/>
        </a:xfrm>
        <a:prstGeom prst="line">
          <a:avLst/>
        </a:prstGeom>
        <a:solidFill>
          <a:schemeClr val="accent2">
            <a:hueOff val="-1197987"/>
            <a:satOff val="8241"/>
            <a:lumOff val="915"/>
            <a:alphaOff val="0"/>
          </a:schemeClr>
        </a:solidFill>
        <a:ln w="15875" cap="rnd" cmpd="sng" algn="ctr">
          <a:solidFill>
            <a:schemeClr val="accent2">
              <a:hueOff val="-1197987"/>
              <a:satOff val="8241"/>
              <a:lumOff val="915"/>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48D2B3E-E97B-413C-8D14-6BF7C3EB0485}">
      <dsp:nvSpPr>
        <dsp:cNvPr id="0" name=""/>
        <dsp:cNvSpPr/>
      </dsp:nvSpPr>
      <dsp:spPr>
        <a:xfrm>
          <a:off x="0" y="127635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n-US" sz="2500" kern="1200" dirty="0"/>
            <a:t>Review: The October 22, 2019 set of elements for assessment of papers, projects, reflections, performances/productions, and presentations</a:t>
          </a:r>
        </a:p>
      </dsp:txBody>
      <dsp:txXfrm>
        <a:off x="0" y="1276350"/>
        <a:ext cx="6492875" cy="1276350"/>
      </dsp:txXfrm>
    </dsp:sp>
    <dsp:sp modelId="{9F1C0CCF-42FF-475F-8DB5-EA9205B77FEA}">
      <dsp:nvSpPr>
        <dsp:cNvPr id="0" name=""/>
        <dsp:cNvSpPr/>
      </dsp:nvSpPr>
      <dsp:spPr>
        <a:xfrm>
          <a:off x="0" y="2552700"/>
          <a:ext cx="6492875" cy="0"/>
        </a:xfrm>
        <a:prstGeom prst="line">
          <a:avLst/>
        </a:prstGeom>
        <a:solidFill>
          <a:schemeClr val="accent2">
            <a:hueOff val="-2395974"/>
            <a:satOff val="16481"/>
            <a:lumOff val="1829"/>
            <a:alphaOff val="0"/>
          </a:schemeClr>
        </a:solidFill>
        <a:ln w="15875" cap="rnd" cmpd="sng" algn="ctr">
          <a:solidFill>
            <a:schemeClr val="accent2">
              <a:hueOff val="-2395974"/>
              <a:satOff val="16481"/>
              <a:lumOff val="1829"/>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2EE5742A-6AB6-4C03-A595-2F86291AC4F8}">
      <dsp:nvSpPr>
        <dsp:cNvPr id="0" name=""/>
        <dsp:cNvSpPr/>
      </dsp:nvSpPr>
      <dsp:spPr>
        <a:xfrm>
          <a:off x="0" y="255270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n-US" sz="2500" kern="1200" dirty="0"/>
            <a:t>Introduce holistic rubric development</a:t>
          </a:r>
          <a:endParaRPr lang="en-US" sz="2500" b="0" i="0" kern="1200" dirty="0"/>
        </a:p>
      </dsp:txBody>
      <dsp:txXfrm>
        <a:off x="0" y="2552700"/>
        <a:ext cx="6492875" cy="1276350"/>
      </dsp:txXfrm>
    </dsp:sp>
    <dsp:sp modelId="{26AF0997-869D-422F-A00A-ACF3F0793FA4}">
      <dsp:nvSpPr>
        <dsp:cNvPr id="0" name=""/>
        <dsp:cNvSpPr/>
      </dsp:nvSpPr>
      <dsp:spPr>
        <a:xfrm>
          <a:off x="0" y="3829050"/>
          <a:ext cx="6492875" cy="0"/>
        </a:xfrm>
        <a:prstGeom prst="line">
          <a:avLst/>
        </a:prstGeom>
        <a:solidFill>
          <a:schemeClr val="accent2">
            <a:hueOff val="-3593961"/>
            <a:satOff val="24722"/>
            <a:lumOff val="2744"/>
            <a:alphaOff val="0"/>
          </a:schemeClr>
        </a:solidFill>
        <a:ln w="15875" cap="rnd" cmpd="sng" algn="ctr">
          <a:solidFill>
            <a:schemeClr val="accent2">
              <a:hueOff val="-3593961"/>
              <a:satOff val="24722"/>
              <a:lumOff val="2744"/>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822C1356-60E3-47B6-B8E0-177EC2FCB71A}">
      <dsp:nvSpPr>
        <dsp:cNvPr id="0" name=""/>
        <dsp:cNvSpPr/>
      </dsp:nvSpPr>
      <dsp:spPr>
        <a:xfrm>
          <a:off x="0" y="3829050"/>
          <a:ext cx="6492875" cy="127635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95250" tIns="95250" rIns="95250" bIns="95250" numCol="1" spcCol="1270" anchor="t" anchorCtr="0">
          <a:noAutofit/>
        </a:bodyPr>
        <a:lstStyle/>
        <a:p>
          <a:pPr marL="0" lvl="0" indent="0" algn="l" defTabSz="1111250">
            <a:lnSpc>
              <a:spcPct val="90000"/>
            </a:lnSpc>
            <a:spcBef>
              <a:spcPct val="0"/>
            </a:spcBef>
            <a:spcAft>
              <a:spcPct val="35000"/>
            </a:spcAft>
            <a:buNone/>
          </a:pPr>
          <a:r>
            <a:rPr lang="en-US" sz="2500" kern="1200" dirty="0"/>
            <a:t>Group exercise: Initial rubrics for the assessment of the five assignment types</a:t>
          </a:r>
        </a:p>
      </dsp:txBody>
      <dsp:txXfrm>
        <a:off x="0" y="3829050"/>
        <a:ext cx="6492875" cy="1276350"/>
      </dsp:txXfrm>
    </dsp:sp>
  </dsp:spTree>
</dsp:drawing>
</file>

<file path=ppt/diagrams/layout1.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8/layout/LinedList">
  <dgm:title val=""/>
  <dgm:desc val=""/>
  <dgm:catLst>
    <dgm:cat type="hierarchy" pri="8000"/>
    <dgm:cat type="list" pri="2500"/>
  </dgm:catLst>
  <dgm:sampData>
    <dgm:dataModel>
      <dgm:ptLst>
        <dgm:pt modelId="0" type="doc"/>
        <dgm:pt modelId="1">
          <dgm:prSet phldr="1"/>
        </dgm:pt>
        <dgm:pt modelId="11">
          <dgm:prSet phldr="1"/>
        </dgm:pt>
        <dgm:pt modelId="12">
          <dgm:prSet phldr="1"/>
        </dgm:pt>
        <dgm:pt modelId="13">
          <dgm:prSet phldr="1"/>
        </dgm:pt>
      </dgm:ptLst>
      <dgm:cxnLst>
        <dgm:cxn modelId="2" srcId="0" destId="1" srcOrd="0" destOrd="0"/>
        <dgm:cxn modelId="3" srcId="1" destId="11" srcOrd="0" destOrd="0"/>
        <dgm:cxn modelId="4" srcId="1" destId="12" srcOrd="1" destOrd="0"/>
        <dgm:cxn modelId="5" srcId="1" destId="13" srcOrd="2" destOrd="0"/>
      </dgm:cxnLst>
      <dgm:bg/>
      <dgm:whole/>
    </dgm:dataModel>
  </dgm:sampData>
  <dgm:style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styleData>
  <dgm:clrData>
    <dgm:dataModel>
      <dgm:ptLst>
        <dgm:pt modelId="0" type="doc"/>
        <dgm:pt modelId="1">
          <dgm:prSet phldr="1"/>
        </dgm:pt>
        <dgm:pt modelId="11">
          <dgm:prSet phldr="1"/>
        </dgm:pt>
        <dgm:pt modelId="12">
          <dgm:prSet phldr="1"/>
        </dgm:pt>
      </dgm:ptLst>
      <dgm:cxnLst>
        <dgm:cxn modelId="2" srcId="0" destId="1" srcOrd="0" destOrd="0"/>
        <dgm:cxn modelId="3" srcId="1" destId="11" srcOrd="0" destOrd="0"/>
        <dgm:cxn modelId="4" srcId="1" destId="12" srcOrd="1" destOrd="0"/>
      </dgm:cxnLst>
      <dgm:bg/>
      <dgm:whole/>
    </dgm:dataModel>
  </dgm:clrData>
  <dgm:layoutNode name="vert0">
    <dgm:varLst>
      <dgm:dir/>
      <dgm:animOne val="branch"/>
      <dgm:animLvl val="lvl"/>
    </dgm:varLst>
    <dgm:choose name="Name0">
      <dgm:if name="Name1" func="var" arg="dir" op="equ" val="norm">
        <dgm:alg type="lin">
          <dgm:param type="linDir" val="fromT"/>
          <dgm:param type="nodeHorzAlign" val="l"/>
        </dgm:alg>
      </dgm:if>
      <dgm:else name="Name2">
        <dgm:alg type="lin">
          <dgm:param type="linDir" val="fromT"/>
          <dgm:param type="nodeHorzAlign" val="r"/>
        </dgm:alg>
      </dgm:else>
    </dgm:choose>
    <dgm:shape xmlns:r="http://schemas.openxmlformats.org/officeDocument/2006/relationships" r:blip="">
      <dgm:adjLst/>
    </dgm:shape>
    <dgm:presOf/>
    <dgm:constrLst>
      <dgm:constr type="w" for="ch" forName="horz1" refType="w"/>
      <dgm:constr type="h" for="ch" forName="horz1" refType="h"/>
      <dgm:constr type="h" for="des" forName="vert1" refType="h"/>
      <dgm:constr type="h" for="des" forName="tx1" refType="h"/>
      <dgm:constr type="h" for="des" forName="horz2" refType="h"/>
      <dgm:constr type="h" for="des" forName="vert2" refType="h"/>
      <dgm:constr type="h" for="des" forName="horz3" refType="h"/>
      <dgm:constr type="h" for="des" forName="vert3" refType="h"/>
      <dgm:constr type="h" for="des" forName="horz4" refType="h"/>
      <dgm:constr type="h" for="des" ptType="node" refType="h"/>
      <dgm:constr type="primFontSz" for="des" forName="tx1" op="equ" val="65"/>
      <dgm:constr type="primFontSz" for="des" forName="tx2" op="equ" val="65"/>
      <dgm:constr type="primFontSz" for="des" forName="tx3" op="equ" val="65"/>
      <dgm:constr type="primFontSz" for="des" forName="tx4" op="equ" val="65"/>
      <dgm:constr type="w" for="des" forName="thickLine" refType="w"/>
      <dgm:constr type="h" for="des" forName="thickLine"/>
      <dgm:constr type="h" for="des" forName="thinLine1"/>
      <dgm:constr type="h" for="des" forName="thinLine2b"/>
      <dgm:constr type="h" for="des" forName="thinLine3"/>
      <dgm:constr type="h" for="des" forName="vertSpace2a" refType="h" fact="0.05"/>
      <dgm:constr type="h" for="des" forName="vertSpace2b" refType="h" refFor="des" refForName="vertSpace2a"/>
    </dgm:constrLst>
    <dgm:forEach name="Name3" axis="ch" ptType="node">
      <dgm:layoutNode name="thickLine" styleLbl="alignNode1">
        <dgm:alg type="sp"/>
        <dgm:shape xmlns:r="http://schemas.openxmlformats.org/officeDocument/2006/relationships" type="line" r:blip="">
          <dgm:adjLst/>
        </dgm:shape>
        <dgm:presOf/>
      </dgm:layoutNode>
      <dgm:layoutNode name="horz1">
        <dgm:choose name="Name4">
          <dgm:if name="Name5" func="var" arg="dir" op="equ" val="norm">
            <dgm:alg type="lin">
              <dgm:param type="linDir" val="fromL"/>
              <dgm:param type="nodeVertAlign" val="t"/>
            </dgm:alg>
          </dgm:if>
          <dgm:else name="Name6">
            <dgm:alg type="lin">
              <dgm:param type="linDir" val="fromR"/>
              <dgm:param type="nodeVertAlign" val="t"/>
            </dgm:alg>
          </dgm:else>
        </dgm:choose>
        <dgm:shape xmlns:r="http://schemas.openxmlformats.org/officeDocument/2006/relationships" r:blip="">
          <dgm:adjLst/>
        </dgm:shape>
        <dgm:presOf/>
        <dgm:choose name="Name7">
          <dgm:if name="Name8" axis="root des" func="maxDepth" op="equ" val="1">
            <dgm:constrLst>
              <dgm:constr type="w" for="ch" forName="tx1" refType="w"/>
            </dgm:constrLst>
          </dgm:if>
          <dgm:if name="Name9" axis="root des" func="maxDepth" op="equ" val="2">
            <dgm:constrLst>
              <dgm:constr type="w" for="ch" forName="tx1" refType="w" fact="0.2"/>
              <dgm:constr type="w" for="des" forName="tx2" refType="w" fact="0.785"/>
              <dgm:constr type="w" for="des" forName="horzSpace2" refType="w" fact="0.015"/>
              <dgm:constr type="w" for="des" forName="thinLine2b" refType="w" fact="0.8"/>
            </dgm:constrLst>
          </dgm:if>
          <dgm:if name="Name10" axis="root des" func="maxDepth" op="equ" val="3">
            <dgm:constrLst>
              <dgm:constr type="w" for="ch" forName="tx1" refType="w" fact="0.2"/>
              <dgm:constr type="w" for="des" forName="tx2" refType="w" fact="0.385"/>
              <dgm:constr type="w" for="des" forName="tx3" refType="w" fact="0.385"/>
              <dgm:constr type="w" for="des" forName="horzSpace2" refType="w" fact="0.015"/>
              <dgm:constr type="w" for="des" forName="horzSpace3" refType="w" fact="0.015"/>
              <dgm:constr type="w" for="des" forName="thinLine2b" refType="w" fact="0.8"/>
              <dgm:constr type="w" for="des" forName="thinLine3" refType="w" fact="0.385"/>
            </dgm:constrLst>
          </dgm:if>
          <dgm:if name="Name11" axis="root des" func="maxDepth" op="gte" val="4">
            <dgm:constrLst>
              <dgm:constr type="w" for="ch" forName="tx1" refType="w" fact="0.2"/>
              <dgm:constr type="w" for="des" forName="tx2" refType="w" fact="0.2516"/>
              <dgm:constr type="w" for="des" forName="tx3" refType="w" fact="0.2516"/>
              <dgm:constr type="w" for="des" forName="tx4" refType="w" fact="0.2516"/>
              <dgm:constr type="w" for="des" forName="horzSpace2" refType="w" fact="0.015"/>
              <dgm:constr type="w" for="des" forName="horzSpace3" refType="w" fact="0.015"/>
              <dgm:constr type="w" for="des" forName="horzSpace4" refType="w" fact="0.015"/>
              <dgm:constr type="w" for="des" forName="thinLine2b" refType="w" fact="0.8"/>
              <dgm:constr type="w" for="des" forName="thinLine3" refType="w" fact="0.5332"/>
            </dgm:constrLst>
          </dgm:if>
          <dgm:else name="Name12"/>
        </dgm:choose>
        <dgm:layoutNode name="tx1"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1">
          <dgm:choose name="Name13">
            <dgm:if name="Name14" func="var" arg="dir" op="equ" val="norm">
              <dgm:alg type="lin">
                <dgm:param type="linDir" val="fromT"/>
                <dgm:param type="nodeHorzAlign" val="l"/>
              </dgm:alg>
            </dgm:if>
            <dgm:else name="Name15">
              <dgm:alg type="lin">
                <dgm:param type="linDir" val="fromT"/>
                <dgm:param type="nodeHorzAlign" val="r"/>
              </dgm:alg>
            </dgm:else>
          </dgm:choose>
          <dgm:shape xmlns:r="http://schemas.openxmlformats.org/officeDocument/2006/relationships" r:blip="">
            <dgm:adjLst/>
          </dgm:shape>
          <dgm:presOf/>
          <dgm:forEach name="Name16" axis="ch" ptType="node">
            <dgm:choose name="Name17">
              <dgm:if name="Name18" axis="self" ptType="node" func="pos" op="equ" val="1">
                <dgm:layoutNode name="vertSpace2a">
                  <dgm:alg type="sp"/>
                  <dgm:shape xmlns:r="http://schemas.openxmlformats.org/officeDocument/2006/relationships" r:blip="">
                    <dgm:adjLst/>
                  </dgm:shape>
                  <dgm:presOf/>
                </dgm:layoutNode>
              </dgm:if>
              <dgm:else name="Name19"/>
            </dgm:choose>
            <dgm:layoutNode name="horz2">
              <dgm:choose name="Name20">
                <dgm:if name="Name21" func="var" arg="dir" op="equ" val="norm">
                  <dgm:alg type="lin">
                    <dgm:param type="linDir" val="fromL"/>
                    <dgm:param type="nodeVertAlign" val="t"/>
                  </dgm:alg>
                </dgm:if>
                <dgm:else name="Name22">
                  <dgm:alg type="lin">
                    <dgm:param type="linDir" val="fromR"/>
                    <dgm:param type="nodeVertAlign" val="t"/>
                  </dgm:alg>
                </dgm:else>
              </dgm:choose>
              <dgm:shape xmlns:r="http://schemas.openxmlformats.org/officeDocument/2006/relationships" r:blip="">
                <dgm:adjLst/>
              </dgm:shape>
              <dgm:presOf/>
              <dgm:layoutNode name="horzSpace2">
                <dgm:alg type="sp"/>
                <dgm:shape xmlns:r="http://schemas.openxmlformats.org/officeDocument/2006/relationships" r:blip="">
                  <dgm:adjLst/>
                </dgm:shape>
                <dgm:presOf/>
              </dgm:layoutNode>
              <dgm:layoutNode name="tx2"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2">
                <dgm:choose name="Name23">
                  <dgm:if name="Name24" func="var" arg="dir" op="equ" val="norm">
                    <dgm:alg type="lin">
                      <dgm:param type="linDir" val="fromT"/>
                      <dgm:param type="nodeHorzAlign" val="l"/>
                    </dgm:alg>
                  </dgm:if>
                  <dgm:else name="Name25">
                    <dgm:alg type="lin">
                      <dgm:param type="linDir" val="fromT"/>
                      <dgm:param type="nodeHorzAlign" val="r"/>
                    </dgm:alg>
                  </dgm:else>
                </dgm:choose>
                <dgm:shape xmlns:r="http://schemas.openxmlformats.org/officeDocument/2006/relationships" r:blip="">
                  <dgm:adjLst/>
                </dgm:shape>
                <dgm:presOf/>
                <dgm:forEach name="Name26" axis="ch" ptType="node">
                  <dgm:layoutNode name="horz3">
                    <dgm:choose name="Name27">
                      <dgm:if name="Name28" func="var" arg="dir" op="equ" val="norm">
                        <dgm:alg type="lin">
                          <dgm:param type="linDir" val="fromL"/>
                          <dgm:param type="nodeVertAlign" val="t"/>
                        </dgm:alg>
                      </dgm:if>
                      <dgm:else name="Name29">
                        <dgm:alg type="lin">
                          <dgm:param type="linDir" val="fromR"/>
                          <dgm:param type="nodeVertAlign" val="t"/>
                        </dgm:alg>
                      </dgm:else>
                    </dgm:choose>
                    <dgm:shape xmlns:r="http://schemas.openxmlformats.org/officeDocument/2006/relationships" r:blip="">
                      <dgm:adjLst/>
                    </dgm:shape>
                    <dgm:presOf/>
                    <dgm:layoutNode name="horzSpace3">
                      <dgm:alg type="sp"/>
                      <dgm:shape xmlns:r="http://schemas.openxmlformats.org/officeDocument/2006/relationships" r:blip="">
                        <dgm:adjLst/>
                      </dgm:shape>
                      <dgm:presOf/>
                    </dgm:layoutNode>
                    <dgm:layoutNode name="tx3" styleLbl="revTx">
                      <dgm:alg type="tx">
                        <dgm:param type="parTxLTRAlign" val="l"/>
                        <dgm:param type="parTxRTLAlign" val="r"/>
                        <dgm:param type="txAnchorVert" val="t"/>
                      </dgm:alg>
                      <dgm:shape xmlns:r="http://schemas.openxmlformats.org/officeDocument/2006/relationships" type="rect" r:blip="">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vert3">
                      <dgm:choose name="Name30">
                        <dgm:if name="Name31" func="var" arg="dir" op="equ" val="norm">
                          <dgm:alg type="lin">
                            <dgm:param type="linDir" val="fromT"/>
                            <dgm:param type="nodeHorzAlign" val="l"/>
                          </dgm:alg>
                        </dgm:if>
                        <dgm:else name="Name32">
                          <dgm:alg type="lin">
                            <dgm:param type="linDir" val="fromT"/>
                            <dgm:param type="nodeHorzAlign" val="r"/>
                          </dgm:alg>
                        </dgm:else>
                      </dgm:choose>
                      <dgm:shape xmlns:r="http://schemas.openxmlformats.org/officeDocument/2006/relationships" r:blip="">
                        <dgm:adjLst/>
                      </dgm:shape>
                      <dgm:presOf/>
                      <dgm:forEach name="Name33" axis="ch" ptType="node">
                        <dgm:layoutNode name="horz4">
                          <dgm:choose name="Name34">
                            <dgm:if name="Name35" func="var" arg="dir" op="equ" val="norm">
                              <dgm:alg type="lin">
                                <dgm:param type="linDir" val="fromL"/>
                                <dgm:param type="nodeVertAlign" val="t"/>
                              </dgm:alg>
                            </dgm:if>
                            <dgm:else name="Name36">
                              <dgm:alg type="lin">
                                <dgm:param type="linDir" val="fromR"/>
                                <dgm:param type="nodeVertAlign" val="t"/>
                              </dgm:alg>
                            </dgm:else>
                          </dgm:choose>
                          <dgm:shape xmlns:r="http://schemas.openxmlformats.org/officeDocument/2006/relationships" r:blip="">
                            <dgm:adjLst/>
                          </dgm:shape>
                          <dgm:presOf/>
                          <dgm:layoutNode name="horzSpace4">
                            <dgm:alg type="sp"/>
                            <dgm:shape xmlns:r="http://schemas.openxmlformats.org/officeDocument/2006/relationships" r:blip="">
                              <dgm:adjLst/>
                            </dgm:shape>
                            <dgm:presOf/>
                          </dgm:layoutNode>
                          <dgm:layoutNode name="tx4" styleLbl="revTx">
                            <dgm:varLst>
                              <dgm:bulletEnabled val="1"/>
                            </dgm:varLst>
                            <dgm:alg type="tx">
                              <dgm:param type="parTxLTRAlign" val="l"/>
                              <dgm:param type="parTxRTLAlign" val="r"/>
                              <dgm:param type="txAnchorVert" val="t"/>
                            </dgm:alg>
                            <dgm:shape xmlns:r="http://schemas.openxmlformats.org/officeDocument/2006/relationships" type="rect" r:blip="">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dgm:layoutNode>
                  </dgm:layoutNode>
                  <dgm:forEach name="Name37" axis="followSib" ptType="sibTrans" cnt="1">
                    <dgm:layoutNode name="thinLine3" styleLbl="callout">
                      <dgm:alg type="sp"/>
                      <dgm:shape xmlns:r="http://schemas.openxmlformats.org/officeDocument/2006/relationships" type="line" r:blip="">
                        <dgm:adjLst/>
                      </dgm:shape>
                      <dgm:presOf/>
                    </dgm:layoutNode>
                  </dgm:forEach>
                </dgm:forEach>
              </dgm:layoutNode>
            </dgm:layoutNode>
            <dgm:layoutNode name="thinLine2b" styleLbl="callout">
              <dgm:alg type="sp"/>
              <dgm:shape xmlns:r="http://schemas.openxmlformats.org/officeDocument/2006/relationships" type="line" r:blip="">
                <dgm:adjLst/>
              </dgm:shape>
              <dgm:presOf/>
            </dgm:layoutNode>
            <dgm:layoutNode name="vertSpace2b">
              <dgm:alg type="sp"/>
              <dgm:shape xmlns:r="http://schemas.openxmlformats.org/officeDocument/2006/relationships" r:blip="">
                <dgm:adjLst/>
              </dgm:shape>
              <dgm:presOf/>
            </dgm:layoutNode>
          </dgm:forEach>
        </dgm:layoutNode>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en-US"/>
              <a:t>Click to edit Master title style</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11/20/2019</a:t>
            </a:fld>
            <a:endParaRPr lang="en-US" dirty="0"/>
          </a:p>
        </p:txBody>
      </p:sp>
      <p:sp>
        <p:nvSpPr>
          <p:cNvPr id="5" name="Footer Placeholder 4"/>
          <p:cNvSpPr>
            <a:spLocks noGrp="1"/>
          </p:cNvSpPr>
          <p:nvPr>
            <p:ph type="ftr" sz="quarter" idx="11"/>
          </p:nvPr>
        </p:nvSpPr>
        <p:spPr>
          <a:xfrm>
            <a:off x="5332412" y="5883275"/>
            <a:ext cx="4324044" cy="365125"/>
          </a:xfrm>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Panoramic 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11/20/2019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en-US"/>
              <a:t>Click to edit Master title style</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en-US"/>
              <a:t>Click to edit Master title style</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en-US"/>
              <a:t>Click to edit Master title style</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en-US"/>
              <a:t>Click to edit Master text styles</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nchor="ct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11/20/2019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951856" y="5867131"/>
            <a:ext cx="551167" cy="365125"/>
          </a:xfrm>
        </p:spPr>
        <p:txBody>
          <a:bodyPr/>
          <a:lstStyle/>
          <a:p>
            <a:fld id="{D57F1E4F-1CFF-5643-939E-217C01CDF565}"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pPr/>
              <a:t>11/20/2019</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en-US"/>
              <a:t>Click to edit Master title style</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11/20/2019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11/20/2019</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11/20/2019</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11/20/2019</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en-US"/>
              <a:t>Click to edit Master title style</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11/20/2019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en-US"/>
              <a:t>Click to edit Master title style</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a:t>Click icon to add picture</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pPr/>
              <a:t>11/20/2019</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B61BEF0D-F0BB-DE4B-95CE-6DB70DBA9567}" type="datetimeFigureOut">
              <a:rPr lang="en-US" dirty="0"/>
              <a:pPr/>
              <a:t>11/20/2019</a:t>
            </a:fld>
            <a:endParaRPr lang="en-US" dirty="0"/>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en-US" dirty="0"/>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D57F1E4F-1CFF-5643-939E-217C01CDF565}"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60" r:id="rId9"/>
    <p:sldLayoutId id="2147483657" r:id="rId10"/>
    <p:sldLayoutId id="2147483663" r:id="rId11"/>
    <p:sldLayoutId id="2147483664" r:id="rId12"/>
    <p:sldLayoutId id="2147483665" r:id="rId13"/>
    <p:sldLayoutId id="2147483666" r:id="rId14"/>
    <p:sldLayoutId id="2147483667" r:id="rId15"/>
    <p:sldLayoutId id="2147483658" r:id="rId16"/>
    <p:sldLayoutId id="2147483659"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ACC51D6-436D-460C-8FDD-251EB716A5DE}"/>
              </a:ext>
            </a:extLst>
          </p:cNvPr>
          <p:cNvSpPr>
            <a:spLocks noGrp="1"/>
          </p:cNvSpPr>
          <p:nvPr>
            <p:ph type="ctrTitle"/>
          </p:nvPr>
        </p:nvSpPr>
        <p:spPr/>
        <p:txBody>
          <a:bodyPr/>
          <a:lstStyle/>
          <a:p>
            <a:r>
              <a:rPr lang="en-US" dirty="0"/>
              <a:t>Quest Assessment Task Force</a:t>
            </a:r>
          </a:p>
        </p:txBody>
      </p:sp>
      <p:sp>
        <p:nvSpPr>
          <p:cNvPr id="3" name="Subtitle 2">
            <a:extLst>
              <a:ext uri="{FF2B5EF4-FFF2-40B4-BE49-F238E27FC236}">
                <a16:creationId xmlns:a16="http://schemas.microsoft.com/office/drawing/2014/main" id="{CEB8A2F4-D372-47B9-88FA-555829AE036E}"/>
              </a:ext>
            </a:extLst>
          </p:cNvPr>
          <p:cNvSpPr>
            <a:spLocks noGrp="1"/>
          </p:cNvSpPr>
          <p:nvPr>
            <p:ph type="subTitle" idx="1"/>
          </p:nvPr>
        </p:nvSpPr>
        <p:spPr/>
        <p:txBody>
          <a:bodyPr/>
          <a:lstStyle/>
          <a:p>
            <a:r>
              <a:rPr lang="en-US" dirty="0"/>
              <a:t>Meeting 3 – November 20, 2019</a:t>
            </a:r>
          </a:p>
          <a:p>
            <a:r>
              <a:rPr lang="en-US" dirty="0"/>
              <a:t>3:00-4:00pm</a:t>
            </a:r>
          </a:p>
          <a:p>
            <a:r>
              <a:rPr lang="en-US" dirty="0"/>
              <a:t>226 Tigert Hall, President’s Conference Room</a:t>
            </a:r>
          </a:p>
        </p:txBody>
      </p:sp>
    </p:spTree>
    <p:extLst>
      <p:ext uri="{BB962C8B-B14F-4D97-AF65-F5344CB8AC3E}">
        <p14:creationId xmlns:p14="http://schemas.microsoft.com/office/powerpoint/2010/main" val="17594205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lumMod val="110000"/>
              </a:schemeClr>
            </a:gs>
            <a:gs pos="100000">
              <a:schemeClr val="bg2">
                <a:shade val="64000"/>
                <a:lumMod val="98000"/>
              </a:schemeClr>
            </a:gs>
          </a:gsLst>
          <a:lin ang="5400000" scaled="0"/>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0F60E4-C0C2-48AF-8937-C2D74657375B}"/>
              </a:ext>
            </a:extLst>
          </p:cNvPr>
          <p:cNvSpPr>
            <a:spLocks noGrp="1"/>
          </p:cNvSpPr>
          <p:nvPr>
            <p:ph type="title"/>
          </p:nvPr>
        </p:nvSpPr>
        <p:spPr>
          <a:xfrm>
            <a:off x="1760706" y="685800"/>
            <a:ext cx="9742318" cy="1752599"/>
          </a:xfrm>
        </p:spPr>
        <p:txBody>
          <a:bodyPr>
            <a:normAutofit/>
          </a:bodyPr>
          <a:lstStyle/>
          <a:p>
            <a:r>
              <a:rPr lang="en-US" dirty="0"/>
              <a:t>Overview of Today’s Meeting</a:t>
            </a:r>
          </a:p>
        </p:txBody>
      </p:sp>
      <p:graphicFrame>
        <p:nvGraphicFramePr>
          <p:cNvPr id="5" name="Content Placeholder 2">
            <a:extLst>
              <a:ext uri="{FF2B5EF4-FFF2-40B4-BE49-F238E27FC236}">
                <a16:creationId xmlns:a16="http://schemas.microsoft.com/office/drawing/2014/main" id="{62EF9ACE-CAC2-4111-8C3A-A60B91AD4357}"/>
              </a:ext>
            </a:extLst>
          </p:cNvPr>
          <p:cNvGraphicFramePr>
            <a:graphicFrameLocks noGrp="1"/>
          </p:cNvGraphicFramePr>
          <p:nvPr>
            <p:ph idx="1"/>
            <p:extLst>
              <p:ext uri="{D42A27DB-BD31-4B8C-83A1-F6EECF244321}">
                <p14:modId xmlns:p14="http://schemas.microsoft.com/office/powerpoint/2010/main" val="399821929"/>
              </p:ext>
            </p:extLst>
          </p:nvPr>
        </p:nvGraphicFramePr>
        <p:xfrm>
          <a:off x="1760705" y="2694562"/>
          <a:ext cx="9742319" cy="30966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918421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rotWithShape="1">
          <a:gsLst>
            <a:gs pos="0">
              <a:schemeClr val="bg2">
                <a:tint val="90000"/>
                <a:lumMod val="110000"/>
              </a:schemeClr>
            </a:gs>
            <a:gs pos="100000">
              <a:schemeClr val="bg2">
                <a:shade val="64000"/>
                <a:lumMod val="98000"/>
              </a:schemeClr>
            </a:gs>
          </a:gsLst>
          <a:lin ang="5400000" scaled="0"/>
        </a:gra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94C52C56-BEF2-4E22-8C8E-A7AC96B03A72}"/>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Freeform: Shape 11">
            <a:extLst>
              <a:ext uri="{FF2B5EF4-FFF2-40B4-BE49-F238E27FC236}">
                <a16:creationId xmlns:a16="http://schemas.microsoft.com/office/drawing/2014/main" id="{42285737-90EE-47DC-AC80-8AE156B1196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E00943FE-F917-4F82-B6BE-D9190675B088}"/>
              </a:ext>
            </a:extLst>
          </p:cNvPr>
          <p:cNvSpPr>
            <a:spLocks noGrp="1"/>
          </p:cNvSpPr>
          <p:nvPr>
            <p:ph type="title"/>
          </p:nvPr>
        </p:nvSpPr>
        <p:spPr>
          <a:xfrm>
            <a:off x="535021" y="685800"/>
            <a:ext cx="2639962" cy="5105400"/>
          </a:xfrm>
        </p:spPr>
        <p:txBody>
          <a:bodyPr>
            <a:normAutofit/>
          </a:bodyPr>
          <a:lstStyle/>
          <a:p>
            <a:r>
              <a:rPr lang="en-US">
                <a:solidFill>
                  <a:srgbClr val="FFFFFF"/>
                </a:solidFill>
              </a:rPr>
              <a:t>Agenda</a:t>
            </a:r>
          </a:p>
        </p:txBody>
      </p:sp>
      <p:grpSp>
        <p:nvGrpSpPr>
          <p:cNvPr id="14" name="Group 13">
            <a:extLst>
              <a:ext uri="{FF2B5EF4-FFF2-40B4-BE49-F238E27FC236}">
                <a16:creationId xmlns:a16="http://schemas.microsoft.com/office/drawing/2014/main" id="{B57BDC17-F1B3-455F-BBF1-680AA1F25C06}"/>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5" name="Freeform 6">
              <a:extLst>
                <a:ext uri="{FF2B5EF4-FFF2-40B4-BE49-F238E27FC236}">
                  <a16:creationId xmlns:a16="http://schemas.microsoft.com/office/drawing/2014/main" id="{64E2FA9A-FEF7-4501-B0EB-5E45EDD2177A}"/>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6" name="Freeform 7">
              <a:extLst>
                <a:ext uri="{FF2B5EF4-FFF2-40B4-BE49-F238E27FC236}">
                  <a16:creationId xmlns:a16="http://schemas.microsoft.com/office/drawing/2014/main" id="{BC38192B-B4CB-47D4-A3B1-10010247F15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7" name="Freeform 8">
              <a:extLst>
                <a:ext uri="{FF2B5EF4-FFF2-40B4-BE49-F238E27FC236}">
                  <a16:creationId xmlns:a16="http://schemas.microsoft.com/office/drawing/2014/main" id="{96330E33-E171-4B0F-82B5-AF7230399B5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8" name="Freeform 9">
              <a:extLst>
                <a:ext uri="{FF2B5EF4-FFF2-40B4-BE49-F238E27FC236}">
                  <a16:creationId xmlns:a16="http://schemas.microsoft.com/office/drawing/2014/main" id="{332B1723-69BF-42D7-B757-0FA059E1525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9" name="Freeform 10">
              <a:extLst>
                <a:ext uri="{FF2B5EF4-FFF2-40B4-BE49-F238E27FC236}">
                  <a16:creationId xmlns:a16="http://schemas.microsoft.com/office/drawing/2014/main" id="{F115D62D-1E96-48D1-A78D-D370A0BFB9B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20" name="Freeform 11">
              <a:extLst>
                <a:ext uri="{FF2B5EF4-FFF2-40B4-BE49-F238E27FC236}">
                  <a16:creationId xmlns:a16="http://schemas.microsoft.com/office/drawing/2014/main" id="{91C2876A-169D-4822-A766-C00578C88B4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graphicFrame>
        <p:nvGraphicFramePr>
          <p:cNvPr id="5" name="Content Placeholder 2">
            <a:extLst>
              <a:ext uri="{FF2B5EF4-FFF2-40B4-BE49-F238E27FC236}">
                <a16:creationId xmlns:a16="http://schemas.microsoft.com/office/drawing/2014/main" id="{BF50BB24-7051-4E0A-AB6D-3A3F972FCF9F}"/>
              </a:ext>
            </a:extLst>
          </p:cNvPr>
          <p:cNvGraphicFramePr>
            <a:graphicFrameLocks noGrp="1"/>
          </p:cNvGraphicFramePr>
          <p:nvPr>
            <p:ph idx="1"/>
            <p:extLst>
              <p:ext uri="{D42A27DB-BD31-4B8C-83A1-F6EECF244321}">
                <p14:modId xmlns:p14="http://schemas.microsoft.com/office/powerpoint/2010/main" val="1278510596"/>
              </p:ext>
            </p:extLst>
          </p:nvPr>
        </p:nvGraphicFramePr>
        <p:xfrm>
          <a:off x="5010150" y="685800"/>
          <a:ext cx="6492875" cy="5105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16650937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C8643778-7F6C-4E8D-84D1-D5CDB9928191}"/>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Freeform: Shape 9">
            <a:extLst>
              <a:ext uri="{FF2B5EF4-FFF2-40B4-BE49-F238E27FC236}">
                <a16:creationId xmlns:a16="http://schemas.microsoft.com/office/drawing/2014/main" id="{1D22F88D-6907-48AF-B024-346E855E0D9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1" y="-1"/>
            <a:ext cx="4403709" cy="6858001"/>
          </a:xfrm>
          <a:custGeom>
            <a:avLst/>
            <a:gdLst>
              <a:gd name="connsiteX0" fmla="*/ 3223890 w 4403709"/>
              <a:gd name="connsiteY0" fmla="*/ 6858001 h 6858001"/>
              <a:gd name="connsiteX1" fmla="*/ 4101908 w 4403709"/>
              <a:gd name="connsiteY1" fmla="*/ 6858001 h 6858001"/>
              <a:gd name="connsiteX2" fmla="*/ 3254950 w 4403709"/>
              <a:gd name="connsiteY2" fmla="*/ 1599356 h 6858001"/>
              <a:gd name="connsiteX3" fmla="*/ 3254950 w 4403709"/>
              <a:gd name="connsiteY3" fmla="*/ 1594062 h 6858001"/>
              <a:gd name="connsiteX4" fmla="*/ 4403709 w 4403709"/>
              <a:gd name="connsiteY4" fmla="*/ 0 h 6858001"/>
              <a:gd name="connsiteX5" fmla="*/ 3254950 w 4403709"/>
              <a:gd name="connsiteY5" fmla="*/ 0 h 6858001"/>
              <a:gd name="connsiteX6" fmla="*/ 2903520 w 4403709"/>
              <a:gd name="connsiteY6" fmla="*/ 0 h 6858001"/>
              <a:gd name="connsiteX7" fmla="*/ 0 w 4403709"/>
              <a:gd name="connsiteY7" fmla="*/ 0 h 6858001"/>
              <a:gd name="connsiteX8" fmla="*/ 0 w 4403709"/>
              <a:gd name="connsiteY8" fmla="*/ 6858000 h 6858001"/>
              <a:gd name="connsiteX9" fmla="*/ 3223890 w 4403709"/>
              <a:gd name="connsiteY9" fmla="*/ 6858000 h 685800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Lst>
            <a:rect l="l" t="t" r="r" b="b"/>
            <a:pathLst>
              <a:path w="4403709" h="6858001">
                <a:moveTo>
                  <a:pt x="3223890" y="6858001"/>
                </a:moveTo>
                <a:lnTo>
                  <a:pt x="4101908" y="6858001"/>
                </a:lnTo>
                <a:lnTo>
                  <a:pt x="3254950" y="1599356"/>
                </a:lnTo>
                <a:lnTo>
                  <a:pt x="3254950" y="1594062"/>
                </a:lnTo>
                <a:lnTo>
                  <a:pt x="4403709" y="0"/>
                </a:lnTo>
                <a:lnTo>
                  <a:pt x="3254950" y="0"/>
                </a:lnTo>
                <a:lnTo>
                  <a:pt x="2903520" y="0"/>
                </a:lnTo>
                <a:lnTo>
                  <a:pt x="0" y="0"/>
                </a:lnTo>
                <a:lnTo>
                  <a:pt x="0" y="6858000"/>
                </a:lnTo>
                <a:lnTo>
                  <a:pt x="3223890" y="6858000"/>
                </a:lnTo>
                <a:close/>
              </a:path>
            </a:pathLst>
          </a:custGeom>
          <a:gradFill flip="none" rotWithShape="1">
            <a:gsLst>
              <a:gs pos="0">
                <a:schemeClr val="accent1">
                  <a:lumMod val="89000"/>
                </a:schemeClr>
              </a:gs>
              <a:gs pos="23000">
                <a:schemeClr val="accent1">
                  <a:lumMod val="89000"/>
                </a:schemeClr>
              </a:gs>
              <a:gs pos="69000">
                <a:schemeClr val="accent1">
                  <a:lumMod val="75000"/>
                </a:schemeClr>
              </a:gs>
              <a:gs pos="97000">
                <a:schemeClr val="accent1">
                  <a:lumMod val="70000"/>
                </a:schemeClr>
              </a:gs>
            </a:gsLst>
            <a:path path="circle">
              <a:fillToRect l="50000" t="50000" r="50000" b="50000"/>
            </a:path>
            <a:tileRect/>
          </a:gradFill>
          <a:ln>
            <a:noFill/>
          </a:ln>
        </p:spPr>
        <p:style>
          <a:lnRef idx="2">
            <a:schemeClr val="accent1">
              <a:shade val="50000"/>
            </a:schemeClr>
          </a:lnRef>
          <a:fillRef idx="1002">
            <a:schemeClr val="dk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2" name="Title 1">
            <a:extLst>
              <a:ext uri="{FF2B5EF4-FFF2-40B4-BE49-F238E27FC236}">
                <a16:creationId xmlns:a16="http://schemas.microsoft.com/office/drawing/2014/main" id="{440B6AC9-E567-4F8F-8FDD-64B75CE47F15}"/>
              </a:ext>
            </a:extLst>
          </p:cNvPr>
          <p:cNvSpPr>
            <a:spLocks noGrp="1"/>
          </p:cNvSpPr>
          <p:nvPr>
            <p:ph type="title"/>
          </p:nvPr>
        </p:nvSpPr>
        <p:spPr>
          <a:xfrm>
            <a:off x="496112" y="685801"/>
            <a:ext cx="2743200" cy="5105400"/>
          </a:xfrm>
        </p:spPr>
        <p:txBody>
          <a:bodyPr>
            <a:normAutofit/>
          </a:bodyPr>
          <a:lstStyle/>
          <a:p>
            <a:pPr algn="l"/>
            <a:r>
              <a:rPr lang="en-US" sz="2200" b="1" dirty="0">
                <a:solidFill>
                  <a:srgbClr val="FFFFFF"/>
                </a:solidFill>
              </a:rPr>
              <a:t>The Method/Assignment Alignment</a:t>
            </a:r>
          </a:p>
        </p:txBody>
      </p:sp>
      <p:grpSp>
        <p:nvGrpSpPr>
          <p:cNvPr id="26" name="Group 11">
            <a:extLst>
              <a:ext uri="{FF2B5EF4-FFF2-40B4-BE49-F238E27FC236}">
                <a16:creationId xmlns:a16="http://schemas.microsoft.com/office/drawing/2014/main" id="{F3842748-48B5-4DD0-A06A-A31C74024A99}"/>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315292" y="0"/>
            <a:ext cx="2436813" cy="6858001"/>
            <a:chOff x="1320800" y="0"/>
            <a:chExt cx="2436813" cy="6858001"/>
          </a:xfrm>
        </p:grpSpPr>
        <p:sp>
          <p:nvSpPr>
            <p:cNvPr id="13" name="Freeform 6">
              <a:extLst>
                <a:ext uri="{FF2B5EF4-FFF2-40B4-BE49-F238E27FC236}">
                  <a16:creationId xmlns:a16="http://schemas.microsoft.com/office/drawing/2014/main" id="{548E99BE-1071-4690-9B9C-07926CEE555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4" name="Freeform 7">
              <a:extLst>
                <a:ext uri="{FF2B5EF4-FFF2-40B4-BE49-F238E27FC236}">
                  <a16:creationId xmlns:a16="http://schemas.microsoft.com/office/drawing/2014/main" id="{9301F039-B467-413A-B25C-770E51069D42}"/>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5" name="Freeform 8">
              <a:extLst>
                <a:ext uri="{FF2B5EF4-FFF2-40B4-BE49-F238E27FC236}">
                  <a16:creationId xmlns:a16="http://schemas.microsoft.com/office/drawing/2014/main" id="{9F06AEC1-5558-49E8-8CAC-FEBD00DF00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6" name="Freeform 9">
              <a:extLst>
                <a:ext uri="{FF2B5EF4-FFF2-40B4-BE49-F238E27FC236}">
                  <a16:creationId xmlns:a16="http://schemas.microsoft.com/office/drawing/2014/main" id="{D10B76B9-BA68-471E-B58C-ED91198A9FA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7" name="Freeform 10">
              <a:extLst>
                <a:ext uri="{FF2B5EF4-FFF2-40B4-BE49-F238E27FC236}">
                  <a16:creationId xmlns:a16="http://schemas.microsoft.com/office/drawing/2014/main" id="{FEB3913B-54A3-490E-BA4B-5D0330990FC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8" name="Freeform 11">
              <a:extLst>
                <a:ext uri="{FF2B5EF4-FFF2-40B4-BE49-F238E27FC236}">
                  <a16:creationId xmlns:a16="http://schemas.microsoft.com/office/drawing/2014/main" id="{F75DC961-08A4-46F8-8A80-2E1FB977E1F4}"/>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3" name="Content Placeholder 2">
            <a:extLst>
              <a:ext uri="{FF2B5EF4-FFF2-40B4-BE49-F238E27FC236}">
                <a16:creationId xmlns:a16="http://schemas.microsoft.com/office/drawing/2014/main" id="{B4082029-8753-47EA-932F-D775603A054F}"/>
              </a:ext>
            </a:extLst>
          </p:cNvPr>
          <p:cNvSpPr>
            <a:spLocks noGrp="1"/>
          </p:cNvSpPr>
          <p:nvPr>
            <p:ph idx="1"/>
          </p:nvPr>
        </p:nvSpPr>
        <p:spPr>
          <a:xfrm>
            <a:off x="5117106" y="685800"/>
            <a:ext cx="6578782" cy="5814151"/>
          </a:xfrm>
        </p:spPr>
        <p:txBody>
          <a:bodyPr>
            <a:normAutofit/>
          </a:bodyPr>
          <a:lstStyle/>
          <a:p>
            <a:pPr>
              <a:lnSpc>
                <a:spcPct val="90000"/>
              </a:lnSpc>
            </a:pPr>
            <a:r>
              <a:rPr lang="en-US" sz="2000" i="1" dirty="0"/>
              <a:t>Presentation</a:t>
            </a:r>
            <a:r>
              <a:rPr lang="en-US" sz="2000" dirty="0"/>
              <a:t> – a speech or a talk in which a new product, idea, or piece of work is shown and explained to an audience.</a:t>
            </a:r>
          </a:p>
          <a:p>
            <a:pPr>
              <a:lnSpc>
                <a:spcPct val="90000"/>
              </a:lnSpc>
            </a:pPr>
            <a:r>
              <a:rPr lang="en-US" sz="2000" i="1" dirty="0"/>
              <a:t>Paper</a:t>
            </a:r>
            <a:r>
              <a:rPr lang="en-US" sz="2000" dirty="0"/>
              <a:t> – a written work of specified length on a topic, in one of several forms, i.e. research paper, essay, an article, etc.</a:t>
            </a:r>
          </a:p>
          <a:p>
            <a:pPr>
              <a:lnSpc>
                <a:spcPct val="90000"/>
              </a:lnSpc>
            </a:pPr>
            <a:r>
              <a:rPr lang="en-US" sz="2000" i="1" dirty="0"/>
              <a:t>Project</a:t>
            </a:r>
            <a:r>
              <a:rPr lang="en-US" sz="2000" dirty="0"/>
              <a:t> – a planned undertaking; in the academy, usually in the form of a </a:t>
            </a:r>
            <a:r>
              <a:rPr lang="en-US" sz="2000" dirty="0" err="1"/>
              <a:t>a</a:t>
            </a:r>
            <a:r>
              <a:rPr lang="en-US" sz="2000" dirty="0"/>
              <a:t> response to a task or problem engaged in by students. </a:t>
            </a:r>
          </a:p>
          <a:p>
            <a:pPr>
              <a:lnSpc>
                <a:spcPct val="90000"/>
              </a:lnSpc>
            </a:pPr>
            <a:r>
              <a:rPr lang="en-US" sz="2000" i="1" dirty="0"/>
              <a:t>Production/Performance</a:t>
            </a:r>
            <a:r>
              <a:rPr lang="en-US" sz="2000" dirty="0"/>
              <a:t> – a literary or artistic work (music, dance, drama, visual art, media), presented or exhibited to the public on stage, screen or over the air or virtually in a digital space. </a:t>
            </a:r>
          </a:p>
          <a:p>
            <a:pPr>
              <a:lnSpc>
                <a:spcPct val="90000"/>
              </a:lnSpc>
            </a:pPr>
            <a:r>
              <a:rPr lang="en-US" sz="2000" i="1" dirty="0"/>
              <a:t>Reflection</a:t>
            </a:r>
            <a:r>
              <a:rPr lang="en-US" sz="2000" dirty="0"/>
              <a:t> – a written statement arising from serious thought or consideration given to the examination and exploration of how the writer has changed, developed, or grown from experience or interaction with some subject matter, idea, or purpose.  </a:t>
            </a:r>
          </a:p>
          <a:p>
            <a:pPr>
              <a:lnSpc>
                <a:spcPct val="90000"/>
              </a:lnSpc>
            </a:pPr>
            <a:endParaRPr lang="en-US" sz="1700" dirty="0"/>
          </a:p>
        </p:txBody>
      </p:sp>
    </p:spTree>
    <p:extLst>
      <p:ext uri="{BB962C8B-B14F-4D97-AF65-F5344CB8AC3E}">
        <p14:creationId xmlns:p14="http://schemas.microsoft.com/office/powerpoint/2010/main" val="7611257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8" name="Rectangle 7">
            <a:extLst>
              <a:ext uri="{FF2B5EF4-FFF2-40B4-BE49-F238E27FC236}">
                <a16:creationId xmlns:a16="http://schemas.microsoft.com/office/drawing/2014/main" id="{F659138C-74A1-445B-848C-3608AE871A9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solidFill>
            <a:schemeClr val="bg1">
              <a:lumMod val="75000"/>
              <a:lumOff val="25000"/>
            </a:schemeClr>
          </a:solidFill>
          <a:ln>
            <a:noFill/>
          </a:ln>
        </p:spPr>
        <p:style>
          <a:lnRef idx="2">
            <a:schemeClr val="accent1">
              <a:shade val="50000"/>
            </a:schemeClr>
          </a:lnRef>
          <a:fillRef idx="1002">
            <a:schemeClr val="dk2"/>
          </a:fillRef>
          <a:effectRef idx="0">
            <a:schemeClr val="accent1"/>
          </a:effectRef>
          <a:fontRef idx="minor">
            <a:schemeClr val="lt1"/>
          </a:fontRef>
        </p:style>
        <p:txBody>
          <a:bodyPr rtlCol="0" anchor="ctr"/>
          <a:lstStyle/>
          <a:p>
            <a:pPr algn="ctr"/>
            <a:endParaRPr lang="en-US"/>
          </a:p>
        </p:txBody>
      </p:sp>
      <p:grpSp>
        <p:nvGrpSpPr>
          <p:cNvPr id="10" name="Group 9">
            <a:extLst>
              <a:ext uri="{FF2B5EF4-FFF2-40B4-BE49-F238E27FC236}">
                <a16:creationId xmlns:a16="http://schemas.microsoft.com/office/drawing/2014/main" id="{7DFD7409-66D7-4C9C-B528-E79EB64A4D3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87455" y="0"/>
            <a:ext cx="5014912" cy="6862763"/>
            <a:chOff x="2928938" y="-4763"/>
            <a:chExt cx="5014912" cy="6862763"/>
          </a:xfrm>
        </p:grpSpPr>
        <p:sp>
          <p:nvSpPr>
            <p:cNvPr id="11" name="Freeform 6">
              <a:extLst>
                <a:ext uri="{FF2B5EF4-FFF2-40B4-BE49-F238E27FC236}">
                  <a16:creationId xmlns:a16="http://schemas.microsoft.com/office/drawing/2014/main" id="{87990EF0-5F6F-4FE3-AA65-8968AF2DF8A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lumMod val="75000"/>
              </a:schemeClr>
            </a:solidFill>
            <a:ln>
              <a:noFill/>
            </a:ln>
          </p:spPr>
        </p:sp>
        <p:sp>
          <p:nvSpPr>
            <p:cNvPr id="12" name="Freeform 7">
              <a:extLst>
                <a:ext uri="{FF2B5EF4-FFF2-40B4-BE49-F238E27FC236}">
                  <a16:creationId xmlns:a16="http://schemas.microsoft.com/office/drawing/2014/main" id="{D78F7598-94C7-46E9-8B2A-CB44A0F2526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rgbClr val="595959"/>
            </a:solidFill>
            <a:ln>
              <a:noFill/>
            </a:ln>
          </p:spPr>
        </p:sp>
        <p:sp>
          <p:nvSpPr>
            <p:cNvPr id="13" name="Freeform 12">
              <a:extLst>
                <a:ext uri="{FF2B5EF4-FFF2-40B4-BE49-F238E27FC236}">
                  <a16:creationId xmlns:a16="http://schemas.microsoft.com/office/drawing/2014/main" id="{99D2CBB1-072D-4875-B7D7-CADB0ABF30EC}"/>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rgbClr val="262626"/>
            </a:solidFill>
            <a:ln>
              <a:noFill/>
            </a:ln>
          </p:spPr>
        </p:sp>
        <p:sp>
          <p:nvSpPr>
            <p:cNvPr id="14" name="Freeform 13">
              <a:extLst>
                <a:ext uri="{FF2B5EF4-FFF2-40B4-BE49-F238E27FC236}">
                  <a16:creationId xmlns:a16="http://schemas.microsoft.com/office/drawing/2014/main" id="{58F600B4-EE22-4BA5-A764-9D80C335C3A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15" name="Freeform 14">
              <a:extLst>
                <a:ext uri="{FF2B5EF4-FFF2-40B4-BE49-F238E27FC236}">
                  <a16:creationId xmlns:a16="http://schemas.microsoft.com/office/drawing/2014/main" id="{1E8DAD02-2B30-48A9-ACE0-2E9193091875}"/>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16" name="Freeform 15">
              <a:extLst>
                <a:ext uri="{FF2B5EF4-FFF2-40B4-BE49-F238E27FC236}">
                  <a16:creationId xmlns:a16="http://schemas.microsoft.com/office/drawing/2014/main" id="{F8F76B12-142C-41AF-B239-F414ABCFA26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rgbClr val="404040"/>
            </a:solidFill>
            <a:ln>
              <a:noFill/>
            </a:ln>
          </p:spPr>
        </p:sp>
      </p:grpSp>
      <p:sp useBgFill="1">
        <p:nvSpPr>
          <p:cNvPr id="18" name="Rectangle 17">
            <a:extLst>
              <a:ext uri="{FF2B5EF4-FFF2-40B4-BE49-F238E27FC236}">
                <a16:creationId xmlns:a16="http://schemas.microsoft.com/office/drawing/2014/main" id="{225F4217-4021-45A0-812B-398F9A7A93F9}"/>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648929" y="667808"/>
            <a:ext cx="10894142" cy="5580592"/>
          </a:xfrm>
          <a:prstGeom prst="rect">
            <a:avLst/>
          </a:prstGeom>
          <a:ln w="3175" cap="sq">
            <a:solidFill>
              <a:schemeClr val="bg1">
                <a:lumMod val="65000"/>
              </a:schemeClr>
            </a:solidFill>
            <a:miter lim="800000"/>
          </a:ln>
          <a:effectLst>
            <a:outerShdw blurRad="63500" algn="c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a:extLst>
              <a:ext uri="{FF2B5EF4-FFF2-40B4-BE49-F238E27FC236}">
                <a16:creationId xmlns:a16="http://schemas.microsoft.com/office/drawing/2014/main" id="{299A3130-4446-4D49-929C-E9307F7223C0}"/>
              </a:ext>
            </a:extLst>
          </p:cNvPr>
          <p:cNvSpPr>
            <a:spLocks noGrp="1"/>
          </p:cNvSpPr>
          <p:nvPr>
            <p:ph type="title"/>
          </p:nvPr>
        </p:nvSpPr>
        <p:spPr>
          <a:xfrm>
            <a:off x="1189701" y="1261872"/>
            <a:ext cx="3351501" cy="4449422"/>
          </a:xfrm>
        </p:spPr>
        <p:txBody>
          <a:bodyPr>
            <a:normAutofit fontScale="90000"/>
          </a:bodyPr>
          <a:lstStyle/>
          <a:p>
            <a:pPr algn="r"/>
            <a:r>
              <a:rPr lang="en-US" sz="3600" dirty="0"/>
              <a:t>Group Work: What are the essential rubric criteria and achievement levels for the five assignment types in our alignment?</a:t>
            </a:r>
          </a:p>
        </p:txBody>
      </p:sp>
      <p:cxnSp>
        <p:nvCxnSpPr>
          <p:cNvPr id="20" name="Straight Connector 19">
            <a:extLst>
              <a:ext uri="{FF2B5EF4-FFF2-40B4-BE49-F238E27FC236}">
                <a16:creationId xmlns:a16="http://schemas.microsoft.com/office/drawing/2014/main" id="{486F4EBC-E415-40E4-A8BA-BA66F0B632CB}"/>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654295" y="1920240"/>
            <a:ext cx="0" cy="3017520"/>
          </a:xfrm>
          <a:prstGeom prst="line">
            <a:avLst/>
          </a:prstGeom>
          <a:ln w="15875">
            <a:solidFill>
              <a:schemeClr val="tx1"/>
            </a:solidFill>
          </a:ln>
        </p:spPr>
        <p:style>
          <a:lnRef idx="1">
            <a:schemeClr val="accent1"/>
          </a:lnRef>
          <a:fillRef idx="0">
            <a:schemeClr val="accent1"/>
          </a:fillRef>
          <a:effectRef idx="0">
            <a:schemeClr val="accent1"/>
          </a:effectRef>
          <a:fontRef idx="minor">
            <a:schemeClr val="tx1"/>
          </a:fontRef>
        </p:style>
      </p:cxnSp>
      <p:sp>
        <p:nvSpPr>
          <p:cNvPr id="3" name="Content Placeholder 2">
            <a:extLst>
              <a:ext uri="{FF2B5EF4-FFF2-40B4-BE49-F238E27FC236}">
                <a16:creationId xmlns:a16="http://schemas.microsoft.com/office/drawing/2014/main" id="{A8A31179-6C9E-4843-866C-E7BC3229FD9A}"/>
              </a:ext>
            </a:extLst>
          </p:cNvPr>
          <p:cNvSpPr>
            <a:spLocks noGrp="1"/>
          </p:cNvSpPr>
          <p:nvPr>
            <p:ph idx="1"/>
          </p:nvPr>
        </p:nvSpPr>
        <p:spPr>
          <a:xfrm>
            <a:off x="5007932" y="1261873"/>
            <a:ext cx="5951013" cy="4449422"/>
          </a:xfrm>
        </p:spPr>
        <p:txBody>
          <a:bodyPr>
            <a:normAutofit/>
          </a:bodyPr>
          <a:lstStyle/>
          <a:p>
            <a:pPr marL="0" indent="0">
              <a:lnSpc>
                <a:spcPct val="90000"/>
              </a:lnSpc>
              <a:buNone/>
            </a:pPr>
            <a:r>
              <a:rPr lang="en-US" sz="2800" dirty="0"/>
              <a:t>No team assignments this time – you spend the time you wish at each of the five stations:</a:t>
            </a:r>
          </a:p>
          <a:p>
            <a:pPr lvl="0"/>
            <a:r>
              <a:rPr lang="en-US" dirty="0"/>
              <a:t>Papers – Allyson Haskell</a:t>
            </a:r>
          </a:p>
          <a:p>
            <a:pPr lvl="0"/>
            <a:r>
              <a:rPr lang="en-US" dirty="0"/>
              <a:t>Projects – Shaun Boren </a:t>
            </a:r>
          </a:p>
          <a:p>
            <a:pPr lvl="0"/>
            <a:r>
              <a:rPr lang="en-US" dirty="0"/>
              <a:t>Presentations – Aaron Thomas</a:t>
            </a:r>
          </a:p>
          <a:p>
            <a:pPr lvl="0"/>
            <a:r>
              <a:rPr lang="en-US" dirty="0"/>
              <a:t>Performances/Productions – David Miller</a:t>
            </a:r>
          </a:p>
          <a:p>
            <a:pPr lvl="0"/>
            <a:r>
              <a:rPr lang="en-US" dirty="0"/>
              <a:t>Reflections – Andrew Wolpert</a:t>
            </a:r>
          </a:p>
        </p:txBody>
      </p:sp>
    </p:spTree>
    <p:extLst>
      <p:ext uri="{BB962C8B-B14F-4D97-AF65-F5344CB8AC3E}">
        <p14:creationId xmlns:p14="http://schemas.microsoft.com/office/powerpoint/2010/main" val="1539308196"/>
      </p:ext>
    </p:extLst>
  </p:cSld>
  <p:clrMapOvr>
    <a:overrideClrMapping bg1="dk1" tx1="lt1" bg2="dk2" tx2="lt2" accent1="accent1" accent2="accent2" accent3="accent3" accent4="accent4" accent5="accent5" accent6="accent6" hlink="hlink" folHlink="folHlink"/>
  </p:clrMapOvr>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2">
            <a:duotone>
              <a:schemeClr val="bg2">
                <a:shade val="76000"/>
                <a:satMod val="180000"/>
              </a:schemeClr>
              <a:schemeClr val="bg2">
                <a:tint val="80000"/>
                <a:satMod val="120000"/>
                <a:lumMod val="180000"/>
              </a:schemeClr>
            </a:duotone>
          </a:blip>
          <a:stretch/>
        </a:blip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E03BF673-8C68-4092-BF1B-53C57EFEC21F}"/>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88824"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Freeform 47">
            <a:extLst>
              <a:ext uri="{FF2B5EF4-FFF2-40B4-BE49-F238E27FC236}">
                <a16:creationId xmlns:a16="http://schemas.microsoft.com/office/drawing/2014/main" id="{08751D95-C333-4DEB-90B4-1EAC9A91DCA3}"/>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flipH="1">
            <a:off x="4062127" y="-15832"/>
            <a:ext cx="8129873" cy="6889518"/>
          </a:xfrm>
          <a:custGeom>
            <a:avLst/>
            <a:gdLst>
              <a:gd name="connsiteX0" fmla="*/ 0 w 8129873"/>
              <a:gd name="connsiteY0" fmla="*/ 0 h 6889518"/>
              <a:gd name="connsiteX1" fmla="*/ 0 w 8129873"/>
              <a:gd name="connsiteY1" fmla="*/ 6889518 h 6889518"/>
              <a:gd name="connsiteX2" fmla="*/ 6207942 w 8129873"/>
              <a:gd name="connsiteY2" fmla="*/ 6882299 h 6889518"/>
              <a:gd name="connsiteX3" fmla="*/ 8129873 w 8129873"/>
              <a:gd name="connsiteY3" fmla="*/ 5349831 h 6889518"/>
              <a:gd name="connsiteX4" fmla="*/ 7291674 w 8129873"/>
              <a:gd name="connsiteY4" fmla="*/ 7365 h 688951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8129873" h="6889518">
                <a:moveTo>
                  <a:pt x="0" y="0"/>
                </a:moveTo>
                <a:lnTo>
                  <a:pt x="0" y="6889518"/>
                </a:lnTo>
                <a:lnTo>
                  <a:pt x="6207942" y="6882299"/>
                </a:lnTo>
                <a:lnTo>
                  <a:pt x="8129873" y="5349831"/>
                </a:lnTo>
                <a:lnTo>
                  <a:pt x="7291674" y="7365"/>
                </a:lnTo>
                <a:close/>
              </a:path>
            </a:pathLst>
          </a:custGeom>
          <a:solidFill>
            <a:schemeClr val="tx1">
              <a:lumMod val="95000"/>
              <a:lumOff val="5000"/>
              <a:alpha val="80000"/>
            </a:schemeClr>
          </a:solidFill>
          <a:ln>
            <a:noFill/>
          </a:ln>
          <a:effectLst/>
        </p:spPr>
        <p:style>
          <a:lnRef idx="1">
            <a:schemeClr val="accent1"/>
          </a:lnRef>
          <a:fillRef idx="3">
            <a:schemeClr val="accent1"/>
          </a:fillRef>
          <a:effectRef idx="2">
            <a:schemeClr val="accent1"/>
          </a:effectRef>
          <a:fontRef idx="minor">
            <a:schemeClr val="lt1"/>
          </a:fontRef>
        </p:style>
        <p:txBody>
          <a:bodyPr wrap="square" rtlCol="0" anchor="ctr">
            <a:noAutofit/>
          </a:bodyPr>
          <a:lstStyle/>
          <a:p>
            <a:pPr algn="ctr"/>
            <a:endParaRPr lang="en-US"/>
          </a:p>
        </p:txBody>
      </p:sp>
      <p:grpSp>
        <p:nvGrpSpPr>
          <p:cNvPr id="13" name="Group 12">
            <a:extLst>
              <a:ext uri="{FF2B5EF4-FFF2-40B4-BE49-F238E27FC236}">
                <a16:creationId xmlns:a16="http://schemas.microsoft.com/office/drawing/2014/main" id="{FBBA7535-3851-431E-BDA9-B4F6C1201291}"/>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3413893" y="0"/>
            <a:ext cx="2436813" cy="6858001"/>
            <a:chOff x="1320800" y="0"/>
            <a:chExt cx="2436813" cy="6858001"/>
          </a:xfrm>
        </p:grpSpPr>
        <p:sp>
          <p:nvSpPr>
            <p:cNvPr id="14" name="Freeform 6">
              <a:extLst>
                <a:ext uri="{FF2B5EF4-FFF2-40B4-BE49-F238E27FC236}">
                  <a16:creationId xmlns:a16="http://schemas.microsoft.com/office/drawing/2014/main" id="{2F07680B-461A-4AFC-808F-93216679AA2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15" name="Freeform 7">
              <a:extLst>
                <a:ext uri="{FF2B5EF4-FFF2-40B4-BE49-F238E27FC236}">
                  <a16:creationId xmlns:a16="http://schemas.microsoft.com/office/drawing/2014/main" id="{8C864A04-25C0-4A5F-B6D4-F3859450A4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6" name="Freeform 8">
              <a:extLst>
                <a:ext uri="{FF2B5EF4-FFF2-40B4-BE49-F238E27FC236}">
                  <a16:creationId xmlns:a16="http://schemas.microsoft.com/office/drawing/2014/main" id="{5F596D75-78C8-47A8-9225-7C64A6674748}"/>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7" name="Freeform 9">
              <a:extLst>
                <a:ext uri="{FF2B5EF4-FFF2-40B4-BE49-F238E27FC236}">
                  <a16:creationId xmlns:a16="http://schemas.microsoft.com/office/drawing/2014/main" id="{128D8641-4FEB-4878-B029-6CC4922EB5DF}"/>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8" name="Freeform 10">
              <a:extLst>
                <a:ext uri="{FF2B5EF4-FFF2-40B4-BE49-F238E27FC236}">
                  <a16:creationId xmlns:a16="http://schemas.microsoft.com/office/drawing/2014/main" id="{BB339737-0E88-4165-A752-9E204068DE7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9" name="Freeform 11">
              <a:extLst>
                <a:ext uri="{FF2B5EF4-FFF2-40B4-BE49-F238E27FC236}">
                  <a16:creationId xmlns:a16="http://schemas.microsoft.com/office/drawing/2014/main" id="{633AF255-B0DD-4D23-A3F2-DDB221BB1B2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1">
            <a:extLst>
              <a:ext uri="{FF2B5EF4-FFF2-40B4-BE49-F238E27FC236}">
                <a16:creationId xmlns:a16="http://schemas.microsoft.com/office/drawing/2014/main" id="{1C4F2382-1601-4E26-B70C-2B70B3CDB568}"/>
              </a:ext>
            </a:extLst>
          </p:cNvPr>
          <p:cNvSpPr>
            <a:spLocks noGrp="1"/>
          </p:cNvSpPr>
          <p:nvPr>
            <p:ph type="title"/>
          </p:nvPr>
        </p:nvSpPr>
        <p:spPr>
          <a:xfrm>
            <a:off x="412025" y="1072609"/>
            <a:ext cx="3041557" cy="4522647"/>
          </a:xfrm>
          <a:effectLst/>
        </p:spPr>
        <p:txBody>
          <a:bodyPr anchor="ctr">
            <a:normAutofit/>
          </a:bodyPr>
          <a:lstStyle/>
          <a:p>
            <a:pPr algn="l"/>
            <a:r>
              <a:rPr lang="en-US" sz="3200" dirty="0"/>
              <a:t>Closing</a:t>
            </a:r>
          </a:p>
        </p:txBody>
      </p:sp>
      <p:sp>
        <p:nvSpPr>
          <p:cNvPr id="4" name="Content Placeholder 3">
            <a:extLst>
              <a:ext uri="{FF2B5EF4-FFF2-40B4-BE49-F238E27FC236}">
                <a16:creationId xmlns:a16="http://schemas.microsoft.com/office/drawing/2014/main" id="{DBC500DE-BB2B-4C77-B079-C5E8D73F9B00}"/>
              </a:ext>
            </a:extLst>
          </p:cNvPr>
          <p:cNvSpPr>
            <a:spLocks noGrp="1"/>
          </p:cNvSpPr>
          <p:nvPr>
            <p:ph idx="1"/>
          </p:nvPr>
        </p:nvSpPr>
        <p:spPr>
          <a:xfrm>
            <a:off x="5149032" y="1072609"/>
            <a:ext cx="6652441" cy="4522647"/>
          </a:xfrm>
        </p:spPr>
        <p:txBody>
          <a:bodyPr anchor="ctr">
            <a:normAutofit/>
          </a:bodyPr>
          <a:lstStyle/>
          <a:p>
            <a:r>
              <a:rPr lang="en-US" sz="2800" dirty="0">
                <a:solidFill>
                  <a:schemeClr val="bg1"/>
                </a:solidFill>
              </a:rPr>
              <a:t>Next Steps</a:t>
            </a:r>
          </a:p>
          <a:p>
            <a:endParaRPr lang="en-US" sz="2000" dirty="0">
              <a:solidFill>
                <a:schemeClr val="bg1"/>
              </a:solidFill>
            </a:endParaRPr>
          </a:p>
          <a:p>
            <a:pPr marL="0" indent="0">
              <a:buNone/>
            </a:pPr>
            <a:r>
              <a:rPr lang="en-US" sz="4000" dirty="0">
                <a:solidFill>
                  <a:schemeClr val="bg1"/>
                </a:solidFill>
              </a:rPr>
              <a:t>Next meeting: </a:t>
            </a:r>
          </a:p>
          <a:p>
            <a:pPr marL="0" indent="0">
              <a:buNone/>
            </a:pPr>
            <a:r>
              <a:rPr lang="en-US" sz="4000" b="1" dirty="0">
                <a:solidFill>
                  <a:schemeClr val="bg1"/>
                </a:solidFill>
              </a:rPr>
              <a:t>NEW DATE: </a:t>
            </a:r>
            <a:r>
              <a:rPr lang="en-US" sz="3600" dirty="0">
                <a:solidFill>
                  <a:schemeClr val="bg1"/>
                </a:solidFill>
              </a:rPr>
              <a:t>Wednesday, January 22, 2019, 1-2pm</a:t>
            </a:r>
          </a:p>
        </p:txBody>
      </p:sp>
    </p:spTree>
    <p:extLst>
      <p:ext uri="{BB962C8B-B14F-4D97-AF65-F5344CB8AC3E}">
        <p14:creationId xmlns:p14="http://schemas.microsoft.com/office/powerpoint/2010/main" val="312006001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Parallax">
  <a:themeElements>
    <a:clrScheme name="Parallax">
      <a:dk1>
        <a:sysClr val="windowText" lastClr="000000"/>
      </a:dk1>
      <a:lt1>
        <a:sysClr val="window" lastClr="FFFFFF"/>
      </a:lt1>
      <a:dk2>
        <a:srgbClr val="212121"/>
      </a:dk2>
      <a:lt2>
        <a:srgbClr val="CDD0D1"/>
      </a:lt2>
      <a:accent1>
        <a:srgbClr val="30ACEC"/>
      </a:accent1>
      <a:accent2>
        <a:srgbClr val="80C34F"/>
      </a:accent2>
      <a:accent3>
        <a:srgbClr val="E29D3E"/>
      </a:accent3>
      <a:accent4>
        <a:srgbClr val="D64A3B"/>
      </a:accent4>
      <a:accent5>
        <a:srgbClr val="D64787"/>
      </a:accent5>
      <a:accent6>
        <a:srgbClr val="A666E1"/>
      </a:accent6>
      <a:hlink>
        <a:srgbClr val="3085ED"/>
      </a:hlink>
      <a:folHlink>
        <a:srgbClr val="82B6F4"/>
      </a:folHlink>
    </a:clrScheme>
    <a:fontScheme name="Parallax">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Parallax">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4F7A876A-7598-49CA-AFC8-8EDA2551E4A7}"/>
    </a:ext>
  </a:extLst>
</a:theme>
</file>

<file path=docProps/app.xml><?xml version="1.0" encoding="utf-8"?>
<Properties xmlns="http://schemas.openxmlformats.org/officeDocument/2006/extended-properties" xmlns:vt="http://schemas.openxmlformats.org/officeDocument/2006/docPropsVTypes">
  <TotalTime>214</TotalTime>
  <Words>344</Words>
  <Application>Microsoft Office PowerPoint</Application>
  <PresentationFormat>Widescreen</PresentationFormat>
  <Paragraphs>32</Paragraphs>
  <Slides>6</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6</vt:i4>
      </vt:variant>
    </vt:vector>
  </HeadingPairs>
  <TitlesOfParts>
    <vt:vector size="9" baseType="lpstr">
      <vt:lpstr>Arial</vt:lpstr>
      <vt:lpstr>Corbel</vt:lpstr>
      <vt:lpstr>Parallax</vt:lpstr>
      <vt:lpstr>Quest Assessment Task Force</vt:lpstr>
      <vt:lpstr>Overview of Today’s Meeting</vt:lpstr>
      <vt:lpstr>Agenda</vt:lpstr>
      <vt:lpstr>The Method/Assignment Alignment</vt:lpstr>
      <vt:lpstr>Group Work: What are the essential rubric criteria and achievement levels for the five assignment types in our alignment?</vt:lpstr>
      <vt:lpstr>Closing</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Quest Assessment Task Force</dc:title>
  <dc:creator>Brophy,Timothy S</dc:creator>
  <cp:lastModifiedBy>Brophy,Timothy S</cp:lastModifiedBy>
  <cp:revision>8</cp:revision>
  <dcterms:created xsi:type="dcterms:W3CDTF">2019-10-22T12:42:21Z</dcterms:created>
  <dcterms:modified xsi:type="dcterms:W3CDTF">2019-11-20T12:33:50Z</dcterms:modified>
</cp:coreProperties>
</file>