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60" r:id="rId4"/>
    <p:sldId id="277" r:id="rId5"/>
    <p:sldId id="344" r:id="rId6"/>
    <p:sldId id="276" r:id="rId7"/>
    <p:sldId id="337" r:id="rId8"/>
    <p:sldId id="323" r:id="rId9"/>
    <p:sldId id="324" r:id="rId10"/>
    <p:sldId id="325" r:id="rId11"/>
    <p:sldId id="326" r:id="rId12"/>
    <p:sldId id="327" r:id="rId13"/>
    <p:sldId id="328" r:id="rId14"/>
    <p:sldId id="338" r:id="rId15"/>
    <p:sldId id="329" r:id="rId16"/>
    <p:sldId id="330" r:id="rId17"/>
    <p:sldId id="331" r:id="rId18"/>
    <p:sldId id="332" r:id="rId19"/>
    <p:sldId id="335" r:id="rId20"/>
    <p:sldId id="333" r:id="rId21"/>
    <p:sldId id="334" r:id="rId22"/>
    <p:sldId id="339" r:id="rId23"/>
    <p:sldId id="342" r:id="rId24"/>
    <p:sldId id="336" r:id="rId25"/>
    <p:sldId id="340" r:id="rId26"/>
    <p:sldId id="343" r:id="rId27"/>
    <p:sldId id="34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5214" autoAdjust="0"/>
  </p:normalViewPr>
  <p:slideViewPr>
    <p:cSldViewPr snapToGrid="0">
      <p:cViewPr varScale="1">
        <p:scale>
          <a:sx n="81" d="100"/>
          <a:sy n="81" d="100"/>
        </p:scale>
        <p:origin x="701" y="67"/>
      </p:cViewPr>
      <p:guideLst/>
    </p:cSldViewPr>
  </p:slideViewPr>
  <p:outlineViewPr>
    <p:cViewPr>
      <p:scale>
        <a:sx n="33" d="100"/>
        <a:sy n="33" d="100"/>
      </p:scale>
      <p:origin x="0" y="-1522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43918-EB38-433B-941E-BD169BE59D14}"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F4A945D2-02A4-42B6-9601-7C43A64984D6}">
      <dgm:prSet/>
      <dgm:spPr/>
      <dgm:t>
        <a:bodyPr/>
        <a:lstStyle/>
        <a:p>
          <a:r>
            <a:rPr lang="en-US"/>
            <a:t>Present the context for this work</a:t>
          </a:r>
        </a:p>
      </dgm:t>
    </dgm:pt>
    <dgm:pt modelId="{74F10AA1-19C6-47DD-B259-1A1911E973F8}" type="parTrans" cxnId="{C62B6C45-16C2-4331-A330-C6ED4F5A1732}">
      <dgm:prSet/>
      <dgm:spPr/>
      <dgm:t>
        <a:bodyPr/>
        <a:lstStyle/>
        <a:p>
          <a:endParaRPr lang="en-US"/>
        </a:p>
      </dgm:t>
    </dgm:pt>
    <dgm:pt modelId="{C413D8A2-1CE7-4298-BAFE-55D8DE4F95F5}" type="sibTrans" cxnId="{C62B6C45-16C2-4331-A330-C6ED4F5A1732}">
      <dgm:prSet phldrT="1" phldr="0"/>
      <dgm:spPr/>
      <dgm:t>
        <a:bodyPr/>
        <a:lstStyle/>
        <a:p>
          <a:r>
            <a:rPr lang="en-US"/>
            <a:t>1</a:t>
          </a:r>
        </a:p>
      </dgm:t>
    </dgm:pt>
    <dgm:pt modelId="{C09EF670-4203-4FDC-8065-B530DED4E935}">
      <dgm:prSet/>
      <dgm:spPr/>
      <dgm:t>
        <a:bodyPr/>
        <a:lstStyle/>
        <a:p>
          <a:r>
            <a:rPr lang="en-US"/>
            <a:t>Present and discuss the principles</a:t>
          </a:r>
        </a:p>
      </dgm:t>
    </dgm:pt>
    <dgm:pt modelId="{D157715D-B237-42BB-BB21-97231DCAEEE1}" type="parTrans" cxnId="{C3A33DB2-2635-45C8-A795-E3CE6C8E62A4}">
      <dgm:prSet/>
      <dgm:spPr/>
      <dgm:t>
        <a:bodyPr/>
        <a:lstStyle/>
        <a:p>
          <a:endParaRPr lang="en-US"/>
        </a:p>
      </dgm:t>
    </dgm:pt>
    <dgm:pt modelId="{866ED033-EABB-483F-91E5-42FD95AB4502}" type="sibTrans" cxnId="{C3A33DB2-2635-45C8-A795-E3CE6C8E62A4}">
      <dgm:prSet phldrT="2" phldr="0"/>
      <dgm:spPr/>
      <dgm:t>
        <a:bodyPr/>
        <a:lstStyle/>
        <a:p>
          <a:r>
            <a:rPr lang="en-US"/>
            <a:t>2</a:t>
          </a:r>
        </a:p>
      </dgm:t>
    </dgm:pt>
    <dgm:pt modelId="{B549C4FB-DE32-4C28-BE2D-F2C83A9AF39D}">
      <dgm:prSet/>
      <dgm:spPr/>
      <dgm:t>
        <a:bodyPr/>
        <a:lstStyle/>
        <a:p>
          <a:r>
            <a:rPr lang="en-US"/>
            <a:t>Present and discuss the developing standards</a:t>
          </a:r>
        </a:p>
      </dgm:t>
    </dgm:pt>
    <dgm:pt modelId="{DDCD7A7A-B38D-4AA5-B128-0E15E0C027FF}" type="parTrans" cxnId="{FD444A33-3DC9-4527-AC25-45310B76AB13}">
      <dgm:prSet/>
      <dgm:spPr/>
      <dgm:t>
        <a:bodyPr/>
        <a:lstStyle/>
        <a:p>
          <a:endParaRPr lang="en-US"/>
        </a:p>
      </dgm:t>
    </dgm:pt>
    <dgm:pt modelId="{68DBD8D3-1A8E-4E49-9005-F05AF65D9E45}" type="sibTrans" cxnId="{FD444A33-3DC9-4527-AC25-45310B76AB13}">
      <dgm:prSet phldrT="3" phldr="0"/>
      <dgm:spPr/>
      <dgm:t>
        <a:bodyPr/>
        <a:lstStyle/>
        <a:p>
          <a:r>
            <a:rPr lang="en-US"/>
            <a:t>3</a:t>
          </a:r>
        </a:p>
      </dgm:t>
    </dgm:pt>
    <dgm:pt modelId="{D44C0590-E9F7-419A-862F-1DACC02118C0}">
      <dgm:prSet/>
      <dgm:spPr/>
      <dgm:t>
        <a:bodyPr/>
        <a:lstStyle/>
        <a:p>
          <a:r>
            <a:rPr lang="en-US" dirty="0"/>
            <a:t>Share initial thoughts on a curriculum framework for incorporating the standards</a:t>
          </a:r>
        </a:p>
      </dgm:t>
    </dgm:pt>
    <dgm:pt modelId="{57A6409C-1709-47EB-AE3E-80ED5C07B0C3}" type="parTrans" cxnId="{BE1445D1-4EDD-4909-B40D-900EBB2DB08F}">
      <dgm:prSet/>
      <dgm:spPr/>
      <dgm:t>
        <a:bodyPr/>
        <a:lstStyle/>
        <a:p>
          <a:endParaRPr lang="en-US"/>
        </a:p>
      </dgm:t>
    </dgm:pt>
    <dgm:pt modelId="{924D495B-3F50-48EE-A06A-C69D6FB84A46}" type="sibTrans" cxnId="{BE1445D1-4EDD-4909-B40D-900EBB2DB08F}">
      <dgm:prSet phldrT="4" phldr="0"/>
      <dgm:spPr/>
      <dgm:t>
        <a:bodyPr/>
        <a:lstStyle/>
        <a:p>
          <a:r>
            <a:rPr lang="en-US"/>
            <a:t>4</a:t>
          </a:r>
        </a:p>
      </dgm:t>
    </dgm:pt>
    <dgm:pt modelId="{EA321BED-7B9D-4ECE-BAC6-6B5DADC559E8}" type="pres">
      <dgm:prSet presAssocID="{75E43918-EB38-433B-941E-BD169BE59D14}" presName="Name0" presStyleCnt="0">
        <dgm:presLayoutVars>
          <dgm:animLvl val="lvl"/>
          <dgm:resizeHandles val="exact"/>
        </dgm:presLayoutVars>
      </dgm:prSet>
      <dgm:spPr/>
    </dgm:pt>
    <dgm:pt modelId="{8F9FE991-D4C7-49FC-AEFA-679C0DECCFFF}" type="pres">
      <dgm:prSet presAssocID="{F4A945D2-02A4-42B6-9601-7C43A64984D6}" presName="compositeNode" presStyleCnt="0">
        <dgm:presLayoutVars>
          <dgm:bulletEnabled val="1"/>
        </dgm:presLayoutVars>
      </dgm:prSet>
      <dgm:spPr/>
    </dgm:pt>
    <dgm:pt modelId="{4E0B8B84-6D16-42CF-ABBC-6D5D7F2D1FDD}" type="pres">
      <dgm:prSet presAssocID="{F4A945D2-02A4-42B6-9601-7C43A64984D6}" presName="bgRect" presStyleLbl="bgAccFollowNode1" presStyleIdx="0" presStyleCnt="4"/>
      <dgm:spPr/>
    </dgm:pt>
    <dgm:pt modelId="{E5E19420-B207-4043-BE03-3ACF9F6C7E92}" type="pres">
      <dgm:prSet presAssocID="{C413D8A2-1CE7-4298-BAFE-55D8DE4F95F5}" presName="sibTransNodeCircle" presStyleLbl="alignNode1" presStyleIdx="0" presStyleCnt="8">
        <dgm:presLayoutVars>
          <dgm:chMax val="0"/>
          <dgm:bulletEnabled/>
        </dgm:presLayoutVars>
      </dgm:prSet>
      <dgm:spPr/>
    </dgm:pt>
    <dgm:pt modelId="{14E90BD6-CA45-438D-9823-A42B35EB71DE}" type="pres">
      <dgm:prSet presAssocID="{F4A945D2-02A4-42B6-9601-7C43A64984D6}" presName="bottomLine" presStyleLbl="alignNode1" presStyleIdx="1" presStyleCnt="8">
        <dgm:presLayoutVars/>
      </dgm:prSet>
      <dgm:spPr/>
    </dgm:pt>
    <dgm:pt modelId="{EE307056-81FF-414A-B4A9-ADCED7F800AF}" type="pres">
      <dgm:prSet presAssocID="{F4A945D2-02A4-42B6-9601-7C43A64984D6}" presName="nodeText" presStyleLbl="bgAccFollowNode1" presStyleIdx="0" presStyleCnt="4">
        <dgm:presLayoutVars>
          <dgm:bulletEnabled val="1"/>
        </dgm:presLayoutVars>
      </dgm:prSet>
      <dgm:spPr/>
    </dgm:pt>
    <dgm:pt modelId="{798DDC34-CF4F-4BE5-A608-9BEABCB5F798}" type="pres">
      <dgm:prSet presAssocID="{C413D8A2-1CE7-4298-BAFE-55D8DE4F95F5}" presName="sibTrans" presStyleCnt="0"/>
      <dgm:spPr/>
    </dgm:pt>
    <dgm:pt modelId="{162A27C3-054C-42CB-A050-AEE3511EE186}" type="pres">
      <dgm:prSet presAssocID="{C09EF670-4203-4FDC-8065-B530DED4E935}" presName="compositeNode" presStyleCnt="0">
        <dgm:presLayoutVars>
          <dgm:bulletEnabled val="1"/>
        </dgm:presLayoutVars>
      </dgm:prSet>
      <dgm:spPr/>
    </dgm:pt>
    <dgm:pt modelId="{D33B5508-5E67-458C-80E5-E645E2368056}" type="pres">
      <dgm:prSet presAssocID="{C09EF670-4203-4FDC-8065-B530DED4E935}" presName="bgRect" presStyleLbl="bgAccFollowNode1" presStyleIdx="1" presStyleCnt="4"/>
      <dgm:spPr/>
    </dgm:pt>
    <dgm:pt modelId="{CCB0E76B-60F5-43F5-848E-20938E6CE119}" type="pres">
      <dgm:prSet presAssocID="{866ED033-EABB-483F-91E5-42FD95AB4502}" presName="sibTransNodeCircle" presStyleLbl="alignNode1" presStyleIdx="2" presStyleCnt="8">
        <dgm:presLayoutVars>
          <dgm:chMax val="0"/>
          <dgm:bulletEnabled/>
        </dgm:presLayoutVars>
      </dgm:prSet>
      <dgm:spPr/>
    </dgm:pt>
    <dgm:pt modelId="{965EF3B1-197D-4B75-9598-7EF33823E7FA}" type="pres">
      <dgm:prSet presAssocID="{C09EF670-4203-4FDC-8065-B530DED4E935}" presName="bottomLine" presStyleLbl="alignNode1" presStyleIdx="3" presStyleCnt="8">
        <dgm:presLayoutVars/>
      </dgm:prSet>
      <dgm:spPr/>
    </dgm:pt>
    <dgm:pt modelId="{8E2C7760-540D-4270-A2CB-B5350EC6A07F}" type="pres">
      <dgm:prSet presAssocID="{C09EF670-4203-4FDC-8065-B530DED4E935}" presName="nodeText" presStyleLbl="bgAccFollowNode1" presStyleIdx="1" presStyleCnt="4">
        <dgm:presLayoutVars>
          <dgm:bulletEnabled val="1"/>
        </dgm:presLayoutVars>
      </dgm:prSet>
      <dgm:spPr/>
    </dgm:pt>
    <dgm:pt modelId="{FD185F5B-9B2B-49ED-A727-6F9E05506FE1}" type="pres">
      <dgm:prSet presAssocID="{866ED033-EABB-483F-91E5-42FD95AB4502}" presName="sibTrans" presStyleCnt="0"/>
      <dgm:spPr/>
    </dgm:pt>
    <dgm:pt modelId="{DCBF907A-8086-4DFF-A25C-0535B89AB84D}" type="pres">
      <dgm:prSet presAssocID="{B549C4FB-DE32-4C28-BE2D-F2C83A9AF39D}" presName="compositeNode" presStyleCnt="0">
        <dgm:presLayoutVars>
          <dgm:bulletEnabled val="1"/>
        </dgm:presLayoutVars>
      </dgm:prSet>
      <dgm:spPr/>
    </dgm:pt>
    <dgm:pt modelId="{0BBAF804-6111-4241-A408-E8E3BDFA686D}" type="pres">
      <dgm:prSet presAssocID="{B549C4FB-DE32-4C28-BE2D-F2C83A9AF39D}" presName="bgRect" presStyleLbl="bgAccFollowNode1" presStyleIdx="2" presStyleCnt="4"/>
      <dgm:spPr/>
    </dgm:pt>
    <dgm:pt modelId="{C20F996C-62F6-43FC-BA98-8C54B394E43E}" type="pres">
      <dgm:prSet presAssocID="{68DBD8D3-1A8E-4E49-9005-F05AF65D9E45}" presName="sibTransNodeCircle" presStyleLbl="alignNode1" presStyleIdx="4" presStyleCnt="8">
        <dgm:presLayoutVars>
          <dgm:chMax val="0"/>
          <dgm:bulletEnabled/>
        </dgm:presLayoutVars>
      </dgm:prSet>
      <dgm:spPr/>
    </dgm:pt>
    <dgm:pt modelId="{38071835-EF63-4D8A-8070-480A8F10CD8C}" type="pres">
      <dgm:prSet presAssocID="{B549C4FB-DE32-4C28-BE2D-F2C83A9AF39D}" presName="bottomLine" presStyleLbl="alignNode1" presStyleIdx="5" presStyleCnt="8">
        <dgm:presLayoutVars/>
      </dgm:prSet>
      <dgm:spPr/>
    </dgm:pt>
    <dgm:pt modelId="{B6764D23-C2DB-4AE9-B8C5-C4823B3507B1}" type="pres">
      <dgm:prSet presAssocID="{B549C4FB-DE32-4C28-BE2D-F2C83A9AF39D}" presName="nodeText" presStyleLbl="bgAccFollowNode1" presStyleIdx="2" presStyleCnt="4">
        <dgm:presLayoutVars>
          <dgm:bulletEnabled val="1"/>
        </dgm:presLayoutVars>
      </dgm:prSet>
      <dgm:spPr/>
    </dgm:pt>
    <dgm:pt modelId="{E3B11234-780B-4F7E-A651-7FCFCB9E98D5}" type="pres">
      <dgm:prSet presAssocID="{68DBD8D3-1A8E-4E49-9005-F05AF65D9E45}" presName="sibTrans" presStyleCnt="0"/>
      <dgm:spPr/>
    </dgm:pt>
    <dgm:pt modelId="{85F03B69-6817-4766-8C8A-AB3F15A6D86D}" type="pres">
      <dgm:prSet presAssocID="{D44C0590-E9F7-419A-862F-1DACC02118C0}" presName="compositeNode" presStyleCnt="0">
        <dgm:presLayoutVars>
          <dgm:bulletEnabled val="1"/>
        </dgm:presLayoutVars>
      </dgm:prSet>
      <dgm:spPr/>
    </dgm:pt>
    <dgm:pt modelId="{9EABEDE5-E744-4135-A3D6-EA411BFDDCAE}" type="pres">
      <dgm:prSet presAssocID="{D44C0590-E9F7-419A-862F-1DACC02118C0}" presName="bgRect" presStyleLbl="bgAccFollowNode1" presStyleIdx="3" presStyleCnt="4"/>
      <dgm:spPr/>
    </dgm:pt>
    <dgm:pt modelId="{693F847B-34DE-4302-984C-7CBFA4E35985}" type="pres">
      <dgm:prSet presAssocID="{924D495B-3F50-48EE-A06A-C69D6FB84A46}" presName="sibTransNodeCircle" presStyleLbl="alignNode1" presStyleIdx="6" presStyleCnt="8">
        <dgm:presLayoutVars>
          <dgm:chMax val="0"/>
          <dgm:bulletEnabled/>
        </dgm:presLayoutVars>
      </dgm:prSet>
      <dgm:spPr/>
    </dgm:pt>
    <dgm:pt modelId="{24EDA3B5-6199-4365-B833-A37CE65A29BA}" type="pres">
      <dgm:prSet presAssocID="{D44C0590-E9F7-419A-862F-1DACC02118C0}" presName="bottomLine" presStyleLbl="alignNode1" presStyleIdx="7" presStyleCnt="8">
        <dgm:presLayoutVars/>
      </dgm:prSet>
      <dgm:spPr/>
    </dgm:pt>
    <dgm:pt modelId="{39EEE1B1-FE43-45D9-9F46-59BD20BA84CC}" type="pres">
      <dgm:prSet presAssocID="{D44C0590-E9F7-419A-862F-1DACC02118C0}" presName="nodeText" presStyleLbl="bgAccFollowNode1" presStyleIdx="3" presStyleCnt="4">
        <dgm:presLayoutVars>
          <dgm:bulletEnabled val="1"/>
        </dgm:presLayoutVars>
      </dgm:prSet>
      <dgm:spPr/>
    </dgm:pt>
  </dgm:ptLst>
  <dgm:cxnLst>
    <dgm:cxn modelId="{2A396614-70B5-489A-89BB-D5C2ABD02E05}" type="presOf" srcId="{B549C4FB-DE32-4C28-BE2D-F2C83A9AF39D}" destId="{0BBAF804-6111-4241-A408-E8E3BDFA686D}" srcOrd="0" destOrd="0" presId="urn:microsoft.com/office/officeart/2016/7/layout/BasicLinearProcessNumbered"/>
    <dgm:cxn modelId="{AE2F7C18-EAAD-422C-B19C-14572AA0D070}" type="presOf" srcId="{F4A945D2-02A4-42B6-9601-7C43A64984D6}" destId="{EE307056-81FF-414A-B4A9-ADCED7F800AF}" srcOrd="1" destOrd="0" presId="urn:microsoft.com/office/officeart/2016/7/layout/BasicLinearProcessNumbered"/>
    <dgm:cxn modelId="{49F5C11A-83C0-4D3D-B902-21DA2EA6F0DA}" type="presOf" srcId="{924D495B-3F50-48EE-A06A-C69D6FB84A46}" destId="{693F847B-34DE-4302-984C-7CBFA4E35985}" srcOrd="0" destOrd="0" presId="urn:microsoft.com/office/officeart/2016/7/layout/BasicLinearProcessNumbered"/>
    <dgm:cxn modelId="{88B3912B-BD83-4EE1-8FE9-03D73B2ABE1D}" type="presOf" srcId="{D44C0590-E9F7-419A-862F-1DACC02118C0}" destId="{9EABEDE5-E744-4135-A3D6-EA411BFDDCAE}" srcOrd="0" destOrd="0" presId="urn:microsoft.com/office/officeart/2016/7/layout/BasicLinearProcessNumbered"/>
    <dgm:cxn modelId="{FD444A33-3DC9-4527-AC25-45310B76AB13}" srcId="{75E43918-EB38-433B-941E-BD169BE59D14}" destId="{B549C4FB-DE32-4C28-BE2D-F2C83A9AF39D}" srcOrd="2" destOrd="0" parTransId="{DDCD7A7A-B38D-4AA5-B128-0E15E0C027FF}" sibTransId="{68DBD8D3-1A8E-4E49-9005-F05AF65D9E45}"/>
    <dgm:cxn modelId="{29A93844-BEE3-4156-8E0D-310683FEDBAF}" type="presOf" srcId="{75E43918-EB38-433B-941E-BD169BE59D14}" destId="{EA321BED-7B9D-4ECE-BAC6-6B5DADC559E8}" srcOrd="0" destOrd="0" presId="urn:microsoft.com/office/officeart/2016/7/layout/BasicLinearProcessNumbered"/>
    <dgm:cxn modelId="{C62B6C45-16C2-4331-A330-C6ED4F5A1732}" srcId="{75E43918-EB38-433B-941E-BD169BE59D14}" destId="{F4A945D2-02A4-42B6-9601-7C43A64984D6}" srcOrd="0" destOrd="0" parTransId="{74F10AA1-19C6-47DD-B259-1A1911E973F8}" sibTransId="{C413D8A2-1CE7-4298-BAFE-55D8DE4F95F5}"/>
    <dgm:cxn modelId="{B8098D69-879D-4D16-97AA-02AE5DCD6F4B}" type="presOf" srcId="{B549C4FB-DE32-4C28-BE2D-F2C83A9AF39D}" destId="{B6764D23-C2DB-4AE9-B8C5-C4823B3507B1}" srcOrd="1" destOrd="0" presId="urn:microsoft.com/office/officeart/2016/7/layout/BasicLinearProcessNumbered"/>
    <dgm:cxn modelId="{C3A33DB2-2635-45C8-A795-E3CE6C8E62A4}" srcId="{75E43918-EB38-433B-941E-BD169BE59D14}" destId="{C09EF670-4203-4FDC-8065-B530DED4E935}" srcOrd="1" destOrd="0" parTransId="{D157715D-B237-42BB-BB21-97231DCAEEE1}" sibTransId="{866ED033-EABB-483F-91E5-42FD95AB4502}"/>
    <dgm:cxn modelId="{4677B4B4-FBD6-45D4-A803-D18D7410107D}" type="presOf" srcId="{C09EF670-4203-4FDC-8065-B530DED4E935}" destId="{D33B5508-5E67-458C-80E5-E645E2368056}" srcOrd="0" destOrd="0" presId="urn:microsoft.com/office/officeart/2016/7/layout/BasicLinearProcessNumbered"/>
    <dgm:cxn modelId="{5366BFBE-5E96-4EDF-B77C-CBD017F03235}" type="presOf" srcId="{C09EF670-4203-4FDC-8065-B530DED4E935}" destId="{8E2C7760-540D-4270-A2CB-B5350EC6A07F}" srcOrd="1" destOrd="0" presId="urn:microsoft.com/office/officeart/2016/7/layout/BasicLinearProcessNumbered"/>
    <dgm:cxn modelId="{BE1445D1-4EDD-4909-B40D-900EBB2DB08F}" srcId="{75E43918-EB38-433B-941E-BD169BE59D14}" destId="{D44C0590-E9F7-419A-862F-1DACC02118C0}" srcOrd="3" destOrd="0" parTransId="{57A6409C-1709-47EB-AE3E-80ED5C07B0C3}" sibTransId="{924D495B-3F50-48EE-A06A-C69D6FB84A46}"/>
    <dgm:cxn modelId="{874A03D2-BC76-44BE-A099-8B3DEECC3DE7}" type="presOf" srcId="{C413D8A2-1CE7-4298-BAFE-55D8DE4F95F5}" destId="{E5E19420-B207-4043-BE03-3ACF9F6C7E92}" srcOrd="0" destOrd="0" presId="urn:microsoft.com/office/officeart/2016/7/layout/BasicLinearProcessNumbered"/>
    <dgm:cxn modelId="{38EBA8DA-0EAA-482F-AA1D-295D211B6F06}" type="presOf" srcId="{D44C0590-E9F7-419A-862F-1DACC02118C0}" destId="{39EEE1B1-FE43-45D9-9F46-59BD20BA84CC}" srcOrd="1" destOrd="0" presId="urn:microsoft.com/office/officeart/2016/7/layout/BasicLinearProcessNumbered"/>
    <dgm:cxn modelId="{6D4362DF-B466-4AB5-9AF0-253C94389C14}" type="presOf" srcId="{68DBD8D3-1A8E-4E49-9005-F05AF65D9E45}" destId="{C20F996C-62F6-43FC-BA98-8C54B394E43E}" srcOrd="0" destOrd="0" presId="urn:microsoft.com/office/officeart/2016/7/layout/BasicLinearProcessNumbered"/>
    <dgm:cxn modelId="{6EB813EB-984F-4A26-A539-8C948537DB18}" type="presOf" srcId="{866ED033-EABB-483F-91E5-42FD95AB4502}" destId="{CCB0E76B-60F5-43F5-848E-20938E6CE119}" srcOrd="0" destOrd="0" presId="urn:microsoft.com/office/officeart/2016/7/layout/BasicLinearProcessNumbered"/>
    <dgm:cxn modelId="{E6CB81ED-D210-474A-93E5-6FD210EEB539}" type="presOf" srcId="{F4A945D2-02A4-42B6-9601-7C43A64984D6}" destId="{4E0B8B84-6D16-42CF-ABBC-6D5D7F2D1FDD}" srcOrd="0" destOrd="0" presId="urn:microsoft.com/office/officeart/2016/7/layout/BasicLinearProcessNumbered"/>
    <dgm:cxn modelId="{E736CBE3-6D94-4D53-94FF-F80CB8549487}" type="presParOf" srcId="{EA321BED-7B9D-4ECE-BAC6-6B5DADC559E8}" destId="{8F9FE991-D4C7-49FC-AEFA-679C0DECCFFF}" srcOrd="0" destOrd="0" presId="urn:microsoft.com/office/officeart/2016/7/layout/BasicLinearProcessNumbered"/>
    <dgm:cxn modelId="{C1E2A9C7-1810-464F-966D-79ADA699B4DF}" type="presParOf" srcId="{8F9FE991-D4C7-49FC-AEFA-679C0DECCFFF}" destId="{4E0B8B84-6D16-42CF-ABBC-6D5D7F2D1FDD}" srcOrd="0" destOrd="0" presId="urn:microsoft.com/office/officeart/2016/7/layout/BasicLinearProcessNumbered"/>
    <dgm:cxn modelId="{ACEB9A77-D867-40B2-83D8-79AEC47E259E}" type="presParOf" srcId="{8F9FE991-D4C7-49FC-AEFA-679C0DECCFFF}" destId="{E5E19420-B207-4043-BE03-3ACF9F6C7E92}" srcOrd="1" destOrd="0" presId="urn:microsoft.com/office/officeart/2016/7/layout/BasicLinearProcessNumbered"/>
    <dgm:cxn modelId="{95FE11A7-8BFD-4179-96FD-4494190D4F2B}" type="presParOf" srcId="{8F9FE991-D4C7-49FC-AEFA-679C0DECCFFF}" destId="{14E90BD6-CA45-438D-9823-A42B35EB71DE}" srcOrd="2" destOrd="0" presId="urn:microsoft.com/office/officeart/2016/7/layout/BasicLinearProcessNumbered"/>
    <dgm:cxn modelId="{0DCCCDB4-D61D-4A04-84F0-B75AA5D5218B}" type="presParOf" srcId="{8F9FE991-D4C7-49FC-AEFA-679C0DECCFFF}" destId="{EE307056-81FF-414A-B4A9-ADCED7F800AF}" srcOrd="3" destOrd="0" presId="urn:microsoft.com/office/officeart/2016/7/layout/BasicLinearProcessNumbered"/>
    <dgm:cxn modelId="{CFE983DE-5B05-4A1B-96C5-FF3A8315E2D8}" type="presParOf" srcId="{EA321BED-7B9D-4ECE-BAC6-6B5DADC559E8}" destId="{798DDC34-CF4F-4BE5-A608-9BEABCB5F798}" srcOrd="1" destOrd="0" presId="urn:microsoft.com/office/officeart/2016/7/layout/BasicLinearProcessNumbered"/>
    <dgm:cxn modelId="{19195D06-47CB-4FD3-B040-02D3F064C349}" type="presParOf" srcId="{EA321BED-7B9D-4ECE-BAC6-6B5DADC559E8}" destId="{162A27C3-054C-42CB-A050-AEE3511EE186}" srcOrd="2" destOrd="0" presId="urn:microsoft.com/office/officeart/2016/7/layout/BasicLinearProcessNumbered"/>
    <dgm:cxn modelId="{242D2C82-CAF1-4495-8B05-5B3523061FBD}" type="presParOf" srcId="{162A27C3-054C-42CB-A050-AEE3511EE186}" destId="{D33B5508-5E67-458C-80E5-E645E2368056}" srcOrd="0" destOrd="0" presId="urn:microsoft.com/office/officeart/2016/7/layout/BasicLinearProcessNumbered"/>
    <dgm:cxn modelId="{7806D132-5703-4FA1-B4E5-887DAE5E4C64}" type="presParOf" srcId="{162A27C3-054C-42CB-A050-AEE3511EE186}" destId="{CCB0E76B-60F5-43F5-848E-20938E6CE119}" srcOrd="1" destOrd="0" presId="urn:microsoft.com/office/officeart/2016/7/layout/BasicLinearProcessNumbered"/>
    <dgm:cxn modelId="{09A20CA0-0996-4BAA-A174-5F41261E81E7}" type="presParOf" srcId="{162A27C3-054C-42CB-A050-AEE3511EE186}" destId="{965EF3B1-197D-4B75-9598-7EF33823E7FA}" srcOrd="2" destOrd="0" presId="urn:microsoft.com/office/officeart/2016/7/layout/BasicLinearProcessNumbered"/>
    <dgm:cxn modelId="{6DA6E9E6-5BDA-44C0-BF12-9FD21B6FD95C}" type="presParOf" srcId="{162A27C3-054C-42CB-A050-AEE3511EE186}" destId="{8E2C7760-540D-4270-A2CB-B5350EC6A07F}" srcOrd="3" destOrd="0" presId="urn:microsoft.com/office/officeart/2016/7/layout/BasicLinearProcessNumbered"/>
    <dgm:cxn modelId="{9FF47A58-95F4-4904-936C-78AA900EFBAE}" type="presParOf" srcId="{EA321BED-7B9D-4ECE-BAC6-6B5DADC559E8}" destId="{FD185F5B-9B2B-49ED-A727-6F9E05506FE1}" srcOrd="3" destOrd="0" presId="urn:microsoft.com/office/officeart/2016/7/layout/BasicLinearProcessNumbered"/>
    <dgm:cxn modelId="{9AEDEC6C-5395-4EF9-99AB-7CD7AD8E5A4A}" type="presParOf" srcId="{EA321BED-7B9D-4ECE-BAC6-6B5DADC559E8}" destId="{DCBF907A-8086-4DFF-A25C-0535B89AB84D}" srcOrd="4" destOrd="0" presId="urn:microsoft.com/office/officeart/2016/7/layout/BasicLinearProcessNumbered"/>
    <dgm:cxn modelId="{EF8873B2-DB49-4BB9-9533-FC3B5303D7BB}" type="presParOf" srcId="{DCBF907A-8086-4DFF-A25C-0535B89AB84D}" destId="{0BBAF804-6111-4241-A408-E8E3BDFA686D}" srcOrd="0" destOrd="0" presId="urn:microsoft.com/office/officeart/2016/7/layout/BasicLinearProcessNumbered"/>
    <dgm:cxn modelId="{8CD11A34-29E4-4812-AEDD-6302368E1296}" type="presParOf" srcId="{DCBF907A-8086-4DFF-A25C-0535B89AB84D}" destId="{C20F996C-62F6-43FC-BA98-8C54B394E43E}" srcOrd="1" destOrd="0" presId="urn:microsoft.com/office/officeart/2016/7/layout/BasicLinearProcessNumbered"/>
    <dgm:cxn modelId="{D935C0A2-135A-43E4-8411-95F6366ED8F8}" type="presParOf" srcId="{DCBF907A-8086-4DFF-A25C-0535B89AB84D}" destId="{38071835-EF63-4D8A-8070-480A8F10CD8C}" srcOrd="2" destOrd="0" presId="urn:microsoft.com/office/officeart/2016/7/layout/BasicLinearProcessNumbered"/>
    <dgm:cxn modelId="{D9CF794D-5B5E-4BD3-A743-D9F9F2173108}" type="presParOf" srcId="{DCBF907A-8086-4DFF-A25C-0535B89AB84D}" destId="{B6764D23-C2DB-4AE9-B8C5-C4823B3507B1}" srcOrd="3" destOrd="0" presId="urn:microsoft.com/office/officeart/2016/7/layout/BasicLinearProcessNumbered"/>
    <dgm:cxn modelId="{AFFD3303-182C-422F-897D-014E1BC2270A}" type="presParOf" srcId="{EA321BED-7B9D-4ECE-BAC6-6B5DADC559E8}" destId="{E3B11234-780B-4F7E-A651-7FCFCB9E98D5}" srcOrd="5" destOrd="0" presId="urn:microsoft.com/office/officeart/2016/7/layout/BasicLinearProcessNumbered"/>
    <dgm:cxn modelId="{0EA6C952-D847-4730-B61A-B305C54A5E1E}" type="presParOf" srcId="{EA321BED-7B9D-4ECE-BAC6-6B5DADC559E8}" destId="{85F03B69-6817-4766-8C8A-AB3F15A6D86D}" srcOrd="6" destOrd="0" presId="urn:microsoft.com/office/officeart/2016/7/layout/BasicLinearProcessNumbered"/>
    <dgm:cxn modelId="{01CC7EA7-15E5-4D56-BF54-D69C94DDE0F5}" type="presParOf" srcId="{85F03B69-6817-4766-8C8A-AB3F15A6D86D}" destId="{9EABEDE5-E744-4135-A3D6-EA411BFDDCAE}" srcOrd="0" destOrd="0" presId="urn:microsoft.com/office/officeart/2016/7/layout/BasicLinearProcessNumbered"/>
    <dgm:cxn modelId="{50484A60-78C1-4DD6-B550-9F009AEBB6E4}" type="presParOf" srcId="{85F03B69-6817-4766-8C8A-AB3F15A6D86D}" destId="{693F847B-34DE-4302-984C-7CBFA4E35985}" srcOrd="1" destOrd="0" presId="urn:microsoft.com/office/officeart/2016/7/layout/BasicLinearProcessNumbered"/>
    <dgm:cxn modelId="{77E0C827-DE8F-40EB-8E8B-86EDEFB51BAA}" type="presParOf" srcId="{85F03B69-6817-4766-8C8A-AB3F15A6D86D}" destId="{24EDA3B5-6199-4365-B833-A37CE65A29BA}" srcOrd="2" destOrd="0" presId="urn:microsoft.com/office/officeart/2016/7/layout/BasicLinearProcessNumbered"/>
    <dgm:cxn modelId="{18B1996F-3D94-4B08-B923-9F2216E3A0DE}" type="presParOf" srcId="{85F03B69-6817-4766-8C8A-AB3F15A6D86D}" destId="{39EEE1B1-FE43-45D9-9F46-59BD20BA84C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597C7-102B-4F72-B7CF-B2ACB9640AC7}"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D4FFD277-CE2C-436F-8057-6A16FD09BDC8}">
      <dgm:prSet/>
      <dgm:spPr/>
      <dgm:t>
        <a:bodyPr/>
        <a:lstStyle/>
        <a:p>
          <a:r>
            <a:rPr lang="en-US" b="1"/>
            <a:t>Principle of Shared Language. </a:t>
          </a:r>
          <a:r>
            <a:rPr lang="en-US"/>
            <a:t>Assessment in music education should be discussed using commonly accepted definitions of assessment, measurement, and evaluation.</a:t>
          </a:r>
        </a:p>
      </dgm:t>
    </dgm:pt>
    <dgm:pt modelId="{BD1777E8-EB83-402A-9EF2-9929FAE6A7AF}" type="parTrans" cxnId="{33BB5BE5-88CD-4BF6-B276-A3BB744D0BCF}">
      <dgm:prSet/>
      <dgm:spPr/>
      <dgm:t>
        <a:bodyPr/>
        <a:lstStyle/>
        <a:p>
          <a:endParaRPr lang="en-US"/>
        </a:p>
      </dgm:t>
    </dgm:pt>
    <dgm:pt modelId="{3B57BDA9-61B1-4173-A189-E0B761FDE8D5}" type="sibTrans" cxnId="{33BB5BE5-88CD-4BF6-B276-A3BB744D0BCF}">
      <dgm:prSet/>
      <dgm:spPr/>
      <dgm:t>
        <a:bodyPr/>
        <a:lstStyle/>
        <a:p>
          <a:endParaRPr lang="en-US"/>
        </a:p>
      </dgm:t>
    </dgm:pt>
    <dgm:pt modelId="{EDB8092F-8464-4E62-A1BB-2F83C41892A5}">
      <dgm:prSet/>
      <dgm:spPr/>
      <dgm:t>
        <a:bodyPr/>
        <a:lstStyle/>
        <a:p>
          <a:r>
            <a:rPr lang="en-US" b="1"/>
            <a:t>Principle of Quality. </a:t>
          </a:r>
          <a:r>
            <a:rPr lang="en-US"/>
            <a:t>Assessments developed for music education must adhere to internationally accepted norms for validity, reliability, and fairness, and focus on student learning. </a:t>
          </a:r>
        </a:p>
      </dgm:t>
    </dgm:pt>
    <dgm:pt modelId="{96115071-713D-4BCE-8363-3ADE9084D380}" type="parTrans" cxnId="{E0BC22CC-26DA-4122-95FE-1340796FD183}">
      <dgm:prSet/>
      <dgm:spPr/>
      <dgm:t>
        <a:bodyPr/>
        <a:lstStyle/>
        <a:p>
          <a:endParaRPr lang="en-US"/>
        </a:p>
      </dgm:t>
    </dgm:pt>
    <dgm:pt modelId="{23D94554-6BB4-4BF1-95DB-6ADDEA1336ED}" type="sibTrans" cxnId="{E0BC22CC-26DA-4122-95FE-1340796FD183}">
      <dgm:prSet/>
      <dgm:spPr/>
      <dgm:t>
        <a:bodyPr/>
        <a:lstStyle/>
        <a:p>
          <a:endParaRPr lang="en-US"/>
        </a:p>
      </dgm:t>
    </dgm:pt>
    <dgm:pt modelId="{54EE1673-25B6-4113-9EBF-93E253A146D0}" type="pres">
      <dgm:prSet presAssocID="{822597C7-102B-4F72-B7CF-B2ACB9640AC7}" presName="hierChild1" presStyleCnt="0">
        <dgm:presLayoutVars>
          <dgm:chPref val="1"/>
          <dgm:dir/>
          <dgm:animOne val="branch"/>
          <dgm:animLvl val="lvl"/>
          <dgm:resizeHandles/>
        </dgm:presLayoutVars>
      </dgm:prSet>
      <dgm:spPr/>
    </dgm:pt>
    <dgm:pt modelId="{3AD35D8B-58A8-4119-B28A-A526BD705A87}" type="pres">
      <dgm:prSet presAssocID="{D4FFD277-CE2C-436F-8057-6A16FD09BDC8}" presName="hierRoot1" presStyleCnt="0"/>
      <dgm:spPr/>
    </dgm:pt>
    <dgm:pt modelId="{93AFC3DF-F06A-4944-847D-01D4BBF28F56}" type="pres">
      <dgm:prSet presAssocID="{D4FFD277-CE2C-436F-8057-6A16FD09BDC8}" presName="composite" presStyleCnt="0"/>
      <dgm:spPr/>
    </dgm:pt>
    <dgm:pt modelId="{89C1E403-44B1-4BAD-9A40-8CA47EA30892}" type="pres">
      <dgm:prSet presAssocID="{D4FFD277-CE2C-436F-8057-6A16FD09BDC8}" presName="background" presStyleLbl="node0" presStyleIdx="0" presStyleCnt="2"/>
      <dgm:spPr/>
    </dgm:pt>
    <dgm:pt modelId="{4A9E3C40-F78D-42AB-BA0B-97D324D8361A}" type="pres">
      <dgm:prSet presAssocID="{D4FFD277-CE2C-436F-8057-6A16FD09BDC8}" presName="text" presStyleLbl="fgAcc0" presStyleIdx="0" presStyleCnt="2">
        <dgm:presLayoutVars>
          <dgm:chPref val="3"/>
        </dgm:presLayoutVars>
      </dgm:prSet>
      <dgm:spPr/>
    </dgm:pt>
    <dgm:pt modelId="{42B9CED6-BFF7-44F6-A60C-B3C0F2BA31FB}" type="pres">
      <dgm:prSet presAssocID="{D4FFD277-CE2C-436F-8057-6A16FD09BDC8}" presName="hierChild2" presStyleCnt="0"/>
      <dgm:spPr/>
    </dgm:pt>
    <dgm:pt modelId="{3F329314-4393-4D21-A49F-CF22802BFDDC}" type="pres">
      <dgm:prSet presAssocID="{EDB8092F-8464-4E62-A1BB-2F83C41892A5}" presName="hierRoot1" presStyleCnt="0"/>
      <dgm:spPr/>
    </dgm:pt>
    <dgm:pt modelId="{AEC6BB7A-D316-4C3C-8794-6F44C1AFC6BD}" type="pres">
      <dgm:prSet presAssocID="{EDB8092F-8464-4E62-A1BB-2F83C41892A5}" presName="composite" presStyleCnt="0"/>
      <dgm:spPr/>
    </dgm:pt>
    <dgm:pt modelId="{F3EA739E-3AF1-4ABE-A0AE-995A2AB36B86}" type="pres">
      <dgm:prSet presAssocID="{EDB8092F-8464-4E62-A1BB-2F83C41892A5}" presName="background" presStyleLbl="node0" presStyleIdx="1" presStyleCnt="2"/>
      <dgm:spPr/>
    </dgm:pt>
    <dgm:pt modelId="{EABD5028-0E3F-4DD8-8D62-F32FF98DA704}" type="pres">
      <dgm:prSet presAssocID="{EDB8092F-8464-4E62-A1BB-2F83C41892A5}" presName="text" presStyleLbl="fgAcc0" presStyleIdx="1" presStyleCnt="2">
        <dgm:presLayoutVars>
          <dgm:chPref val="3"/>
        </dgm:presLayoutVars>
      </dgm:prSet>
      <dgm:spPr/>
    </dgm:pt>
    <dgm:pt modelId="{FD81A9E6-86AF-42D1-8560-0AA5E3E080C6}" type="pres">
      <dgm:prSet presAssocID="{EDB8092F-8464-4E62-A1BB-2F83C41892A5}" presName="hierChild2" presStyleCnt="0"/>
      <dgm:spPr/>
    </dgm:pt>
  </dgm:ptLst>
  <dgm:cxnLst>
    <dgm:cxn modelId="{B1640CA4-A5C0-4FE3-99E2-BEA0ECD5E770}" type="presOf" srcId="{822597C7-102B-4F72-B7CF-B2ACB9640AC7}" destId="{54EE1673-25B6-4113-9EBF-93E253A146D0}" srcOrd="0" destOrd="0" presId="urn:microsoft.com/office/officeart/2005/8/layout/hierarchy1"/>
    <dgm:cxn modelId="{374863CA-9640-4FF9-993D-B565A07A86D3}" type="presOf" srcId="{D4FFD277-CE2C-436F-8057-6A16FD09BDC8}" destId="{4A9E3C40-F78D-42AB-BA0B-97D324D8361A}" srcOrd="0" destOrd="0" presId="urn:microsoft.com/office/officeart/2005/8/layout/hierarchy1"/>
    <dgm:cxn modelId="{E0BC22CC-26DA-4122-95FE-1340796FD183}" srcId="{822597C7-102B-4F72-B7CF-B2ACB9640AC7}" destId="{EDB8092F-8464-4E62-A1BB-2F83C41892A5}" srcOrd="1" destOrd="0" parTransId="{96115071-713D-4BCE-8363-3ADE9084D380}" sibTransId="{23D94554-6BB4-4BF1-95DB-6ADDEA1336ED}"/>
    <dgm:cxn modelId="{087825D7-5F35-4C8B-88E7-8B22199FB24F}" type="presOf" srcId="{EDB8092F-8464-4E62-A1BB-2F83C41892A5}" destId="{EABD5028-0E3F-4DD8-8D62-F32FF98DA704}" srcOrd="0" destOrd="0" presId="urn:microsoft.com/office/officeart/2005/8/layout/hierarchy1"/>
    <dgm:cxn modelId="{33BB5BE5-88CD-4BF6-B276-A3BB744D0BCF}" srcId="{822597C7-102B-4F72-B7CF-B2ACB9640AC7}" destId="{D4FFD277-CE2C-436F-8057-6A16FD09BDC8}" srcOrd="0" destOrd="0" parTransId="{BD1777E8-EB83-402A-9EF2-9929FAE6A7AF}" sibTransId="{3B57BDA9-61B1-4173-A189-E0B761FDE8D5}"/>
    <dgm:cxn modelId="{DCFEBD33-5896-4B88-B06E-ABE49C8ECAD6}" type="presParOf" srcId="{54EE1673-25B6-4113-9EBF-93E253A146D0}" destId="{3AD35D8B-58A8-4119-B28A-A526BD705A87}" srcOrd="0" destOrd="0" presId="urn:microsoft.com/office/officeart/2005/8/layout/hierarchy1"/>
    <dgm:cxn modelId="{E5B53A2C-B088-41BD-BA20-E900F6D21559}" type="presParOf" srcId="{3AD35D8B-58A8-4119-B28A-A526BD705A87}" destId="{93AFC3DF-F06A-4944-847D-01D4BBF28F56}" srcOrd="0" destOrd="0" presId="urn:microsoft.com/office/officeart/2005/8/layout/hierarchy1"/>
    <dgm:cxn modelId="{C14B3DA5-FFCD-4966-B9D6-87CBBCBD8531}" type="presParOf" srcId="{93AFC3DF-F06A-4944-847D-01D4BBF28F56}" destId="{89C1E403-44B1-4BAD-9A40-8CA47EA30892}" srcOrd="0" destOrd="0" presId="urn:microsoft.com/office/officeart/2005/8/layout/hierarchy1"/>
    <dgm:cxn modelId="{8AA42492-6746-41BA-A711-A7D55A8E813E}" type="presParOf" srcId="{93AFC3DF-F06A-4944-847D-01D4BBF28F56}" destId="{4A9E3C40-F78D-42AB-BA0B-97D324D8361A}" srcOrd="1" destOrd="0" presId="urn:microsoft.com/office/officeart/2005/8/layout/hierarchy1"/>
    <dgm:cxn modelId="{84E951C6-85FD-4B17-BA1F-508C0F27C046}" type="presParOf" srcId="{3AD35D8B-58A8-4119-B28A-A526BD705A87}" destId="{42B9CED6-BFF7-44F6-A60C-B3C0F2BA31FB}" srcOrd="1" destOrd="0" presId="urn:microsoft.com/office/officeart/2005/8/layout/hierarchy1"/>
    <dgm:cxn modelId="{D9F6356B-AB29-468B-A5CB-9614E86498BF}" type="presParOf" srcId="{54EE1673-25B6-4113-9EBF-93E253A146D0}" destId="{3F329314-4393-4D21-A49F-CF22802BFDDC}" srcOrd="1" destOrd="0" presId="urn:microsoft.com/office/officeart/2005/8/layout/hierarchy1"/>
    <dgm:cxn modelId="{93D33B2C-8F39-421D-A896-04FAB5CA21BF}" type="presParOf" srcId="{3F329314-4393-4D21-A49F-CF22802BFDDC}" destId="{AEC6BB7A-D316-4C3C-8794-6F44C1AFC6BD}" srcOrd="0" destOrd="0" presId="urn:microsoft.com/office/officeart/2005/8/layout/hierarchy1"/>
    <dgm:cxn modelId="{1C5F0E37-B21C-43AD-A80F-1CFB66BF281B}" type="presParOf" srcId="{AEC6BB7A-D316-4C3C-8794-6F44C1AFC6BD}" destId="{F3EA739E-3AF1-4ABE-A0AE-995A2AB36B86}" srcOrd="0" destOrd="0" presId="urn:microsoft.com/office/officeart/2005/8/layout/hierarchy1"/>
    <dgm:cxn modelId="{39697910-7C97-44BB-B7B2-F9C1264BBC8B}" type="presParOf" srcId="{AEC6BB7A-D316-4C3C-8794-6F44C1AFC6BD}" destId="{EABD5028-0E3F-4DD8-8D62-F32FF98DA704}" srcOrd="1" destOrd="0" presId="urn:microsoft.com/office/officeart/2005/8/layout/hierarchy1"/>
    <dgm:cxn modelId="{B6E32B3E-B668-4A1A-8A54-B744B687F586}" type="presParOf" srcId="{3F329314-4393-4D21-A49F-CF22802BFDDC}" destId="{FD81A9E6-86AF-42D1-8560-0AA5E3E080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070CAB-6432-4BC0-95A6-6645F34F1019}"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D89C83B5-275C-4028-8C67-016F01F39FB2}">
      <dgm:prSet/>
      <dgm:spPr/>
      <dgm:t>
        <a:bodyPr/>
        <a:lstStyle/>
        <a:p>
          <a:r>
            <a:rPr lang="en-US" b="1"/>
            <a:t>Principle of Alignment. </a:t>
          </a:r>
          <a:r>
            <a:rPr lang="en-US"/>
            <a:t>Assessments must arise from the curriculum for which they are developed and in which they are operationalized.</a:t>
          </a:r>
        </a:p>
      </dgm:t>
    </dgm:pt>
    <dgm:pt modelId="{803BAA31-0BD9-4D79-8381-2D5653DE6871}" type="parTrans" cxnId="{E2A9B5B2-16C2-4055-B2A3-FC6898E6D06E}">
      <dgm:prSet/>
      <dgm:spPr/>
      <dgm:t>
        <a:bodyPr/>
        <a:lstStyle/>
        <a:p>
          <a:endParaRPr lang="en-US"/>
        </a:p>
      </dgm:t>
    </dgm:pt>
    <dgm:pt modelId="{5FB7D108-A6EE-43C7-8B47-2207F15E5254}" type="sibTrans" cxnId="{E2A9B5B2-16C2-4055-B2A3-FC6898E6D06E}">
      <dgm:prSet/>
      <dgm:spPr/>
      <dgm:t>
        <a:bodyPr/>
        <a:lstStyle/>
        <a:p>
          <a:endParaRPr lang="en-US"/>
        </a:p>
      </dgm:t>
    </dgm:pt>
    <dgm:pt modelId="{3EBD2BD5-3F04-4F55-AF78-2EB98DE5209B}">
      <dgm:prSet/>
      <dgm:spPr/>
      <dgm:t>
        <a:bodyPr/>
        <a:lstStyle/>
        <a:p>
          <a:r>
            <a:rPr lang="en-US" b="1"/>
            <a:t>Principle of Authenticity.</a:t>
          </a:r>
          <a:r>
            <a:rPr lang="en-US"/>
            <a:t> Assessment in music education must be authentic and appropriate for the context in which it is administered. </a:t>
          </a:r>
        </a:p>
      </dgm:t>
    </dgm:pt>
    <dgm:pt modelId="{BC2A025C-32D8-4662-8CF9-A7167BD38D83}" type="parTrans" cxnId="{65E3B4CB-6F79-4FAA-8912-A511B6B8CEFB}">
      <dgm:prSet/>
      <dgm:spPr/>
      <dgm:t>
        <a:bodyPr/>
        <a:lstStyle/>
        <a:p>
          <a:endParaRPr lang="en-US"/>
        </a:p>
      </dgm:t>
    </dgm:pt>
    <dgm:pt modelId="{2CE82828-6AB6-4B38-9182-1C00FC5D8DF2}" type="sibTrans" cxnId="{65E3B4CB-6F79-4FAA-8912-A511B6B8CEFB}">
      <dgm:prSet/>
      <dgm:spPr/>
      <dgm:t>
        <a:bodyPr/>
        <a:lstStyle/>
        <a:p>
          <a:endParaRPr lang="en-US"/>
        </a:p>
      </dgm:t>
    </dgm:pt>
    <dgm:pt modelId="{26F87694-F4DC-405A-8E76-A356737779A1}" type="pres">
      <dgm:prSet presAssocID="{5E070CAB-6432-4BC0-95A6-6645F34F1019}" presName="hierChild1" presStyleCnt="0">
        <dgm:presLayoutVars>
          <dgm:chPref val="1"/>
          <dgm:dir/>
          <dgm:animOne val="branch"/>
          <dgm:animLvl val="lvl"/>
          <dgm:resizeHandles/>
        </dgm:presLayoutVars>
      </dgm:prSet>
      <dgm:spPr/>
    </dgm:pt>
    <dgm:pt modelId="{DB3C6069-258F-4F01-A451-FE1B773E5075}" type="pres">
      <dgm:prSet presAssocID="{D89C83B5-275C-4028-8C67-016F01F39FB2}" presName="hierRoot1" presStyleCnt="0"/>
      <dgm:spPr/>
    </dgm:pt>
    <dgm:pt modelId="{36FE3AA6-4EE5-4478-9749-77124E0188F1}" type="pres">
      <dgm:prSet presAssocID="{D89C83B5-275C-4028-8C67-016F01F39FB2}" presName="composite" presStyleCnt="0"/>
      <dgm:spPr/>
    </dgm:pt>
    <dgm:pt modelId="{ED3E5BC5-3B95-4EAD-8802-F4D6ADC80799}" type="pres">
      <dgm:prSet presAssocID="{D89C83B5-275C-4028-8C67-016F01F39FB2}" presName="background" presStyleLbl="node0" presStyleIdx="0" presStyleCnt="2"/>
      <dgm:spPr/>
    </dgm:pt>
    <dgm:pt modelId="{E95C675D-6E78-4F78-8421-B24A89A36555}" type="pres">
      <dgm:prSet presAssocID="{D89C83B5-275C-4028-8C67-016F01F39FB2}" presName="text" presStyleLbl="fgAcc0" presStyleIdx="0" presStyleCnt="2">
        <dgm:presLayoutVars>
          <dgm:chPref val="3"/>
        </dgm:presLayoutVars>
      </dgm:prSet>
      <dgm:spPr/>
    </dgm:pt>
    <dgm:pt modelId="{685B343B-97B4-4DFA-9CE8-C9D355D531CE}" type="pres">
      <dgm:prSet presAssocID="{D89C83B5-275C-4028-8C67-016F01F39FB2}" presName="hierChild2" presStyleCnt="0"/>
      <dgm:spPr/>
    </dgm:pt>
    <dgm:pt modelId="{F4912087-DF39-4B11-9A3F-1DA8B2C20279}" type="pres">
      <dgm:prSet presAssocID="{3EBD2BD5-3F04-4F55-AF78-2EB98DE5209B}" presName="hierRoot1" presStyleCnt="0"/>
      <dgm:spPr/>
    </dgm:pt>
    <dgm:pt modelId="{7404CAD8-BFB7-4FFE-BE4A-DD1AE7900A46}" type="pres">
      <dgm:prSet presAssocID="{3EBD2BD5-3F04-4F55-AF78-2EB98DE5209B}" presName="composite" presStyleCnt="0"/>
      <dgm:spPr/>
    </dgm:pt>
    <dgm:pt modelId="{520D4102-E998-4EFD-AAC4-E243BAA19C96}" type="pres">
      <dgm:prSet presAssocID="{3EBD2BD5-3F04-4F55-AF78-2EB98DE5209B}" presName="background" presStyleLbl="node0" presStyleIdx="1" presStyleCnt="2"/>
      <dgm:spPr/>
    </dgm:pt>
    <dgm:pt modelId="{F40439A5-BCD5-4449-9CAB-1F62E03BFE73}" type="pres">
      <dgm:prSet presAssocID="{3EBD2BD5-3F04-4F55-AF78-2EB98DE5209B}" presName="text" presStyleLbl="fgAcc0" presStyleIdx="1" presStyleCnt="2">
        <dgm:presLayoutVars>
          <dgm:chPref val="3"/>
        </dgm:presLayoutVars>
      </dgm:prSet>
      <dgm:spPr/>
    </dgm:pt>
    <dgm:pt modelId="{BF6C43A1-70E1-492E-945F-7200B35FCB83}" type="pres">
      <dgm:prSet presAssocID="{3EBD2BD5-3F04-4F55-AF78-2EB98DE5209B}" presName="hierChild2" presStyleCnt="0"/>
      <dgm:spPr/>
    </dgm:pt>
  </dgm:ptLst>
  <dgm:cxnLst>
    <dgm:cxn modelId="{6A54A979-CC17-45ED-8C89-3FB888EAA4F7}" type="presOf" srcId="{D89C83B5-275C-4028-8C67-016F01F39FB2}" destId="{E95C675D-6E78-4F78-8421-B24A89A36555}" srcOrd="0" destOrd="0" presId="urn:microsoft.com/office/officeart/2005/8/layout/hierarchy1"/>
    <dgm:cxn modelId="{7666598E-8B9C-4EAD-94E8-0E168CB9FF65}" type="presOf" srcId="{5E070CAB-6432-4BC0-95A6-6645F34F1019}" destId="{26F87694-F4DC-405A-8E76-A356737779A1}" srcOrd="0" destOrd="0" presId="urn:microsoft.com/office/officeart/2005/8/layout/hierarchy1"/>
    <dgm:cxn modelId="{C32761AC-3AFE-46B0-9F07-946D3910E345}" type="presOf" srcId="{3EBD2BD5-3F04-4F55-AF78-2EB98DE5209B}" destId="{F40439A5-BCD5-4449-9CAB-1F62E03BFE73}" srcOrd="0" destOrd="0" presId="urn:microsoft.com/office/officeart/2005/8/layout/hierarchy1"/>
    <dgm:cxn modelId="{E2A9B5B2-16C2-4055-B2A3-FC6898E6D06E}" srcId="{5E070CAB-6432-4BC0-95A6-6645F34F1019}" destId="{D89C83B5-275C-4028-8C67-016F01F39FB2}" srcOrd="0" destOrd="0" parTransId="{803BAA31-0BD9-4D79-8381-2D5653DE6871}" sibTransId="{5FB7D108-A6EE-43C7-8B47-2207F15E5254}"/>
    <dgm:cxn modelId="{65E3B4CB-6F79-4FAA-8912-A511B6B8CEFB}" srcId="{5E070CAB-6432-4BC0-95A6-6645F34F1019}" destId="{3EBD2BD5-3F04-4F55-AF78-2EB98DE5209B}" srcOrd="1" destOrd="0" parTransId="{BC2A025C-32D8-4662-8CF9-A7167BD38D83}" sibTransId="{2CE82828-6AB6-4B38-9182-1C00FC5D8DF2}"/>
    <dgm:cxn modelId="{31715562-3237-4A66-A6C2-C3F6B3520E49}" type="presParOf" srcId="{26F87694-F4DC-405A-8E76-A356737779A1}" destId="{DB3C6069-258F-4F01-A451-FE1B773E5075}" srcOrd="0" destOrd="0" presId="urn:microsoft.com/office/officeart/2005/8/layout/hierarchy1"/>
    <dgm:cxn modelId="{40AA56ED-A565-4FF8-A818-CA95F695E7BE}" type="presParOf" srcId="{DB3C6069-258F-4F01-A451-FE1B773E5075}" destId="{36FE3AA6-4EE5-4478-9749-77124E0188F1}" srcOrd="0" destOrd="0" presId="urn:microsoft.com/office/officeart/2005/8/layout/hierarchy1"/>
    <dgm:cxn modelId="{335F9C32-22F4-4ABA-8EE5-2B3DC5CA3964}" type="presParOf" srcId="{36FE3AA6-4EE5-4478-9749-77124E0188F1}" destId="{ED3E5BC5-3B95-4EAD-8802-F4D6ADC80799}" srcOrd="0" destOrd="0" presId="urn:microsoft.com/office/officeart/2005/8/layout/hierarchy1"/>
    <dgm:cxn modelId="{66D55331-EE24-423D-A7F4-1BB82578A8A8}" type="presParOf" srcId="{36FE3AA6-4EE5-4478-9749-77124E0188F1}" destId="{E95C675D-6E78-4F78-8421-B24A89A36555}" srcOrd="1" destOrd="0" presId="urn:microsoft.com/office/officeart/2005/8/layout/hierarchy1"/>
    <dgm:cxn modelId="{E27CD830-F47C-414D-A1E3-3F715BB10C54}" type="presParOf" srcId="{DB3C6069-258F-4F01-A451-FE1B773E5075}" destId="{685B343B-97B4-4DFA-9CE8-C9D355D531CE}" srcOrd="1" destOrd="0" presId="urn:microsoft.com/office/officeart/2005/8/layout/hierarchy1"/>
    <dgm:cxn modelId="{A205348B-EFDB-4B05-B109-FA8C6395825D}" type="presParOf" srcId="{26F87694-F4DC-405A-8E76-A356737779A1}" destId="{F4912087-DF39-4B11-9A3F-1DA8B2C20279}" srcOrd="1" destOrd="0" presId="urn:microsoft.com/office/officeart/2005/8/layout/hierarchy1"/>
    <dgm:cxn modelId="{E4984364-FCE6-4E65-A971-FA44B3F9AF8F}" type="presParOf" srcId="{F4912087-DF39-4B11-9A3F-1DA8B2C20279}" destId="{7404CAD8-BFB7-4FFE-BE4A-DD1AE7900A46}" srcOrd="0" destOrd="0" presId="urn:microsoft.com/office/officeart/2005/8/layout/hierarchy1"/>
    <dgm:cxn modelId="{3ECDB304-827C-4044-A372-CF4B5792AB0D}" type="presParOf" srcId="{7404CAD8-BFB7-4FFE-BE4A-DD1AE7900A46}" destId="{520D4102-E998-4EFD-AAC4-E243BAA19C96}" srcOrd="0" destOrd="0" presId="urn:microsoft.com/office/officeart/2005/8/layout/hierarchy1"/>
    <dgm:cxn modelId="{ECDBABFD-5344-42DB-98C1-5762B189EBE5}" type="presParOf" srcId="{7404CAD8-BFB7-4FFE-BE4A-DD1AE7900A46}" destId="{F40439A5-BCD5-4449-9CAB-1F62E03BFE73}" srcOrd="1" destOrd="0" presId="urn:microsoft.com/office/officeart/2005/8/layout/hierarchy1"/>
    <dgm:cxn modelId="{DA1AA958-DBCA-45C3-97A2-277ABA33A386}" type="presParOf" srcId="{F4912087-DF39-4B11-9A3F-1DA8B2C20279}" destId="{BF6C43A1-70E1-492E-945F-7200B35FCB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6B0498-3F47-447E-A795-D7A11796518C}"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9234D073-79A2-427A-B7F0-125C59BBC611}">
      <dgm:prSet/>
      <dgm:spPr/>
      <dgm:t>
        <a:bodyPr/>
        <a:lstStyle/>
        <a:p>
          <a:r>
            <a:rPr lang="en-US" b="1"/>
            <a:t>Principle of Purpose. </a:t>
          </a:r>
          <a:r>
            <a:rPr lang="en-US"/>
            <a:t>Assessments in music education must have a clear purpose, identify who is being assessed, and define clearly how the results will be used to improve student music learning.</a:t>
          </a:r>
        </a:p>
      </dgm:t>
    </dgm:pt>
    <dgm:pt modelId="{FCB478E5-4CF9-437D-A65E-E432243D4EDC}" type="parTrans" cxnId="{BD5CECA9-B1E1-4D9A-B0C2-1AD1C0BBCD0E}">
      <dgm:prSet/>
      <dgm:spPr/>
      <dgm:t>
        <a:bodyPr/>
        <a:lstStyle/>
        <a:p>
          <a:endParaRPr lang="en-US"/>
        </a:p>
      </dgm:t>
    </dgm:pt>
    <dgm:pt modelId="{D725B6AA-9C9B-410D-8142-76C21FBA5CDF}" type="sibTrans" cxnId="{BD5CECA9-B1E1-4D9A-B0C2-1AD1C0BBCD0E}">
      <dgm:prSet/>
      <dgm:spPr/>
      <dgm:t>
        <a:bodyPr/>
        <a:lstStyle/>
        <a:p>
          <a:endParaRPr lang="en-US"/>
        </a:p>
      </dgm:t>
    </dgm:pt>
    <dgm:pt modelId="{2832DDF9-A914-4EA2-B3C1-E66742F82CBC}">
      <dgm:prSet/>
      <dgm:spPr/>
      <dgm:t>
        <a:bodyPr/>
        <a:lstStyle/>
        <a:p>
          <a:r>
            <a:rPr lang="en-US" b="1"/>
            <a:t>Principle of Operability.</a:t>
          </a:r>
          <a:r>
            <a:rPr lang="en-US"/>
            <a:t> Methods used in music education assessment must be clear, simple to understand, and easy to implement and use.</a:t>
          </a:r>
        </a:p>
      </dgm:t>
    </dgm:pt>
    <dgm:pt modelId="{66650FA8-511A-4D21-A955-AE43AE12A5CF}" type="parTrans" cxnId="{73C6172D-3080-4254-AD92-0D2AA4C72510}">
      <dgm:prSet/>
      <dgm:spPr/>
      <dgm:t>
        <a:bodyPr/>
        <a:lstStyle/>
        <a:p>
          <a:endParaRPr lang="en-US"/>
        </a:p>
      </dgm:t>
    </dgm:pt>
    <dgm:pt modelId="{3977D515-51C2-4E8B-B9D5-4339C9ECD27C}" type="sibTrans" cxnId="{73C6172D-3080-4254-AD92-0D2AA4C72510}">
      <dgm:prSet/>
      <dgm:spPr/>
      <dgm:t>
        <a:bodyPr/>
        <a:lstStyle/>
        <a:p>
          <a:endParaRPr lang="en-US"/>
        </a:p>
      </dgm:t>
    </dgm:pt>
    <dgm:pt modelId="{0930EC45-01C4-4966-BE40-C51E71610BEA}" type="pres">
      <dgm:prSet presAssocID="{AD6B0498-3F47-447E-A795-D7A11796518C}" presName="hierChild1" presStyleCnt="0">
        <dgm:presLayoutVars>
          <dgm:chPref val="1"/>
          <dgm:dir/>
          <dgm:animOne val="branch"/>
          <dgm:animLvl val="lvl"/>
          <dgm:resizeHandles/>
        </dgm:presLayoutVars>
      </dgm:prSet>
      <dgm:spPr/>
    </dgm:pt>
    <dgm:pt modelId="{293D61A4-E8AC-4B18-8ED8-E7DE9A3A24A0}" type="pres">
      <dgm:prSet presAssocID="{9234D073-79A2-427A-B7F0-125C59BBC611}" presName="hierRoot1" presStyleCnt="0"/>
      <dgm:spPr/>
    </dgm:pt>
    <dgm:pt modelId="{CA0FDB03-3474-4DD9-8241-04A55965CBE6}" type="pres">
      <dgm:prSet presAssocID="{9234D073-79A2-427A-B7F0-125C59BBC611}" presName="composite" presStyleCnt="0"/>
      <dgm:spPr/>
    </dgm:pt>
    <dgm:pt modelId="{F53F9311-F7F9-4C6E-8129-3F4C61D84C8B}" type="pres">
      <dgm:prSet presAssocID="{9234D073-79A2-427A-B7F0-125C59BBC611}" presName="background" presStyleLbl="node0" presStyleIdx="0" presStyleCnt="2"/>
      <dgm:spPr/>
    </dgm:pt>
    <dgm:pt modelId="{2DC1C28A-891B-4FA8-BEE6-9CF162268641}" type="pres">
      <dgm:prSet presAssocID="{9234D073-79A2-427A-B7F0-125C59BBC611}" presName="text" presStyleLbl="fgAcc0" presStyleIdx="0" presStyleCnt="2">
        <dgm:presLayoutVars>
          <dgm:chPref val="3"/>
        </dgm:presLayoutVars>
      </dgm:prSet>
      <dgm:spPr/>
    </dgm:pt>
    <dgm:pt modelId="{C424ACB4-BFA1-4CBC-82D4-4BAE9DB36D45}" type="pres">
      <dgm:prSet presAssocID="{9234D073-79A2-427A-B7F0-125C59BBC611}" presName="hierChild2" presStyleCnt="0"/>
      <dgm:spPr/>
    </dgm:pt>
    <dgm:pt modelId="{9232C435-C27C-4ED3-A1E6-6956DED4EED9}" type="pres">
      <dgm:prSet presAssocID="{2832DDF9-A914-4EA2-B3C1-E66742F82CBC}" presName="hierRoot1" presStyleCnt="0"/>
      <dgm:spPr/>
    </dgm:pt>
    <dgm:pt modelId="{86A49BC7-1BDB-4814-87A1-378A732B54EB}" type="pres">
      <dgm:prSet presAssocID="{2832DDF9-A914-4EA2-B3C1-E66742F82CBC}" presName="composite" presStyleCnt="0"/>
      <dgm:spPr/>
    </dgm:pt>
    <dgm:pt modelId="{13880826-6B20-4687-BD00-B1CB46E3F48B}" type="pres">
      <dgm:prSet presAssocID="{2832DDF9-A914-4EA2-B3C1-E66742F82CBC}" presName="background" presStyleLbl="node0" presStyleIdx="1" presStyleCnt="2"/>
      <dgm:spPr/>
    </dgm:pt>
    <dgm:pt modelId="{ADEF6FB0-6337-43C5-8B93-9F2FC05F1C9F}" type="pres">
      <dgm:prSet presAssocID="{2832DDF9-A914-4EA2-B3C1-E66742F82CBC}" presName="text" presStyleLbl="fgAcc0" presStyleIdx="1" presStyleCnt="2">
        <dgm:presLayoutVars>
          <dgm:chPref val="3"/>
        </dgm:presLayoutVars>
      </dgm:prSet>
      <dgm:spPr/>
    </dgm:pt>
    <dgm:pt modelId="{E98945D6-9A87-4674-B200-5BB7C16D69D6}" type="pres">
      <dgm:prSet presAssocID="{2832DDF9-A914-4EA2-B3C1-E66742F82CBC}" presName="hierChild2" presStyleCnt="0"/>
      <dgm:spPr/>
    </dgm:pt>
  </dgm:ptLst>
  <dgm:cxnLst>
    <dgm:cxn modelId="{73C6172D-3080-4254-AD92-0D2AA4C72510}" srcId="{AD6B0498-3F47-447E-A795-D7A11796518C}" destId="{2832DDF9-A914-4EA2-B3C1-E66742F82CBC}" srcOrd="1" destOrd="0" parTransId="{66650FA8-511A-4D21-A955-AE43AE12A5CF}" sibTransId="{3977D515-51C2-4E8B-B9D5-4339C9ECD27C}"/>
    <dgm:cxn modelId="{68A90452-5E77-43BB-9390-05F399571A38}" type="presOf" srcId="{AD6B0498-3F47-447E-A795-D7A11796518C}" destId="{0930EC45-01C4-4966-BE40-C51E71610BEA}" srcOrd="0" destOrd="0" presId="urn:microsoft.com/office/officeart/2005/8/layout/hierarchy1"/>
    <dgm:cxn modelId="{BD5CECA9-B1E1-4D9A-B0C2-1AD1C0BBCD0E}" srcId="{AD6B0498-3F47-447E-A795-D7A11796518C}" destId="{9234D073-79A2-427A-B7F0-125C59BBC611}" srcOrd="0" destOrd="0" parTransId="{FCB478E5-4CF9-437D-A65E-E432243D4EDC}" sibTransId="{D725B6AA-9C9B-410D-8142-76C21FBA5CDF}"/>
    <dgm:cxn modelId="{407684B2-2844-4941-8500-F9DB94656FB9}" type="presOf" srcId="{9234D073-79A2-427A-B7F0-125C59BBC611}" destId="{2DC1C28A-891B-4FA8-BEE6-9CF162268641}" srcOrd="0" destOrd="0" presId="urn:microsoft.com/office/officeart/2005/8/layout/hierarchy1"/>
    <dgm:cxn modelId="{6A0006FE-2181-45D9-9710-2B00251BC470}" type="presOf" srcId="{2832DDF9-A914-4EA2-B3C1-E66742F82CBC}" destId="{ADEF6FB0-6337-43C5-8B93-9F2FC05F1C9F}" srcOrd="0" destOrd="0" presId="urn:microsoft.com/office/officeart/2005/8/layout/hierarchy1"/>
    <dgm:cxn modelId="{BC6C6E20-DCB6-4DDC-9190-BC93E3DD25EA}" type="presParOf" srcId="{0930EC45-01C4-4966-BE40-C51E71610BEA}" destId="{293D61A4-E8AC-4B18-8ED8-E7DE9A3A24A0}" srcOrd="0" destOrd="0" presId="urn:microsoft.com/office/officeart/2005/8/layout/hierarchy1"/>
    <dgm:cxn modelId="{48D18D89-31A9-412F-AE74-0731FDE7D131}" type="presParOf" srcId="{293D61A4-E8AC-4B18-8ED8-E7DE9A3A24A0}" destId="{CA0FDB03-3474-4DD9-8241-04A55965CBE6}" srcOrd="0" destOrd="0" presId="urn:microsoft.com/office/officeart/2005/8/layout/hierarchy1"/>
    <dgm:cxn modelId="{E9220AAA-DF40-4467-B59C-CC7AE514398E}" type="presParOf" srcId="{CA0FDB03-3474-4DD9-8241-04A55965CBE6}" destId="{F53F9311-F7F9-4C6E-8129-3F4C61D84C8B}" srcOrd="0" destOrd="0" presId="urn:microsoft.com/office/officeart/2005/8/layout/hierarchy1"/>
    <dgm:cxn modelId="{D8A02F8A-2125-431A-BAA1-D53B45DD23AD}" type="presParOf" srcId="{CA0FDB03-3474-4DD9-8241-04A55965CBE6}" destId="{2DC1C28A-891B-4FA8-BEE6-9CF162268641}" srcOrd="1" destOrd="0" presId="urn:microsoft.com/office/officeart/2005/8/layout/hierarchy1"/>
    <dgm:cxn modelId="{6E0312FA-F22D-4960-8F8A-59A105F2F770}" type="presParOf" srcId="{293D61A4-E8AC-4B18-8ED8-E7DE9A3A24A0}" destId="{C424ACB4-BFA1-4CBC-82D4-4BAE9DB36D45}" srcOrd="1" destOrd="0" presId="urn:microsoft.com/office/officeart/2005/8/layout/hierarchy1"/>
    <dgm:cxn modelId="{C86203AC-470F-4E84-87F2-3B8CD6946FAD}" type="presParOf" srcId="{0930EC45-01C4-4966-BE40-C51E71610BEA}" destId="{9232C435-C27C-4ED3-A1E6-6956DED4EED9}" srcOrd="1" destOrd="0" presId="urn:microsoft.com/office/officeart/2005/8/layout/hierarchy1"/>
    <dgm:cxn modelId="{345F3C14-2278-461F-A71D-77CFB8D7829A}" type="presParOf" srcId="{9232C435-C27C-4ED3-A1E6-6956DED4EED9}" destId="{86A49BC7-1BDB-4814-87A1-378A732B54EB}" srcOrd="0" destOrd="0" presId="urn:microsoft.com/office/officeart/2005/8/layout/hierarchy1"/>
    <dgm:cxn modelId="{EEEE36F6-C6C3-46D0-8563-8211BDB5EEEF}" type="presParOf" srcId="{86A49BC7-1BDB-4814-87A1-378A732B54EB}" destId="{13880826-6B20-4687-BD00-B1CB46E3F48B}" srcOrd="0" destOrd="0" presId="urn:microsoft.com/office/officeart/2005/8/layout/hierarchy1"/>
    <dgm:cxn modelId="{179E27D8-B508-471A-8F8B-7FBEBEAF17F6}" type="presParOf" srcId="{86A49BC7-1BDB-4814-87A1-378A732B54EB}" destId="{ADEF6FB0-6337-43C5-8B93-9F2FC05F1C9F}" srcOrd="1" destOrd="0" presId="urn:microsoft.com/office/officeart/2005/8/layout/hierarchy1"/>
    <dgm:cxn modelId="{83EED5CC-BF88-499D-8E1E-B3FF2A0EF4E3}" type="presParOf" srcId="{9232C435-C27C-4ED3-A1E6-6956DED4EED9}" destId="{E98945D6-9A87-4674-B200-5BB7C16D69D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3DB046-0FDB-4E55-88BB-BD9119F874AF}"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7910F4A0-304A-4F43-8569-F52FC04D99D0}">
      <dgm:prSet/>
      <dgm:spPr/>
      <dgm:t>
        <a:bodyPr/>
        <a:lstStyle/>
        <a:p>
          <a:r>
            <a:rPr lang="en-US" b="1"/>
            <a:t>Principle of Social Justice.</a:t>
          </a:r>
          <a:r>
            <a:rPr lang="en-US"/>
            <a:t> Music curriculum and its associated assessment must be made available to and appropriately adapted for all students. </a:t>
          </a:r>
        </a:p>
      </dgm:t>
    </dgm:pt>
    <dgm:pt modelId="{5AF07F92-2791-4451-A032-F315402F2B9E}" type="parTrans" cxnId="{DA2BFF4B-BD2A-4F1B-BD8A-C2952AC72FE3}">
      <dgm:prSet/>
      <dgm:spPr/>
      <dgm:t>
        <a:bodyPr/>
        <a:lstStyle/>
        <a:p>
          <a:endParaRPr lang="en-US"/>
        </a:p>
      </dgm:t>
    </dgm:pt>
    <dgm:pt modelId="{7AA89E56-1191-4E9C-AE6D-F428CDA8DFD8}" type="sibTrans" cxnId="{DA2BFF4B-BD2A-4F1B-BD8A-C2952AC72FE3}">
      <dgm:prSet/>
      <dgm:spPr/>
      <dgm:t>
        <a:bodyPr/>
        <a:lstStyle/>
        <a:p>
          <a:endParaRPr lang="en-US"/>
        </a:p>
      </dgm:t>
    </dgm:pt>
    <dgm:pt modelId="{90CAEB4B-6C94-40A3-A3F6-441B7757A6C6}">
      <dgm:prSet/>
      <dgm:spPr/>
      <dgm:t>
        <a:bodyPr/>
        <a:lstStyle/>
        <a:p>
          <a:r>
            <a:rPr lang="en-US" b="1" dirty="0"/>
            <a:t>Principle of Valuing. </a:t>
          </a:r>
          <a:r>
            <a:rPr lang="en-US" dirty="0"/>
            <a:t>Assessment should be valued as a means to improve student music learning and guide instruction.</a:t>
          </a:r>
        </a:p>
      </dgm:t>
    </dgm:pt>
    <dgm:pt modelId="{6D24409A-7A17-472E-9098-9FE459015B5D}" type="parTrans" cxnId="{F4D2AD07-1FE7-48ED-A8F8-E21A945F0C7D}">
      <dgm:prSet/>
      <dgm:spPr/>
      <dgm:t>
        <a:bodyPr/>
        <a:lstStyle/>
        <a:p>
          <a:endParaRPr lang="en-US"/>
        </a:p>
      </dgm:t>
    </dgm:pt>
    <dgm:pt modelId="{2CD2E377-8E3F-4AD1-9D74-1C7B88D5CAD6}" type="sibTrans" cxnId="{F4D2AD07-1FE7-48ED-A8F8-E21A945F0C7D}">
      <dgm:prSet/>
      <dgm:spPr/>
      <dgm:t>
        <a:bodyPr/>
        <a:lstStyle/>
        <a:p>
          <a:endParaRPr lang="en-US"/>
        </a:p>
      </dgm:t>
    </dgm:pt>
    <dgm:pt modelId="{E73B96F4-BA91-4E18-86AF-F2BD620741AF}" type="pres">
      <dgm:prSet presAssocID="{B83DB046-0FDB-4E55-88BB-BD9119F874AF}" presName="hierChild1" presStyleCnt="0">
        <dgm:presLayoutVars>
          <dgm:chPref val="1"/>
          <dgm:dir/>
          <dgm:animOne val="branch"/>
          <dgm:animLvl val="lvl"/>
          <dgm:resizeHandles/>
        </dgm:presLayoutVars>
      </dgm:prSet>
      <dgm:spPr/>
    </dgm:pt>
    <dgm:pt modelId="{276709EE-B623-4772-9E49-AF1944F2F0EA}" type="pres">
      <dgm:prSet presAssocID="{7910F4A0-304A-4F43-8569-F52FC04D99D0}" presName="hierRoot1" presStyleCnt="0"/>
      <dgm:spPr/>
    </dgm:pt>
    <dgm:pt modelId="{D09E17E7-B9A3-4231-97B8-DE8016E14857}" type="pres">
      <dgm:prSet presAssocID="{7910F4A0-304A-4F43-8569-F52FC04D99D0}" presName="composite" presStyleCnt="0"/>
      <dgm:spPr/>
    </dgm:pt>
    <dgm:pt modelId="{2E0DC185-5F54-4C9A-BF8B-358E5651AC01}" type="pres">
      <dgm:prSet presAssocID="{7910F4A0-304A-4F43-8569-F52FC04D99D0}" presName="background" presStyleLbl="node0" presStyleIdx="0" presStyleCnt="2"/>
      <dgm:spPr/>
    </dgm:pt>
    <dgm:pt modelId="{DB7865BE-0DB5-4BDF-859C-13056A998BA4}" type="pres">
      <dgm:prSet presAssocID="{7910F4A0-304A-4F43-8569-F52FC04D99D0}" presName="text" presStyleLbl="fgAcc0" presStyleIdx="0" presStyleCnt="2">
        <dgm:presLayoutVars>
          <dgm:chPref val="3"/>
        </dgm:presLayoutVars>
      </dgm:prSet>
      <dgm:spPr/>
    </dgm:pt>
    <dgm:pt modelId="{35CD760C-C981-4A0D-BD0A-3E05549F6425}" type="pres">
      <dgm:prSet presAssocID="{7910F4A0-304A-4F43-8569-F52FC04D99D0}" presName="hierChild2" presStyleCnt="0"/>
      <dgm:spPr/>
    </dgm:pt>
    <dgm:pt modelId="{2C6C8DB7-C0A9-435F-94BA-28EAE96B280A}" type="pres">
      <dgm:prSet presAssocID="{90CAEB4B-6C94-40A3-A3F6-441B7757A6C6}" presName="hierRoot1" presStyleCnt="0"/>
      <dgm:spPr/>
    </dgm:pt>
    <dgm:pt modelId="{DF02C4D6-BF56-44FC-85AF-50C9312A5FB1}" type="pres">
      <dgm:prSet presAssocID="{90CAEB4B-6C94-40A3-A3F6-441B7757A6C6}" presName="composite" presStyleCnt="0"/>
      <dgm:spPr/>
    </dgm:pt>
    <dgm:pt modelId="{77338F2D-AC11-491A-92A3-EDC31A90A52A}" type="pres">
      <dgm:prSet presAssocID="{90CAEB4B-6C94-40A3-A3F6-441B7757A6C6}" presName="background" presStyleLbl="node0" presStyleIdx="1" presStyleCnt="2"/>
      <dgm:spPr/>
    </dgm:pt>
    <dgm:pt modelId="{F45A965E-8997-47AD-A1EF-750AA120921F}" type="pres">
      <dgm:prSet presAssocID="{90CAEB4B-6C94-40A3-A3F6-441B7757A6C6}" presName="text" presStyleLbl="fgAcc0" presStyleIdx="1" presStyleCnt="2">
        <dgm:presLayoutVars>
          <dgm:chPref val="3"/>
        </dgm:presLayoutVars>
      </dgm:prSet>
      <dgm:spPr/>
    </dgm:pt>
    <dgm:pt modelId="{A6AE43CE-A085-45F5-879E-0BAA544B59CF}" type="pres">
      <dgm:prSet presAssocID="{90CAEB4B-6C94-40A3-A3F6-441B7757A6C6}" presName="hierChild2" presStyleCnt="0"/>
      <dgm:spPr/>
    </dgm:pt>
  </dgm:ptLst>
  <dgm:cxnLst>
    <dgm:cxn modelId="{F4D2AD07-1FE7-48ED-A8F8-E21A945F0C7D}" srcId="{B83DB046-0FDB-4E55-88BB-BD9119F874AF}" destId="{90CAEB4B-6C94-40A3-A3F6-441B7757A6C6}" srcOrd="1" destOrd="0" parTransId="{6D24409A-7A17-472E-9098-9FE459015B5D}" sibTransId="{2CD2E377-8E3F-4AD1-9D74-1C7B88D5CAD6}"/>
    <dgm:cxn modelId="{200EF90F-E85B-4F1E-95F2-D9B9D6DBABD9}" type="presOf" srcId="{90CAEB4B-6C94-40A3-A3F6-441B7757A6C6}" destId="{F45A965E-8997-47AD-A1EF-750AA120921F}" srcOrd="0" destOrd="0" presId="urn:microsoft.com/office/officeart/2005/8/layout/hierarchy1"/>
    <dgm:cxn modelId="{4343C45F-D9E8-42A2-80DD-2E09A2B3B0C9}" type="presOf" srcId="{B83DB046-0FDB-4E55-88BB-BD9119F874AF}" destId="{E73B96F4-BA91-4E18-86AF-F2BD620741AF}" srcOrd="0" destOrd="0" presId="urn:microsoft.com/office/officeart/2005/8/layout/hierarchy1"/>
    <dgm:cxn modelId="{97E21542-E00C-48AF-948F-37997DF60CE2}" type="presOf" srcId="{7910F4A0-304A-4F43-8569-F52FC04D99D0}" destId="{DB7865BE-0DB5-4BDF-859C-13056A998BA4}" srcOrd="0" destOrd="0" presId="urn:microsoft.com/office/officeart/2005/8/layout/hierarchy1"/>
    <dgm:cxn modelId="{DA2BFF4B-BD2A-4F1B-BD8A-C2952AC72FE3}" srcId="{B83DB046-0FDB-4E55-88BB-BD9119F874AF}" destId="{7910F4A0-304A-4F43-8569-F52FC04D99D0}" srcOrd="0" destOrd="0" parTransId="{5AF07F92-2791-4451-A032-F315402F2B9E}" sibTransId="{7AA89E56-1191-4E9C-AE6D-F428CDA8DFD8}"/>
    <dgm:cxn modelId="{FF11B44D-6FBB-4C06-BD46-2B5A90A78621}" type="presParOf" srcId="{E73B96F4-BA91-4E18-86AF-F2BD620741AF}" destId="{276709EE-B623-4772-9E49-AF1944F2F0EA}" srcOrd="0" destOrd="0" presId="urn:microsoft.com/office/officeart/2005/8/layout/hierarchy1"/>
    <dgm:cxn modelId="{B60BED42-F9A3-480B-B2F8-E38532B0E953}" type="presParOf" srcId="{276709EE-B623-4772-9E49-AF1944F2F0EA}" destId="{D09E17E7-B9A3-4231-97B8-DE8016E14857}" srcOrd="0" destOrd="0" presId="urn:microsoft.com/office/officeart/2005/8/layout/hierarchy1"/>
    <dgm:cxn modelId="{3682A8FD-C1F5-4461-8A40-F76BBE6DD773}" type="presParOf" srcId="{D09E17E7-B9A3-4231-97B8-DE8016E14857}" destId="{2E0DC185-5F54-4C9A-BF8B-358E5651AC01}" srcOrd="0" destOrd="0" presId="urn:microsoft.com/office/officeart/2005/8/layout/hierarchy1"/>
    <dgm:cxn modelId="{F022A067-5995-42F6-B4F9-D827830E5C96}" type="presParOf" srcId="{D09E17E7-B9A3-4231-97B8-DE8016E14857}" destId="{DB7865BE-0DB5-4BDF-859C-13056A998BA4}" srcOrd="1" destOrd="0" presId="urn:microsoft.com/office/officeart/2005/8/layout/hierarchy1"/>
    <dgm:cxn modelId="{981B0E1E-D087-4374-8567-8CE70219FDCA}" type="presParOf" srcId="{276709EE-B623-4772-9E49-AF1944F2F0EA}" destId="{35CD760C-C981-4A0D-BD0A-3E05549F6425}" srcOrd="1" destOrd="0" presId="urn:microsoft.com/office/officeart/2005/8/layout/hierarchy1"/>
    <dgm:cxn modelId="{9ECC06BD-C468-4118-858A-6D3948B92454}" type="presParOf" srcId="{E73B96F4-BA91-4E18-86AF-F2BD620741AF}" destId="{2C6C8DB7-C0A9-435F-94BA-28EAE96B280A}" srcOrd="1" destOrd="0" presId="urn:microsoft.com/office/officeart/2005/8/layout/hierarchy1"/>
    <dgm:cxn modelId="{7A70968A-50AA-4C9B-A085-C411BBEEC39A}" type="presParOf" srcId="{2C6C8DB7-C0A9-435F-94BA-28EAE96B280A}" destId="{DF02C4D6-BF56-44FC-85AF-50C9312A5FB1}" srcOrd="0" destOrd="0" presId="urn:microsoft.com/office/officeart/2005/8/layout/hierarchy1"/>
    <dgm:cxn modelId="{BCEC13BA-2256-4D8D-9D70-EBF564C31FF5}" type="presParOf" srcId="{DF02C4D6-BF56-44FC-85AF-50C9312A5FB1}" destId="{77338F2D-AC11-491A-92A3-EDC31A90A52A}" srcOrd="0" destOrd="0" presId="urn:microsoft.com/office/officeart/2005/8/layout/hierarchy1"/>
    <dgm:cxn modelId="{46060D18-5565-46B7-97F5-F3FAC82E8B0D}" type="presParOf" srcId="{DF02C4D6-BF56-44FC-85AF-50C9312A5FB1}" destId="{F45A965E-8997-47AD-A1EF-750AA120921F}" srcOrd="1" destOrd="0" presId="urn:microsoft.com/office/officeart/2005/8/layout/hierarchy1"/>
    <dgm:cxn modelId="{54C2467A-673B-4A8A-95AA-6F32BA2EB2AF}" type="presParOf" srcId="{2C6C8DB7-C0A9-435F-94BA-28EAE96B280A}" destId="{A6AE43CE-A085-45F5-879E-0BAA544B59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F601CF-77D6-4EB9-997E-F264EB885D7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017EF6A-0235-4BFF-9B53-2FF94191EA4C}">
      <dgm:prSet/>
      <dgm:spPr/>
      <dgm:t>
        <a:bodyPr/>
        <a:lstStyle/>
        <a:p>
          <a:r>
            <a:rPr lang="en-US" b="1" dirty="0"/>
            <a:t>Dispositions </a:t>
          </a:r>
          <a:r>
            <a:rPr lang="en-US" dirty="0"/>
            <a:t>– led by Kelly Parkes, USA, and Dennis Wang, China (UF doctoral student: Melissa A. Lloyd)</a:t>
          </a:r>
        </a:p>
      </dgm:t>
    </dgm:pt>
    <dgm:pt modelId="{5E772238-2A0F-421A-90BD-8D7ADD6A23B4}" type="parTrans" cxnId="{74746436-2390-4C0E-AECF-600DB671E91A}">
      <dgm:prSet/>
      <dgm:spPr/>
      <dgm:t>
        <a:bodyPr/>
        <a:lstStyle/>
        <a:p>
          <a:endParaRPr lang="en-US"/>
        </a:p>
      </dgm:t>
    </dgm:pt>
    <dgm:pt modelId="{CB131DA0-34F5-46C4-AF36-3F4D8D7643EE}" type="sibTrans" cxnId="{74746436-2390-4C0E-AECF-600DB671E91A}">
      <dgm:prSet/>
      <dgm:spPr/>
      <dgm:t>
        <a:bodyPr/>
        <a:lstStyle/>
        <a:p>
          <a:endParaRPr lang="en-US"/>
        </a:p>
      </dgm:t>
    </dgm:pt>
    <dgm:pt modelId="{FF140EFA-1E97-48F5-A60B-7A76EE3DFD28}">
      <dgm:prSet/>
      <dgm:spPr/>
      <dgm:t>
        <a:bodyPr/>
        <a:lstStyle/>
        <a:p>
          <a:r>
            <a:rPr lang="en-US" b="1" dirty="0"/>
            <a:t>Knowledge</a:t>
          </a:r>
          <a:r>
            <a:rPr lang="en-US" dirty="0"/>
            <a:t> – led by Glenn Nierman, USA, and Andreas Lehmann-Wermser, Germany (UF doctoral student: Elizabeth S. Schultz)</a:t>
          </a:r>
        </a:p>
      </dgm:t>
    </dgm:pt>
    <dgm:pt modelId="{F6C72A15-7935-4D0E-AAC9-3857C47EA192}" type="parTrans" cxnId="{CE0F2E16-4921-44B2-BF74-27BD1DA2E7E4}">
      <dgm:prSet/>
      <dgm:spPr/>
      <dgm:t>
        <a:bodyPr/>
        <a:lstStyle/>
        <a:p>
          <a:endParaRPr lang="en-US"/>
        </a:p>
      </dgm:t>
    </dgm:pt>
    <dgm:pt modelId="{85582F8E-2D91-40CD-A095-CDA281512A34}" type="sibTrans" cxnId="{CE0F2E16-4921-44B2-BF74-27BD1DA2E7E4}">
      <dgm:prSet/>
      <dgm:spPr/>
      <dgm:t>
        <a:bodyPr/>
        <a:lstStyle/>
        <a:p>
          <a:endParaRPr lang="en-US"/>
        </a:p>
      </dgm:t>
    </dgm:pt>
    <dgm:pt modelId="{D62247B1-0F37-4FFE-9785-CF9B3811A55C}">
      <dgm:prSet/>
      <dgm:spPr/>
      <dgm:t>
        <a:bodyPr/>
        <a:lstStyle/>
        <a:p>
          <a:r>
            <a:rPr lang="en-US" b="1" dirty="0"/>
            <a:t>Skills/Performance </a:t>
          </a:r>
          <a:r>
            <a:rPr lang="en-US" dirty="0"/>
            <a:t>– led by Fred Burrack, USA, and Tim Brophy, USA (UF doctoral student: Amanda Kastner)</a:t>
          </a:r>
        </a:p>
      </dgm:t>
    </dgm:pt>
    <dgm:pt modelId="{8066C0B8-E19C-452E-8930-04A19C63C87C}" type="parTrans" cxnId="{3F397928-3A30-4163-9DCD-476E54F4D560}">
      <dgm:prSet/>
      <dgm:spPr/>
      <dgm:t>
        <a:bodyPr/>
        <a:lstStyle/>
        <a:p>
          <a:endParaRPr lang="en-US"/>
        </a:p>
      </dgm:t>
    </dgm:pt>
    <dgm:pt modelId="{44672ECF-3F6D-4B0D-A572-9B36AAF59388}" type="sibTrans" cxnId="{3F397928-3A30-4163-9DCD-476E54F4D560}">
      <dgm:prSet/>
      <dgm:spPr/>
      <dgm:t>
        <a:bodyPr/>
        <a:lstStyle/>
        <a:p>
          <a:endParaRPr lang="en-US"/>
        </a:p>
      </dgm:t>
    </dgm:pt>
    <dgm:pt modelId="{4DED6C1A-7A78-4A32-BD5F-D0AAEB9EF9B7}">
      <dgm:prSet/>
      <dgm:spPr/>
      <dgm:t>
        <a:bodyPr/>
        <a:lstStyle/>
        <a:p>
          <a:r>
            <a:rPr lang="en-US" dirty="0"/>
            <a:t>Reference: Michigan Assessment Consortium. (2017). Assessment Literacy Standards. Mason, MI: Michigan Assessment Consortium.</a:t>
          </a:r>
        </a:p>
      </dgm:t>
    </dgm:pt>
    <dgm:pt modelId="{49BD6B7E-878C-4547-9C23-905EA31C18D8}" type="parTrans" cxnId="{E00EEE13-1FEA-4856-B306-27E1DB01DDE1}">
      <dgm:prSet/>
      <dgm:spPr/>
      <dgm:t>
        <a:bodyPr/>
        <a:lstStyle/>
        <a:p>
          <a:endParaRPr lang="en-US"/>
        </a:p>
      </dgm:t>
    </dgm:pt>
    <dgm:pt modelId="{F23DD950-7937-4C52-8144-A2994238913B}" type="sibTrans" cxnId="{E00EEE13-1FEA-4856-B306-27E1DB01DDE1}">
      <dgm:prSet/>
      <dgm:spPr/>
      <dgm:t>
        <a:bodyPr/>
        <a:lstStyle/>
        <a:p>
          <a:endParaRPr lang="en-US"/>
        </a:p>
      </dgm:t>
    </dgm:pt>
    <dgm:pt modelId="{DC456E39-25A8-4C9A-924B-A1FEF9646934}" type="pres">
      <dgm:prSet presAssocID="{A2F601CF-77D6-4EB9-997E-F264EB885D75}" presName="vert0" presStyleCnt="0">
        <dgm:presLayoutVars>
          <dgm:dir/>
          <dgm:animOne val="branch"/>
          <dgm:animLvl val="lvl"/>
        </dgm:presLayoutVars>
      </dgm:prSet>
      <dgm:spPr/>
    </dgm:pt>
    <dgm:pt modelId="{3318BF57-0A0D-49DC-A722-A92FB76899B6}" type="pres">
      <dgm:prSet presAssocID="{1017EF6A-0235-4BFF-9B53-2FF94191EA4C}" presName="thickLine" presStyleLbl="alignNode1" presStyleIdx="0" presStyleCnt="4"/>
      <dgm:spPr/>
    </dgm:pt>
    <dgm:pt modelId="{96BFA4EB-A835-4FFD-A2C6-C719EDFD9BB9}" type="pres">
      <dgm:prSet presAssocID="{1017EF6A-0235-4BFF-9B53-2FF94191EA4C}" presName="horz1" presStyleCnt="0"/>
      <dgm:spPr/>
    </dgm:pt>
    <dgm:pt modelId="{36AF7192-4C5E-4A62-ABBA-1649DCEEE157}" type="pres">
      <dgm:prSet presAssocID="{1017EF6A-0235-4BFF-9B53-2FF94191EA4C}" presName="tx1" presStyleLbl="revTx" presStyleIdx="0" presStyleCnt="4"/>
      <dgm:spPr/>
    </dgm:pt>
    <dgm:pt modelId="{5FD71A01-B916-45C1-996F-4D8967143F4D}" type="pres">
      <dgm:prSet presAssocID="{1017EF6A-0235-4BFF-9B53-2FF94191EA4C}" presName="vert1" presStyleCnt="0"/>
      <dgm:spPr/>
    </dgm:pt>
    <dgm:pt modelId="{95D64168-B20D-4B30-BB6A-8E904F0AC853}" type="pres">
      <dgm:prSet presAssocID="{FF140EFA-1E97-48F5-A60B-7A76EE3DFD28}" presName="thickLine" presStyleLbl="alignNode1" presStyleIdx="1" presStyleCnt="4"/>
      <dgm:spPr/>
    </dgm:pt>
    <dgm:pt modelId="{BA178EC4-1EA4-4CCD-AE9D-4634ECC6CDE0}" type="pres">
      <dgm:prSet presAssocID="{FF140EFA-1E97-48F5-A60B-7A76EE3DFD28}" presName="horz1" presStyleCnt="0"/>
      <dgm:spPr/>
    </dgm:pt>
    <dgm:pt modelId="{CB7FCC22-8B82-4C41-B4A7-88CDD2C0BD6F}" type="pres">
      <dgm:prSet presAssocID="{FF140EFA-1E97-48F5-A60B-7A76EE3DFD28}" presName="tx1" presStyleLbl="revTx" presStyleIdx="1" presStyleCnt="4"/>
      <dgm:spPr/>
    </dgm:pt>
    <dgm:pt modelId="{097DE6A9-94BB-4814-B38B-6097208F1D0A}" type="pres">
      <dgm:prSet presAssocID="{FF140EFA-1E97-48F5-A60B-7A76EE3DFD28}" presName="vert1" presStyleCnt="0"/>
      <dgm:spPr/>
    </dgm:pt>
    <dgm:pt modelId="{479D8720-9919-48A6-A382-CEC1C20B4096}" type="pres">
      <dgm:prSet presAssocID="{D62247B1-0F37-4FFE-9785-CF9B3811A55C}" presName="thickLine" presStyleLbl="alignNode1" presStyleIdx="2" presStyleCnt="4"/>
      <dgm:spPr/>
    </dgm:pt>
    <dgm:pt modelId="{612E54FE-56EF-46ED-88FA-BAF04DFA681E}" type="pres">
      <dgm:prSet presAssocID="{D62247B1-0F37-4FFE-9785-CF9B3811A55C}" presName="horz1" presStyleCnt="0"/>
      <dgm:spPr/>
    </dgm:pt>
    <dgm:pt modelId="{39C7CC68-B09B-400E-8BA1-273FB3001FD4}" type="pres">
      <dgm:prSet presAssocID="{D62247B1-0F37-4FFE-9785-CF9B3811A55C}" presName="tx1" presStyleLbl="revTx" presStyleIdx="2" presStyleCnt="4"/>
      <dgm:spPr/>
    </dgm:pt>
    <dgm:pt modelId="{D1308CA4-CCD7-49A2-989F-502947F4972A}" type="pres">
      <dgm:prSet presAssocID="{D62247B1-0F37-4FFE-9785-CF9B3811A55C}" presName="vert1" presStyleCnt="0"/>
      <dgm:spPr/>
    </dgm:pt>
    <dgm:pt modelId="{036D2753-0585-42EC-BFB9-F4975C3E9411}" type="pres">
      <dgm:prSet presAssocID="{4DED6C1A-7A78-4A32-BD5F-D0AAEB9EF9B7}" presName="thickLine" presStyleLbl="alignNode1" presStyleIdx="3" presStyleCnt="4"/>
      <dgm:spPr/>
    </dgm:pt>
    <dgm:pt modelId="{0866E530-E358-4C7C-B06D-248E7A5823F8}" type="pres">
      <dgm:prSet presAssocID="{4DED6C1A-7A78-4A32-BD5F-D0AAEB9EF9B7}" presName="horz1" presStyleCnt="0"/>
      <dgm:spPr/>
    </dgm:pt>
    <dgm:pt modelId="{D6C24E1D-479A-4282-B91C-D71ABCE2CC8B}" type="pres">
      <dgm:prSet presAssocID="{4DED6C1A-7A78-4A32-BD5F-D0AAEB9EF9B7}" presName="tx1" presStyleLbl="revTx" presStyleIdx="3" presStyleCnt="4"/>
      <dgm:spPr/>
    </dgm:pt>
    <dgm:pt modelId="{F0FC9EA2-04E2-42DF-84A6-5D761D4FBB50}" type="pres">
      <dgm:prSet presAssocID="{4DED6C1A-7A78-4A32-BD5F-D0AAEB9EF9B7}" presName="vert1" presStyleCnt="0"/>
      <dgm:spPr/>
    </dgm:pt>
  </dgm:ptLst>
  <dgm:cxnLst>
    <dgm:cxn modelId="{E00EEE13-1FEA-4856-B306-27E1DB01DDE1}" srcId="{A2F601CF-77D6-4EB9-997E-F264EB885D75}" destId="{4DED6C1A-7A78-4A32-BD5F-D0AAEB9EF9B7}" srcOrd="3" destOrd="0" parTransId="{49BD6B7E-878C-4547-9C23-905EA31C18D8}" sibTransId="{F23DD950-7937-4C52-8144-A2994238913B}"/>
    <dgm:cxn modelId="{CE0F2E16-4921-44B2-BF74-27BD1DA2E7E4}" srcId="{A2F601CF-77D6-4EB9-997E-F264EB885D75}" destId="{FF140EFA-1E97-48F5-A60B-7A76EE3DFD28}" srcOrd="1" destOrd="0" parTransId="{F6C72A15-7935-4D0E-AAC9-3857C47EA192}" sibTransId="{85582F8E-2D91-40CD-A095-CDA281512A34}"/>
    <dgm:cxn modelId="{3F397928-3A30-4163-9DCD-476E54F4D560}" srcId="{A2F601CF-77D6-4EB9-997E-F264EB885D75}" destId="{D62247B1-0F37-4FFE-9785-CF9B3811A55C}" srcOrd="2" destOrd="0" parTransId="{8066C0B8-E19C-452E-8930-04A19C63C87C}" sibTransId="{44672ECF-3F6D-4B0D-A572-9B36AAF59388}"/>
    <dgm:cxn modelId="{FD98EF2C-E360-4AFF-8FA3-0A4543360846}" type="presOf" srcId="{FF140EFA-1E97-48F5-A60B-7A76EE3DFD28}" destId="{CB7FCC22-8B82-4C41-B4A7-88CDD2C0BD6F}" srcOrd="0" destOrd="0" presId="urn:microsoft.com/office/officeart/2008/layout/LinedList"/>
    <dgm:cxn modelId="{74746436-2390-4C0E-AECF-600DB671E91A}" srcId="{A2F601CF-77D6-4EB9-997E-F264EB885D75}" destId="{1017EF6A-0235-4BFF-9B53-2FF94191EA4C}" srcOrd="0" destOrd="0" parTransId="{5E772238-2A0F-421A-90BD-8D7ADD6A23B4}" sibTransId="{CB131DA0-34F5-46C4-AF36-3F4D8D7643EE}"/>
    <dgm:cxn modelId="{8D7D0C43-BCF3-495B-AC91-978A19BAA945}" type="presOf" srcId="{D62247B1-0F37-4FFE-9785-CF9B3811A55C}" destId="{39C7CC68-B09B-400E-8BA1-273FB3001FD4}" srcOrd="0" destOrd="0" presId="urn:microsoft.com/office/officeart/2008/layout/LinedList"/>
    <dgm:cxn modelId="{A9FCAD6D-6DE1-4195-8AF4-1CC439B5D614}" type="presOf" srcId="{4DED6C1A-7A78-4A32-BD5F-D0AAEB9EF9B7}" destId="{D6C24E1D-479A-4282-B91C-D71ABCE2CC8B}" srcOrd="0" destOrd="0" presId="urn:microsoft.com/office/officeart/2008/layout/LinedList"/>
    <dgm:cxn modelId="{2C90C651-75EB-4590-A8A8-B3DE10C3D33E}" type="presOf" srcId="{A2F601CF-77D6-4EB9-997E-F264EB885D75}" destId="{DC456E39-25A8-4C9A-924B-A1FEF9646934}" srcOrd="0" destOrd="0" presId="urn:microsoft.com/office/officeart/2008/layout/LinedList"/>
    <dgm:cxn modelId="{3BF95BE9-4E76-41A7-AA8B-EDFBC166E37A}" type="presOf" srcId="{1017EF6A-0235-4BFF-9B53-2FF94191EA4C}" destId="{36AF7192-4C5E-4A62-ABBA-1649DCEEE157}" srcOrd="0" destOrd="0" presId="urn:microsoft.com/office/officeart/2008/layout/LinedList"/>
    <dgm:cxn modelId="{21B022D7-E592-4A4A-BA38-20C2E5175E00}" type="presParOf" srcId="{DC456E39-25A8-4C9A-924B-A1FEF9646934}" destId="{3318BF57-0A0D-49DC-A722-A92FB76899B6}" srcOrd="0" destOrd="0" presId="urn:microsoft.com/office/officeart/2008/layout/LinedList"/>
    <dgm:cxn modelId="{468E243A-13A9-44D9-ACB9-F5082BC6DEE3}" type="presParOf" srcId="{DC456E39-25A8-4C9A-924B-A1FEF9646934}" destId="{96BFA4EB-A835-4FFD-A2C6-C719EDFD9BB9}" srcOrd="1" destOrd="0" presId="urn:microsoft.com/office/officeart/2008/layout/LinedList"/>
    <dgm:cxn modelId="{E8D5F0B7-DBB9-4603-978D-862C84364F10}" type="presParOf" srcId="{96BFA4EB-A835-4FFD-A2C6-C719EDFD9BB9}" destId="{36AF7192-4C5E-4A62-ABBA-1649DCEEE157}" srcOrd="0" destOrd="0" presId="urn:microsoft.com/office/officeart/2008/layout/LinedList"/>
    <dgm:cxn modelId="{D411AE37-9782-4A59-B3EF-458A29FB96D9}" type="presParOf" srcId="{96BFA4EB-A835-4FFD-A2C6-C719EDFD9BB9}" destId="{5FD71A01-B916-45C1-996F-4D8967143F4D}" srcOrd="1" destOrd="0" presId="urn:microsoft.com/office/officeart/2008/layout/LinedList"/>
    <dgm:cxn modelId="{A6A7B852-66C6-40FC-9194-32E11C14C047}" type="presParOf" srcId="{DC456E39-25A8-4C9A-924B-A1FEF9646934}" destId="{95D64168-B20D-4B30-BB6A-8E904F0AC853}" srcOrd="2" destOrd="0" presId="urn:microsoft.com/office/officeart/2008/layout/LinedList"/>
    <dgm:cxn modelId="{39243B5F-E7E6-4968-82A8-7394C9ED90F4}" type="presParOf" srcId="{DC456E39-25A8-4C9A-924B-A1FEF9646934}" destId="{BA178EC4-1EA4-4CCD-AE9D-4634ECC6CDE0}" srcOrd="3" destOrd="0" presId="urn:microsoft.com/office/officeart/2008/layout/LinedList"/>
    <dgm:cxn modelId="{611718A4-EB81-4D25-8C9E-9227B345941D}" type="presParOf" srcId="{BA178EC4-1EA4-4CCD-AE9D-4634ECC6CDE0}" destId="{CB7FCC22-8B82-4C41-B4A7-88CDD2C0BD6F}" srcOrd="0" destOrd="0" presId="urn:microsoft.com/office/officeart/2008/layout/LinedList"/>
    <dgm:cxn modelId="{01A501EE-F89E-48AD-ABED-D60BB7472363}" type="presParOf" srcId="{BA178EC4-1EA4-4CCD-AE9D-4634ECC6CDE0}" destId="{097DE6A9-94BB-4814-B38B-6097208F1D0A}" srcOrd="1" destOrd="0" presId="urn:microsoft.com/office/officeart/2008/layout/LinedList"/>
    <dgm:cxn modelId="{7F631BC3-BC1E-4F18-91B4-FDBBC1700A65}" type="presParOf" srcId="{DC456E39-25A8-4C9A-924B-A1FEF9646934}" destId="{479D8720-9919-48A6-A382-CEC1C20B4096}" srcOrd="4" destOrd="0" presId="urn:microsoft.com/office/officeart/2008/layout/LinedList"/>
    <dgm:cxn modelId="{6C3FB4B3-A8F3-4236-A488-C43A3A9260CE}" type="presParOf" srcId="{DC456E39-25A8-4C9A-924B-A1FEF9646934}" destId="{612E54FE-56EF-46ED-88FA-BAF04DFA681E}" srcOrd="5" destOrd="0" presId="urn:microsoft.com/office/officeart/2008/layout/LinedList"/>
    <dgm:cxn modelId="{0F475A6E-198D-4660-8AE1-1824BA6AA3C9}" type="presParOf" srcId="{612E54FE-56EF-46ED-88FA-BAF04DFA681E}" destId="{39C7CC68-B09B-400E-8BA1-273FB3001FD4}" srcOrd="0" destOrd="0" presId="urn:microsoft.com/office/officeart/2008/layout/LinedList"/>
    <dgm:cxn modelId="{5FBBC783-CDDD-4BD4-9474-883C695E32BA}" type="presParOf" srcId="{612E54FE-56EF-46ED-88FA-BAF04DFA681E}" destId="{D1308CA4-CCD7-49A2-989F-502947F4972A}" srcOrd="1" destOrd="0" presId="urn:microsoft.com/office/officeart/2008/layout/LinedList"/>
    <dgm:cxn modelId="{BCCC3FC0-2491-4F5B-8B5B-49B31418B75F}" type="presParOf" srcId="{DC456E39-25A8-4C9A-924B-A1FEF9646934}" destId="{036D2753-0585-42EC-BFB9-F4975C3E9411}" srcOrd="6" destOrd="0" presId="urn:microsoft.com/office/officeart/2008/layout/LinedList"/>
    <dgm:cxn modelId="{4CA451D9-820A-4A76-AD5E-DB9667D8BA5A}" type="presParOf" srcId="{DC456E39-25A8-4C9A-924B-A1FEF9646934}" destId="{0866E530-E358-4C7C-B06D-248E7A5823F8}" srcOrd="7" destOrd="0" presId="urn:microsoft.com/office/officeart/2008/layout/LinedList"/>
    <dgm:cxn modelId="{A145E366-2C91-4353-B1A8-BEB7796563F5}" type="presParOf" srcId="{0866E530-E358-4C7C-B06D-248E7A5823F8}" destId="{D6C24E1D-479A-4282-B91C-D71ABCE2CC8B}" srcOrd="0" destOrd="0" presId="urn:microsoft.com/office/officeart/2008/layout/LinedList"/>
    <dgm:cxn modelId="{FEAB9005-C168-4BF6-AF8D-50F3BAACB22D}" type="presParOf" srcId="{0866E530-E358-4C7C-B06D-248E7A5823F8}" destId="{F0FC9EA2-04E2-42DF-84A6-5D761D4FBB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D1B3D7-40E0-492C-A63F-7DCC6A376C1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7287B93A-37E8-42F4-9C6D-286EE31DE5E0}">
      <dgm:prSet/>
      <dgm:spPr/>
      <dgm:t>
        <a:bodyPr/>
        <a:lstStyle/>
        <a:p>
          <a:r>
            <a:rPr lang="en-US" dirty="0"/>
            <a:t>To assess music learning, music teachers must understand the connection among curricular objectives, learning objectives, and student learning</a:t>
          </a:r>
        </a:p>
      </dgm:t>
    </dgm:pt>
    <dgm:pt modelId="{742E9FCA-A38B-41AB-8983-F681F583BD9D}" type="parTrans" cxnId="{44FE8A14-2588-44B8-AAE8-4B9AC881C5BA}">
      <dgm:prSet/>
      <dgm:spPr/>
      <dgm:t>
        <a:bodyPr/>
        <a:lstStyle/>
        <a:p>
          <a:endParaRPr lang="en-US" sz="2000"/>
        </a:p>
      </dgm:t>
    </dgm:pt>
    <dgm:pt modelId="{ACF53769-641F-44DF-8703-6B8A298E68FF}" type="sibTrans" cxnId="{44FE8A14-2588-44B8-AAE8-4B9AC881C5BA}">
      <dgm:prSet/>
      <dgm:spPr/>
      <dgm:t>
        <a:bodyPr/>
        <a:lstStyle/>
        <a:p>
          <a:endParaRPr lang="en-US"/>
        </a:p>
      </dgm:t>
    </dgm:pt>
    <dgm:pt modelId="{4088458C-C96B-4888-A7CB-17A887D849CF}">
      <dgm:prSet/>
      <dgm:spPr/>
      <dgm:t>
        <a:bodyPr/>
        <a:lstStyle/>
        <a:p>
          <a:r>
            <a:rPr lang="en-US" dirty="0"/>
            <a:t>Teachers should know how to design assessments in a variety of modalities, including applications with technology, enables teachers to connect assessment to learning objectives in creative ways.</a:t>
          </a:r>
        </a:p>
      </dgm:t>
    </dgm:pt>
    <dgm:pt modelId="{FC87907B-450D-4347-A4A6-B80124A6EF62}" type="parTrans" cxnId="{0A618850-B31F-4137-ACF5-F44F795C57E3}">
      <dgm:prSet/>
      <dgm:spPr/>
      <dgm:t>
        <a:bodyPr/>
        <a:lstStyle/>
        <a:p>
          <a:endParaRPr lang="en-US" sz="2000"/>
        </a:p>
      </dgm:t>
    </dgm:pt>
    <dgm:pt modelId="{853A9FDD-7259-4487-9129-52618E5A4BF4}" type="sibTrans" cxnId="{0A618850-B31F-4137-ACF5-F44F795C57E3}">
      <dgm:prSet/>
      <dgm:spPr/>
      <dgm:t>
        <a:bodyPr/>
        <a:lstStyle/>
        <a:p>
          <a:endParaRPr lang="en-US"/>
        </a:p>
      </dgm:t>
    </dgm:pt>
    <dgm:pt modelId="{88191742-A1D3-4B54-B4BB-BC7ABFD1998C}">
      <dgm:prSet/>
      <dgm:spPr/>
      <dgm:t>
        <a:bodyPr/>
        <a:lstStyle/>
        <a:p>
          <a:r>
            <a:rPr lang="en-US"/>
            <a:t>In order to develop high quality standards for long-time use, teachers should be aware of the best methodologies of assessments for learning, how to implement those assessment practices, and why particular assessment tools are effective in assessing student understanding</a:t>
          </a:r>
        </a:p>
      </dgm:t>
    </dgm:pt>
    <dgm:pt modelId="{43958ECE-F2FA-461F-A544-EFCE5A6080AC}" type="parTrans" cxnId="{3664B5D4-42A4-4684-AB4D-0FB47AEA65F9}">
      <dgm:prSet/>
      <dgm:spPr/>
      <dgm:t>
        <a:bodyPr/>
        <a:lstStyle/>
        <a:p>
          <a:endParaRPr lang="en-US" sz="2000"/>
        </a:p>
      </dgm:t>
    </dgm:pt>
    <dgm:pt modelId="{37DC239B-6FDB-4792-96FD-FAF441DB1EDB}" type="sibTrans" cxnId="{3664B5D4-42A4-4684-AB4D-0FB47AEA65F9}">
      <dgm:prSet/>
      <dgm:spPr/>
      <dgm:t>
        <a:bodyPr/>
        <a:lstStyle/>
        <a:p>
          <a:endParaRPr lang="en-US"/>
        </a:p>
      </dgm:t>
    </dgm:pt>
    <dgm:pt modelId="{B0DF8557-11D4-4994-A4FA-71EC3E6EBDCE}" type="pres">
      <dgm:prSet presAssocID="{A8D1B3D7-40E0-492C-A63F-7DCC6A376C1B}" presName="vert0" presStyleCnt="0">
        <dgm:presLayoutVars>
          <dgm:dir/>
          <dgm:animOne val="branch"/>
          <dgm:animLvl val="lvl"/>
        </dgm:presLayoutVars>
      </dgm:prSet>
      <dgm:spPr/>
    </dgm:pt>
    <dgm:pt modelId="{A1C51153-7CD9-48FF-8CC8-EC7C94D223FC}" type="pres">
      <dgm:prSet presAssocID="{7287B93A-37E8-42F4-9C6D-286EE31DE5E0}" presName="thickLine" presStyleLbl="alignNode1" presStyleIdx="0" presStyleCnt="3"/>
      <dgm:spPr/>
    </dgm:pt>
    <dgm:pt modelId="{37D199F7-8AD4-49A1-A096-860DC45A6D82}" type="pres">
      <dgm:prSet presAssocID="{7287B93A-37E8-42F4-9C6D-286EE31DE5E0}" presName="horz1" presStyleCnt="0"/>
      <dgm:spPr/>
    </dgm:pt>
    <dgm:pt modelId="{05272705-6DE6-49E1-BD2F-21FE878A7A83}" type="pres">
      <dgm:prSet presAssocID="{7287B93A-37E8-42F4-9C6D-286EE31DE5E0}" presName="tx1" presStyleLbl="revTx" presStyleIdx="0" presStyleCnt="3"/>
      <dgm:spPr/>
    </dgm:pt>
    <dgm:pt modelId="{982F5874-CE6C-45C5-BC0A-3C8CC02D266F}" type="pres">
      <dgm:prSet presAssocID="{7287B93A-37E8-42F4-9C6D-286EE31DE5E0}" presName="vert1" presStyleCnt="0"/>
      <dgm:spPr/>
    </dgm:pt>
    <dgm:pt modelId="{CA671231-01F6-4E42-8B31-49F0D5EA427B}" type="pres">
      <dgm:prSet presAssocID="{4088458C-C96B-4888-A7CB-17A887D849CF}" presName="thickLine" presStyleLbl="alignNode1" presStyleIdx="1" presStyleCnt="3"/>
      <dgm:spPr/>
    </dgm:pt>
    <dgm:pt modelId="{6DC3BDA3-746B-4A83-B33B-8063F9E50736}" type="pres">
      <dgm:prSet presAssocID="{4088458C-C96B-4888-A7CB-17A887D849CF}" presName="horz1" presStyleCnt="0"/>
      <dgm:spPr/>
    </dgm:pt>
    <dgm:pt modelId="{CF7ED978-174C-4740-ADB4-2064E2719338}" type="pres">
      <dgm:prSet presAssocID="{4088458C-C96B-4888-A7CB-17A887D849CF}" presName="tx1" presStyleLbl="revTx" presStyleIdx="1" presStyleCnt="3"/>
      <dgm:spPr/>
    </dgm:pt>
    <dgm:pt modelId="{B0FA11AB-08D5-4936-84AA-E551A3FEE818}" type="pres">
      <dgm:prSet presAssocID="{4088458C-C96B-4888-A7CB-17A887D849CF}" presName="vert1" presStyleCnt="0"/>
      <dgm:spPr/>
    </dgm:pt>
    <dgm:pt modelId="{D9349E9D-7977-46E5-92D4-DCC44136CC57}" type="pres">
      <dgm:prSet presAssocID="{88191742-A1D3-4B54-B4BB-BC7ABFD1998C}" presName="thickLine" presStyleLbl="alignNode1" presStyleIdx="2" presStyleCnt="3"/>
      <dgm:spPr/>
    </dgm:pt>
    <dgm:pt modelId="{2FD93906-53F1-43B2-A8AE-2C9D77960AD3}" type="pres">
      <dgm:prSet presAssocID="{88191742-A1D3-4B54-B4BB-BC7ABFD1998C}" presName="horz1" presStyleCnt="0"/>
      <dgm:spPr/>
    </dgm:pt>
    <dgm:pt modelId="{522572CD-F84A-472B-A60B-331AC46C4ADE}" type="pres">
      <dgm:prSet presAssocID="{88191742-A1D3-4B54-B4BB-BC7ABFD1998C}" presName="tx1" presStyleLbl="revTx" presStyleIdx="2" presStyleCnt="3"/>
      <dgm:spPr/>
    </dgm:pt>
    <dgm:pt modelId="{2C4EB20D-DAF4-40B3-B537-4385FCA57E4B}" type="pres">
      <dgm:prSet presAssocID="{88191742-A1D3-4B54-B4BB-BC7ABFD1998C}" presName="vert1" presStyleCnt="0"/>
      <dgm:spPr/>
    </dgm:pt>
  </dgm:ptLst>
  <dgm:cxnLst>
    <dgm:cxn modelId="{44FE8A14-2588-44B8-AAE8-4B9AC881C5BA}" srcId="{A8D1B3D7-40E0-492C-A63F-7DCC6A376C1B}" destId="{7287B93A-37E8-42F4-9C6D-286EE31DE5E0}" srcOrd="0" destOrd="0" parTransId="{742E9FCA-A38B-41AB-8983-F681F583BD9D}" sibTransId="{ACF53769-641F-44DF-8703-6B8A298E68FF}"/>
    <dgm:cxn modelId="{D99ADF14-1BC6-4FAA-82DC-D40485E10DD4}" type="presOf" srcId="{4088458C-C96B-4888-A7CB-17A887D849CF}" destId="{CF7ED978-174C-4740-ADB4-2064E2719338}" srcOrd="0" destOrd="0" presId="urn:microsoft.com/office/officeart/2008/layout/LinedList"/>
    <dgm:cxn modelId="{B1899860-22F6-4297-A9C2-15BEB099D76B}" type="presOf" srcId="{7287B93A-37E8-42F4-9C6D-286EE31DE5E0}" destId="{05272705-6DE6-49E1-BD2F-21FE878A7A83}" srcOrd="0" destOrd="0" presId="urn:microsoft.com/office/officeart/2008/layout/LinedList"/>
    <dgm:cxn modelId="{0A618850-B31F-4137-ACF5-F44F795C57E3}" srcId="{A8D1B3D7-40E0-492C-A63F-7DCC6A376C1B}" destId="{4088458C-C96B-4888-A7CB-17A887D849CF}" srcOrd="1" destOrd="0" parTransId="{FC87907B-450D-4347-A4A6-B80124A6EF62}" sibTransId="{853A9FDD-7259-4487-9129-52618E5A4BF4}"/>
    <dgm:cxn modelId="{B4471754-E102-450C-9930-6531A9206F15}" type="presOf" srcId="{A8D1B3D7-40E0-492C-A63F-7DCC6A376C1B}" destId="{B0DF8557-11D4-4994-A4FA-71EC3E6EBDCE}" srcOrd="0" destOrd="0" presId="urn:microsoft.com/office/officeart/2008/layout/LinedList"/>
    <dgm:cxn modelId="{B0E3C2C9-2D52-417E-8A41-8FD08DA73E06}" type="presOf" srcId="{88191742-A1D3-4B54-B4BB-BC7ABFD1998C}" destId="{522572CD-F84A-472B-A60B-331AC46C4ADE}" srcOrd="0" destOrd="0" presId="urn:microsoft.com/office/officeart/2008/layout/LinedList"/>
    <dgm:cxn modelId="{3664B5D4-42A4-4684-AB4D-0FB47AEA65F9}" srcId="{A8D1B3D7-40E0-492C-A63F-7DCC6A376C1B}" destId="{88191742-A1D3-4B54-B4BB-BC7ABFD1998C}" srcOrd="2" destOrd="0" parTransId="{43958ECE-F2FA-461F-A544-EFCE5A6080AC}" sibTransId="{37DC239B-6FDB-4792-96FD-FAF441DB1EDB}"/>
    <dgm:cxn modelId="{713648C0-E65A-4F24-B8DA-E5225198C1BC}" type="presParOf" srcId="{B0DF8557-11D4-4994-A4FA-71EC3E6EBDCE}" destId="{A1C51153-7CD9-48FF-8CC8-EC7C94D223FC}" srcOrd="0" destOrd="0" presId="urn:microsoft.com/office/officeart/2008/layout/LinedList"/>
    <dgm:cxn modelId="{02B0801D-FEC2-4E1F-ABA7-0A1C75F71748}" type="presParOf" srcId="{B0DF8557-11D4-4994-A4FA-71EC3E6EBDCE}" destId="{37D199F7-8AD4-49A1-A096-860DC45A6D82}" srcOrd="1" destOrd="0" presId="urn:microsoft.com/office/officeart/2008/layout/LinedList"/>
    <dgm:cxn modelId="{381520DD-1083-4A41-9F8C-E7B00E0427C3}" type="presParOf" srcId="{37D199F7-8AD4-49A1-A096-860DC45A6D82}" destId="{05272705-6DE6-49E1-BD2F-21FE878A7A83}" srcOrd="0" destOrd="0" presId="urn:microsoft.com/office/officeart/2008/layout/LinedList"/>
    <dgm:cxn modelId="{E0014F33-84D4-4F7A-96E1-C32A8ABE4068}" type="presParOf" srcId="{37D199F7-8AD4-49A1-A096-860DC45A6D82}" destId="{982F5874-CE6C-45C5-BC0A-3C8CC02D266F}" srcOrd="1" destOrd="0" presId="urn:microsoft.com/office/officeart/2008/layout/LinedList"/>
    <dgm:cxn modelId="{2F739E92-30FC-4BAB-BBB2-896704BC7FAD}" type="presParOf" srcId="{B0DF8557-11D4-4994-A4FA-71EC3E6EBDCE}" destId="{CA671231-01F6-4E42-8B31-49F0D5EA427B}" srcOrd="2" destOrd="0" presId="urn:microsoft.com/office/officeart/2008/layout/LinedList"/>
    <dgm:cxn modelId="{FE85BF92-7771-4BB1-9671-C4BDCE4976EA}" type="presParOf" srcId="{B0DF8557-11D4-4994-A4FA-71EC3E6EBDCE}" destId="{6DC3BDA3-746B-4A83-B33B-8063F9E50736}" srcOrd="3" destOrd="0" presId="urn:microsoft.com/office/officeart/2008/layout/LinedList"/>
    <dgm:cxn modelId="{448FFF76-4BF8-457C-B0B9-F10D26B178B9}" type="presParOf" srcId="{6DC3BDA3-746B-4A83-B33B-8063F9E50736}" destId="{CF7ED978-174C-4740-ADB4-2064E2719338}" srcOrd="0" destOrd="0" presId="urn:microsoft.com/office/officeart/2008/layout/LinedList"/>
    <dgm:cxn modelId="{CE1E473C-3B62-428C-BE51-53828D709B16}" type="presParOf" srcId="{6DC3BDA3-746B-4A83-B33B-8063F9E50736}" destId="{B0FA11AB-08D5-4936-84AA-E551A3FEE818}" srcOrd="1" destOrd="0" presId="urn:microsoft.com/office/officeart/2008/layout/LinedList"/>
    <dgm:cxn modelId="{E7902049-10DF-4054-BCED-34C7DA429F1A}" type="presParOf" srcId="{B0DF8557-11D4-4994-A4FA-71EC3E6EBDCE}" destId="{D9349E9D-7977-46E5-92D4-DCC44136CC57}" srcOrd="4" destOrd="0" presId="urn:microsoft.com/office/officeart/2008/layout/LinedList"/>
    <dgm:cxn modelId="{56AB48C0-7773-4E26-B6BE-174125FF4704}" type="presParOf" srcId="{B0DF8557-11D4-4994-A4FA-71EC3E6EBDCE}" destId="{2FD93906-53F1-43B2-A8AE-2C9D77960AD3}" srcOrd="5" destOrd="0" presId="urn:microsoft.com/office/officeart/2008/layout/LinedList"/>
    <dgm:cxn modelId="{A3157801-63F3-4E6E-AFF9-6EFFCE4DE93E}" type="presParOf" srcId="{2FD93906-53F1-43B2-A8AE-2C9D77960AD3}" destId="{522572CD-F84A-472B-A60B-331AC46C4ADE}" srcOrd="0" destOrd="0" presId="urn:microsoft.com/office/officeart/2008/layout/LinedList"/>
    <dgm:cxn modelId="{22FCB287-9E56-41FC-AD3C-DFD149644C81}" type="presParOf" srcId="{2FD93906-53F1-43B2-A8AE-2C9D77960AD3}" destId="{2C4EB20D-DAF4-40B3-B537-4385FCA57E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D58FD7-A747-4AD3-AAC4-94DFE436BE32}"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66A7322F-651A-4FB6-8387-89F348F41E04}">
      <dgm:prSet/>
      <dgm:spPr/>
      <dgm:t>
        <a:bodyPr/>
        <a:lstStyle/>
        <a:p>
          <a:r>
            <a:rPr lang="en-US" b="1"/>
            <a:t>World Alliance for Arts Education (WAAE) World Summit on Arts Assessment</a:t>
          </a:r>
          <a:endParaRPr lang="en-US"/>
        </a:p>
      </dgm:t>
    </dgm:pt>
    <dgm:pt modelId="{2388E4EF-E18A-4B9F-9E2A-D6C166E960CE}" type="parTrans" cxnId="{6DDAF11C-850F-44B0-BFF3-5B928AA73CDB}">
      <dgm:prSet/>
      <dgm:spPr/>
      <dgm:t>
        <a:bodyPr/>
        <a:lstStyle/>
        <a:p>
          <a:endParaRPr lang="en-US"/>
        </a:p>
      </dgm:t>
    </dgm:pt>
    <dgm:pt modelId="{4B265834-0415-4B5C-8A59-B18C7412FFA0}" type="sibTrans" cxnId="{6DDAF11C-850F-44B0-BFF3-5B928AA73CDB}">
      <dgm:prSet/>
      <dgm:spPr/>
      <dgm:t>
        <a:bodyPr/>
        <a:lstStyle/>
        <a:p>
          <a:endParaRPr lang="en-US"/>
        </a:p>
      </dgm:t>
    </dgm:pt>
    <dgm:pt modelId="{42329F51-9C6B-4F87-B956-1221DAE64A2F}">
      <dgm:prSet/>
      <dgm:spPr/>
      <dgm:t>
        <a:bodyPr/>
        <a:lstStyle/>
        <a:p>
          <a:r>
            <a:rPr lang="en-US"/>
            <a:t>October 26-29, 2020, University of Florida</a:t>
          </a:r>
        </a:p>
      </dgm:t>
    </dgm:pt>
    <dgm:pt modelId="{505B2090-2C20-4886-89DA-C8CA8222D1D6}" type="parTrans" cxnId="{702FBED3-A060-43B3-A2DA-EBE4EB79A23C}">
      <dgm:prSet/>
      <dgm:spPr/>
      <dgm:t>
        <a:bodyPr/>
        <a:lstStyle/>
        <a:p>
          <a:endParaRPr lang="en-US"/>
        </a:p>
      </dgm:t>
    </dgm:pt>
    <dgm:pt modelId="{BA3673CB-7DEB-4407-9F24-B0DA1E52BCE1}" type="sibTrans" cxnId="{702FBED3-A060-43B3-A2DA-EBE4EB79A23C}">
      <dgm:prSet/>
      <dgm:spPr/>
      <dgm:t>
        <a:bodyPr/>
        <a:lstStyle/>
        <a:p>
          <a:endParaRPr lang="en-US"/>
        </a:p>
      </dgm:t>
    </dgm:pt>
    <dgm:pt modelId="{ACB3C072-38BF-4D98-AA53-0F193F5D147C}">
      <dgm:prSet/>
      <dgm:spPr/>
      <dgm:t>
        <a:bodyPr/>
        <a:lstStyle/>
        <a:p>
          <a:r>
            <a:rPr lang="en-US" b="1"/>
            <a:t>8</a:t>
          </a:r>
          <a:r>
            <a:rPr lang="en-US" b="1" baseline="30000"/>
            <a:t>th</a:t>
          </a:r>
          <a:r>
            <a:rPr lang="en-US" b="1"/>
            <a:t> International Symposium on Assessment in Music Education </a:t>
          </a:r>
          <a:endParaRPr lang="en-US"/>
        </a:p>
      </dgm:t>
    </dgm:pt>
    <dgm:pt modelId="{9D14C95E-FCCA-44D3-ADC3-2DB85CDF6407}" type="parTrans" cxnId="{07643A7F-6A90-43F9-81D5-C211B2EABF0B}">
      <dgm:prSet/>
      <dgm:spPr/>
      <dgm:t>
        <a:bodyPr/>
        <a:lstStyle/>
        <a:p>
          <a:endParaRPr lang="en-US"/>
        </a:p>
      </dgm:t>
    </dgm:pt>
    <dgm:pt modelId="{4639DE87-1A95-40DA-8AD7-CD6FE42B7ABC}" type="sibTrans" cxnId="{07643A7F-6A90-43F9-81D5-C211B2EABF0B}">
      <dgm:prSet/>
      <dgm:spPr/>
      <dgm:t>
        <a:bodyPr/>
        <a:lstStyle/>
        <a:p>
          <a:endParaRPr lang="en-US"/>
        </a:p>
      </dgm:t>
    </dgm:pt>
    <dgm:pt modelId="{6591BE64-EB60-4C37-B8C9-63584148481C}">
      <dgm:prSet/>
      <dgm:spPr/>
      <dgm:t>
        <a:bodyPr/>
        <a:lstStyle/>
        <a:p>
          <a:r>
            <a:rPr lang="en-US"/>
            <a:t>ISAME8, March 16-19, 2021, Hannover, Germany – see you there!</a:t>
          </a:r>
        </a:p>
      </dgm:t>
    </dgm:pt>
    <dgm:pt modelId="{6396B93D-C345-4324-B37B-1DB3B8DEA417}" type="parTrans" cxnId="{8C6BB5BB-15E3-41BE-9B8E-DD50529FB4A3}">
      <dgm:prSet/>
      <dgm:spPr/>
      <dgm:t>
        <a:bodyPr/>
        <a:lstStyle/>
        <a:p>
          <a:endParaRPr lang="en-US"/>
        </a:p>
      </dgm:t>
    </dgm:pt>
    <dgm:pt modelId="{2782A012-1FCC-4812-921C-946036AB3EFC}" type="sibTrans" cxnId="{8C6BB5BB-15E3-41BE-9B8E-DD50529FB4A3}">
      <dgm:prSet/>
      <dgm:spPr/>
      <dgm:t>
        <a:bodyPr/>
        <a:lstStyle/>
        <a:p>
          <a:endParaRPr lang="en-US"/>
        </a:p>
      </dgm:t>
    </dgm:pt>
    <dgm:pt modelId="{ED82028E-901A-4D07-B1D2-62620CFA2233}" type="pres">
      <dgm:prSet presAssocID="{57D58FD7-A747-4AD3-AAC4-94DFE436BE32}" presName="vert0" presStyleCnt="0">
        <dgm:presLayoutVars>
          <dgm:dir/>
          <dgm:animOne val="branch"/>
          <dgm:animLvl val="lvl"/>
        </dgm:presLayoutVars>
      </dgm:prSet>
      <dgm:spPr/>
    </dgm:pt>
    <dgm:pt modelId="{CBB8B8C9-39E7-49B4-8815-D98F948F4456}" type="pres">
      <dgm:prSet presAssocID="{66A7322F-651A-4FB6-8387-89F348F41E04}" presName="thickLine" presStyleLbl="alignNode1" presStyleIdx="0" presStyleCnt="4"/>
      <dgm:spPr/>
    </dgm:pt>
    <dgm:pt modelId="{C2943141-EFC7-4322-B00A-434FC04488B0}" type="pres">
      <dgm:prSet presAssocID="{66A7322F-651A-4FB6-8387-89F348F41E04}" presName="horz1" presStyleCnt="0"/>
      <dgm:spPr/>
    </dgm:pt>
    <dgm:pt modelId="{913DAC93-A87B-48E3-8D97-D6A85FDC94CA}" type="pres">
      <dgm:prSet presAssocID="{66A7322F-651A-4FB6-8387-89F348F41E04}" presName="tx1" presStyleLbl="revTx" presStyleIdx="0" presStyleCnt="4"/>
      <dgm:spPr/>
    </dgm:pt>
    <dgm:pt modelId="{3C0E4BB9-3CEF-4CC5-ABBE-4A45A1D80AE4}" type="pres">
      <dgm:prSet presAssocID="{66A7322F-651A-4FB6-8387-89F348F41E04}" presName="vert1" presStyleCnt="0"/>
      <dgm:spPr/>
    </dgm:pt>
    <dgm:pt modelId="{72440BCA-39AC-4B9B-9FAF-184890B986E1}" type="pres">
      <dgm:prSet presAssocID="{42329F51-9C6B-4F87-B956-1221DAE64A2F}" presName="thickLine" presStyleLbl="alignNode1" presStyleIdx="1" presStyleCnt="4"/>
      <dgm:spPr/>
    </dgm:pt>
    <dgm:pt modelId="{B663C1E2-4F87-482F-96C2-06574190D892}" type="pres">
      <dgm:prSet presAssocID="{42329F51-9C6B-4F87-B956-1221DAE64A2F}" presName="horz1" presStyleCnt="0"/>
      <dgm:spPr/>
    </dgm:pt>
    <dgm:pt modelId="{9175D97F-597A-4E19-B845-00640F2A2E02}" type="pres">
      <dgm:prSet presAssocID="{42329F51-9C6B-4F87-B956-1221DAE64A2F}" presName="tx1" presStyleLbl="revTx" presStyleIdx="1" presStyleCnt="4"/>
      <dgm:spPr/>
    </dgm:pt>
    <dgm:pt modelId="{D719DDB8-DAD8-4F95-9B66-FDDBC764846D}" type="pres">
      <dgm:prSet presAssocID="{42329F51-9C6B-4F87-B956-1221DAE64A2F}" presName="vert1" presStyleCnt="0"/>
      <dgm:spPr/>
    </dgm:pt>
    <dgm:pt modelId="{9C0F2EC1-E323-478C-A181-A12310BD5AC6}" type="pres">
      <dgm:prSet presAssocID="{ACB3C072-38BF-4D98-AA53-0F193F5D147C}" presName="thickLine" presStyleLbl="alignNode1" presStyleIdx="2" presStyleCnt="4"/>
      <dgm:spPr/>
    </dgm:pt>
    <dgm:pt modelId="{05E299EC-F2C9-4033-B3F7-31BDC9B241A1}" type="pres">
      <dgm:prSet presAssocID="{ACB3C072-38BF-4D98-AA53-0F193F5D147C}" presName="horz1" presStyleCnt="0"/>
      <dgm:spPr/>
    </dgm:pt>
    <dgm:pt modelId="{516B8F74-465D-4F8A-8B5D-8AF6447E1425}" type="pres">
      <dgm:prSet presAssocID="{ACB3C072-38BF-4D98-AA53-0F193F5D147C}" presName="tx1" presStyleLbl="revTx" presStyleIdx="2" presStyleCnt="4"/>
      <dgm:spPr/>
    </dgm:pt>
    <dgm:pt modelId="{5AAAB819-001D-40F4-A37E-E1A980A895CF}" type="pres">
      <dgm:prSet presAssocID="{ACB3C072-38BF-4D98-AA53-0F193F5D147C}" presName="vert1" presStyleCnt="0"/>
      <dgm:spPr/>
    </dgm:pt>
    <dgm:pt modelId="{5879303E-8896-4446-AF3B-CD01BAFB7CB5}" type="pres">
      <dgm:prSet presAssocID="{6591BE64-EB60-4C37-B8C9-63584148481C}" presName="thickLine" presStyleLbl="alignNode1" presStyleIdx="3" presStyleCnt="4"/>
      <dgm:spPr/>
    </dgm:pt>
    <dgm:pt modelId="{0D921097-B74A-4959-B154-7098C5B7BC3E}" type="pres">
      <dgm:prSet presAssocID="{6591BE64-EB60-4C37-B8C9-63584148481C}" presName="horz1" presStyleCnt="0"/>
      <dgm:spPr/>
    </dgm:pt>
    <dgm:pt modelId="{9A432F12-00AC-4DA9-BB25-7230751B21B6}" type="pres">
      <dgm:prSet presAssocID="{6591BE64-EB60-4C37-B8C9-63584148481C}" presName="tx1" presStyleLbl="revTx" presStyleIdx="3" presStyleCnt="4"/>
      <dgm:spPr/>
    </dgm:pt>
    <dgm:pt modelId="{A062B3C3-B0AF-41BB-8739-E957B5AA7F11}" type="pres">
      <dgm:prSet presAssocID="{6591BE64-EB60-4C37-B8C9-63584148481C}" presName="vert1" presStyleCnt="0"/>
      <dgm:spPr/>
    </dgm:pt>
  </dgm:ptLst>
  <dgm:cxnLst>
    <dgm:cxn modelId="{6DDAF11C-850F-44B0-BFF3-5B928AA73CDB}" srcId="{57D58FD7-A747-4AD3-AAC4-94DFE436BE32}" destId="{66A7322F-651A-4FB6-8387-89F348F41E04}" srcOrd="0" destOrd="0" parTransId="{2388E4EF-E18A-4B9F-9E2A-D6C166E960CE}" sibTransId="{4B265834-0415-4B5C-8A59-B18C7412FFA0}"/>
    <dgm:cxn modelId="{36364D7D-6189-4D3C-9403-2635B3A46C6C}" type="presOf" srcId="{ACB3C072-38BF-4D98-AA53-0F193F5D147C}" destId="{516B8F74-465D-4F8A-8B5D-8AF6447E1425}" srcOrd="0" destOrd="0" presId="urn:microsoft.com/office/officeart/2008/layout/LinedList"/>
    <dgm:cxn modelId="{07643A7F-6A90-43F9-81D5-C211B2EABF0B}" srcId="{57D58FD7-A747-4AD3-AAC4-94DFE436BE32}" destId="{ACB3C072-38BF-4D98-AA53-0F193F5D147C}" srcOrd="2" destOrd="0" parTransId="{9D14C95E-FCCA-44D3-ADC3-2DB85CDF6407}" sibTransId="{4639DE87-1A95-40DA-8AD7-CD6FE42B7ABC}"/>
    <dgm:cxn modelId="{D7C396A2-7CCD-4E87-A942-E7B3E7AAD27A}" type="presOf" srcId="{66A7322F-651A-4FB6-8387-89F348F41E04}" destId="{913DAC93-A87B-48E3-8D97-D6A85FDC94CA}" srcOrd="0" destOrd="0" presId="urn:microsoft.com/office/officeart/2008/layout/LinedList"/>
    <dgm:cxn modelId="{8C6BB5BB-15E3-41BE-9B8E-DD50529FB4A3}" srcId="{57D58FD7-A747-4AD3-AAC4-94DFE436BE32}" destId="{6591BE64-EB60-4C37-B8C9-63584148481C}" srcOrd="3" destOrd="0" parTransId="{6396B93D-C345-4324-B37B-1DB3B8DEA417}" sibTransId="{2782A012-1FCC-4812-921C-946036AB3EFC}"/>
    <dgm:cxn modelId="{336E4ABC-429A-4851-83D2-97180BF3D3BE}" type="presOf" srcId="{57D58FD7-A747-4AD3-AAC4-94DFE436BE32}" destId="{ED82028E-901A-4D07-B1D2-62620CFA2233}" srcOrd="0" destOrd="0" presId="urn:microsoft.com/office/officeart/2008/layout/LinedList"/>
    <dgm:cxn modelId="{C47B5BCF-3DDF-49FA-93AC-A9FE5691B09A}" type="presOf" srcId="{42329F51-9C6B-4F87-B956-1221DAE64A2F}" destId="{9175D97F-597A-4E19-B845-00640F2A2E02}" srcOrd="0" destOrd="0" presId="urn:microsoft.com/office/officeart/2008/layout/LinedList"/>
    <dgm:cxn modelId="{702FBED3-A060-43B3-A2DA-EBE4EB79A23C}" srcId="{57D58FD7-A747-4AD3-AAC4-94DFE436BE32}" destId="{42329F51-9C6B-4F87-B956-1221DAE64A2F}" srcOrd="1" destOrd="0" parTransId="{505B2090-2C20-4886-89DA-C8CA8222D1D6}" sibTransId="{BA3673CB-7DEB-4407-9F24-B0DA1E52BCE1}"/>
    <dgm:cxn modelId="{E6BB74EF-CC13-4775-9CE8-55B771A65E08}" type="presOf" srcId="{6591BE64-EB60-4C37-B8C9-63584148481C}" destId="{9A432F12-00AC-4DA9-BB25-7230751B21B6}" srcOrd="0" destOrd="0" presId="urn:microsoft.com/office/officeart/2008/layout/LinedList"/>
    <dgm:cxn modelId="{8A20A07B-EA99-43E8-B39F-997CE21FD1CD}" type="presParOf" srcId="{ED82028E-901A-4D07-B1D2-62620CFA2233}" destId="{CBB8B8C9-39E7-49B4-8815-D98F948F4456}" srcOrd="0" destOrd="0" presId="urn:microsoft.com/office/officeart/2008/layout/LinedList"/>
    <dgm:cxn modelId="{A86E290C-2AE1-42D7-A5AA-BD86C6703F64}" type="presParOf" srcId="{ED82028E-901A-4D07-B1D2-62620CFA2233}" destId="{C2943141-EFC7-4322-B00A-434FC04488B0}" srcOrd="1" destOrd="0" presId="urn:microsoft.com/office/officeart/2008/layout/LinedList"/>
    <dgm:cxn modelId="{C76F44BB-5EA4-4CA5-9C9B-E867EE015434}" type="presParOf" srcId="{C2943141-EFC7-4322-B00A-434FC04488B0}" destId="{913DAC93-A87B-48E3-8D97-D6A85FDC94CA}" srcOrd="0" destOrd="0" presId="urn:microsoft.com/office/officeart/2008/layout/LinedList"/>
    <dgm:cxn modelId="{84699845-3386-4624-A055-3D8A1B149B57}" type="presParOf" srcId="{C2943141-EFC7-4322-B00A-434FC04488B0}" destId="{3C0E4BB9-3CEF-4CC5-ABBE-4A45A1D80AE4}" srcOrd="1" destOrd="0" presId="urn:microsoft.com/office/officeart/2008/layout/LinedList"/>
    <dgm:cxn modelId="{2C84FFC8-8408-4C62-9F7D-F6073985F214}" type="presParOf" srcId="{ED82028E-901A-4D07-B1D2-62620CFA2233}" destId="{72440BCA-39AC-4B9B-9FAF-184890B986E1}" srcOrd="2" destOrd="0" presId="urn:microsoft.com/office/officeart/2008/layout/LinedList"/>
    <dgm:cxn modelId="{43625452-C9FE-457A-B45E-C41B79BFF8D5}" type="presParOf" srcId="{ED82028E-901A-4D07-B1D2-62620CFA2233}" destId="{B663C1E2-4F87-482F-96C2-06574190D892}" srcOrd="3" destOrd="0" presId="urn:microsoft.com/office/officeart/2008/layout/LinedList"/>
    <dgm:cxn modelId="{AC60FA81-9725-4223-9E7D-53F5099808CD}" type="presParOf" srcId="{B663C1E2-4F87-482F-96C2-06574190D892}" destId="{9175D97F-597A-4E19-B845-00640F2A2E02}" srcOrd="0" destOrd="0" presId="urn:microsoft.com/office/officeart/2008/layout/LinedList"/>
    <dgm:cxn modelId="{AC2A9C51-B8A6-45BF-A68B-49F24472E79D}" type="presParOf" srcId="{B663C1E2-4F87-482F-96C2-06574190D892}" destId="{D719DDB8-DAD8-4F95-9B66-FDDBC764846D}" srcOrd="1" destOrd="0" presId="urn:microsoft.com/office/officeart/2008/layout/LinedList"/>
    <dgm:cxn modelId="{0828FF5C-9A3B-4BFE-8F39-BFA6844F09BB}" type="presParOf" srcId="{ED82028E-901A-4D07-B1D2-62620CFA2233}" destId="{9C0F2EC1-E323-478C-A181-A12310BD5AC6}" srcOrd="4" destOrd="0" presId="urn:microsoft.com/office/officeart/2008/layout/LinedList"/>
    <dgm:cxn modelId="{63E0C4BD-99BF-4053-91A3-50619328373F}" type="presParOf" srcId="{ED82028E-901A-4D07-B1D2-62620CFA2233}" destId="{05E299EC-F2C9-4033-B3F7-31BDC9B241A1}" srcOrd="5" destOrd="0" presId="urn:microsoft.com/office/officeart/2008/layout/LinedList"/>
    <dgm:cxn modelId="{C1A3451C-6A62-452E-B0E4-654EDD643111}" type="presParOf" srcId="{05E299EC-F2C9-4033-B3F7-31BDC9B241A1}" destId="{516B8F74-465D-4F8A-8B5D-8AF6447E1425}" srcOrd="0" destOrd="0" presId="urn:microsoft.com/office/officeart/2008/layout/LinedList"/>
    <dgm:cxn modelId="{B58AA8B2-3CE1-47CE-96BA-1546A00C4C56}" type="presParOf" srcId="{05E299EC-F2C9-4033-B3F7-31BDC9B241A1}" destId="{5AAAB819-001D-40F4-A37E-E1A980A895CF}" srcOrd="1" destOrd="0" presId="urn:microsoft.com/office/officeart/2008/layout/LinedList"/>
    <dgm:cxn modelId="{D588983C-DC3D-4F7E-ACF6-6ECB5082482E}" type="presParOf" srcId="{ED82028E-901A-4D07-B1D2-62620CFA2233}" destId="{5879303E-8896-4446-AF3B-CD01BAFB7CB5}" srcOrd="6" destOrd="0" presId="urn:microsoft.com/office/officeart/2008/layout/LinedList"/>
    <dgm:cxn modelId="{F2026042-D988-49EC-A837-23215E01B92F}" type="presParOf" srcId="{ED82028E-901A-4D07-B1D2-62620CFA2233}" destId="{0D921097-B74A-4959-B154-7098C5B7BC3E}" srcOrd="7" destOrd="0" presId="urn:microsoft.com/office/officeart/2008/layout/LinedList"/>
    <dgm:cxn modelId="{BC3C2CA5-5CB9-428D-A4C1-BF0BC4285600}" type="presParOf" srcId="{0D921097-B74A-4959-B154-7098C5B7BC3E}" destId="{9A432F12-00AC-4DA9-BB25-7230751B21B6}" srcOrd="0" destOrd="0" presId="urn:microsoft.com/office/officeart/2008/layout/LinedList"/>
    <dgm:cxn modelId="{6DA74DB6-1419-4F9B-B83C-26A41DD4B44A}" type="presParOf" srcId="{0D921097-B74A-4959-B154-7098C5B7BC3E}" destId="{A062B3C3-B0AF-41BB-8739-E957B5AA7F1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8B84-6D16-42CF-ABBC-6D5D7F2D1FDD}">
      <dsp:nvSpPr>
        <dsp:cNvPr id="0" name=""/>
        <dsp:cNvSpPr/>
      </dsp:nvSpPr>
      <dsp:spPr>
        <a:xfrm>
          <a:off x="3170" y="520529"/>
          <a:ext cx="2514897" cy="352085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755650">
            <a:lnSpc>
              <a:spcPct val="90000"/>
            </a:lnSpc>
            <a:spcBef>
              <a:spcPct val="0"/>
            </a:spcBef>
            <a:spcAft>
              <a:spcPct val="35000"/>
            </a:spcAft>
            <a:buNone/>
          </a:pPr>
          <a:r>
            <a:rPr lang="en-US" sz="1700" kern="1200"/>
            <a:t>Present the context for this work</a:t>
          </a:r>
        </a:p>
      </dsp:txBody>
      <dsp:txXfrm>
        <a:off x="3170" y="1858454"/>
        <a:ext cx="2514897" cy="2112514"/>
      </dsp:txXfrm>
    </dsp:sp>
    <dsp:sp modelId="{E5E19420-B207-4043-BE03-3ACF9F6C7E92}">
      <dsp:nvSpPr>
        <dsp:cNvPr id="0" name=""/>
        <dsp:cNvSpPr/>
      </dsp:nvSpPr>
      <dsp:spPr>
        <a:xfrm>
          <a:off x="732490" y="872614"/>
          <a:ext cx="1056257" cy="105625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87175" y="1027299"/>
        <a:ext cx="746887" cy="746887"/>
      </dsp:txXfrm>
    </dsp:sp>
    <dsp:sp modelId="{14E90BD6-CA45-438D-9823-A42B35EB71DE}">
      <dsp:nvSpPr>
        <dsp:cNvPr id="0" name=""/>
        <dsp:cNvSpPr/>
      </dsp:nvSpPr>
      <dsp:spPr>
        <a:xfrm>
          <a:off x="3170" y="4041313"/>
          <a:ext cx="251489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B5508-5E67-458C-80E5-E645E2368056}">
      <dsp:nvSpPr>
        <dsp:cNvPr id="0" name=""/>
        <dsp:cNvSpPr/>
      </dsp:nvSpPr>
      <dsp:spPr>
        <a:xfrm>
          <a:off x="2769557" y="520529"/>
          <a:ext cx="2514897" cy="352085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755650">
            <a:lnSpc>
              <a:spcPct val="90000"/>
            </a:lnSpc>
            <a:spcBef>
              <a:spcPct val="0"/>
            </a:spcBef>
            <a:spcAft>
              <a:spcPct val="35000"/>
            </a:spcAft>
            <a:buNone/>
          </a:pPr>
          <a:r>
            <a:rPr lang="en-US" sz="1700" kern="1200"/>
            <a:t>Present and discuss the principles</a:t>
          </a:r>
        </a:p>
      </dsp:txBody>
      <dsp:txXfrm>
        <a:off x="2769557" y="1858454"/>
        <a:ext cx="2514897" cy="2112514"/>
      </dsp:txXfrm>
    </dsp:sp>
    <dsp:sp modelId="{CCB0E76B-60F5-43F5-848E-20938E6CE119}">
      <dsp:nvSpPr>
        <dsp:cNvPr id="0" name=""/>
        <dsp:cNvSpPr/>
      </dsp:nvSpPr>
      <dsp:spPr>
        <a:xfrm>
          <a:off x="3498877" y="872614"/>
          <a:ext cx="1056257" cy="105625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53562" y="1027299"/>
        <a:ext cx="746887" cy="746887"/>
      </dsp:txXfrm>
    </dsp:sp>
    <dsp:sp modelId="{965EF3B1-197D-4B75-9598-7EF33823E7FA}">
      <dsp:nvSpPr>
        <dsp:cNvPr id="0" name=""/>
        <dsp:cNvSpPr/>
      </dsp:nvSpPr>
      <dsp:spPr>
        <a:xfrm>
          <a:off x="2769557" y="4041313"/>
          <a:ext cx="251489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AF804-6111-4241-A408-E8E3BDFA686D}">
      <dsp:nvSpPr>
        <dsp:cNvPr id="0" name=""/>
        <dsp:cNvSpPr/>
      </dsp:nvSpPr>
      <dsp:spPr>
        <a:xfrm>
          <a:off x="5535944" y="520529"/>
          <a:ext cx="2514897" cy="352085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755650">
            <a:lnSpc>
              <a:spcPct val="90000"/>
            </a:lnSpc>
            <a:spcBef>
              <a:spcPct val="0"/>
            </a:spcBef>
            <a:spcAft>
              <a:spcPct val="35000"/>
            </a:spcAft>
            <a:buNone/>
          </a:pPr>
          <a:r>
            <a:rPr lang="en-US" sz="1700" kern="1200"/>
            <a:t>Present and discuss the developing standards</a:t>
          </a:r>
        </a:p>
      </dsp:txBody>
      <dsp:txXfrm>
        <a:off x="5535944" y="1858454"/>
        <a:ext cx="2514897" cy="2112514"/>
      </dsp:txXfrm>
    </dsp:sp>
    <dsp:sp modelId="{C20F996C-62F6-43FC-BA98-8C54B394E43E}">
      <dsp:nvSpPr>
        <dsp:cNvPr id="0" name=""/>
        <dsp:cNvSpPr/>
      </dsp:nvSpPr>
      <dsp:spPr>
        <a:xfrm>
          <a:off x="6265265" y="872614"/>
          <a:ext cx="1056257" cy="1056257"/>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19950" y="1027299"/>
        <a:ext cx="746887" cy="746887"/>
      </dsp:txXfrm>
    </dsp:sp>
    <dsp:sp modelId="{38071835-EF63-4D8A-8070-480A8F10CD8C}">
      <dsp:nvSpPr>
        <dsp:cNvPr id="0" name=""/>
        <dsp:cNvSpPr/>
      </dsp:nvSpPr>
      <dsp:spPr>
        <a:xfrm>
          <a:off x="5535944" y="4041313"/>
          <a:ext cx="2514897"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BEDE5-E744-4135-A3D6-EA411BFDDCAE}">
      <dsp:nvSpPr>
        <dsp:cNvPr id="0" name=""/>
        <dsp:cNvSpPr/>
      </dsp:nvSpPr>
      <dsp:spPr>
        <a:xfrm>
          <a:off x="8302332" y="520529"/>
          <a:ext cx="2514897" cy="352085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755650">
            <a:lnSpc>
              <a:spcPct val="90000"/>
            </a:lnSpc>
            <a:spcBef>
              <a:spcPct val="0"/>
            </a:spcBef>
            <a:spcAft>
              <a:spcPct val="35000"/>
            </a:spcAft>
            <a:buNone/>
          </a:pPr>
          <a:r>
            <a:rPr lang="en-US" sz="1700" kern="1200" dirty="0"/>
            <a:t>Share initial thoughts on a curriculum framework for incorporating the standards</a:t>
          </a:r>
        </a:p>
      </dsp:txBody>
      <dsp:txXfrm>
        <a:off x="8302332" y="1858454"/>
        <a:ext cx="2514897" cy="2112514"/>
      </dsp:txXfrm>
    </dsp:sp>
    <dsp:sp modelId="{693F847B-34DE-4302-984C-7CBFA4E35985}">
      <dsp:nvSpPr>
        <dsp:cNvPr id="0" name=""/>
        <dsp:cNvSpPr/>
      </dsp:nvSpPr>
      <dsp:spPr>
        <a:xfrm>
          <a:off x="9031652" y="872614"/>
          <a:ext cx="1056257" cy="1056257"/>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186337" y="1027299"/>
        <a:ext cx="746887" cy="746887"/>
      </dsp:txXfrm>
    </dsp:sp>
    <dsp:sp modelId="{24EDA3B5-6199-4365-B833-A37CE65A29BA}">
      <dsp:nvSpPr>
        <dsp:cNvPr id="0" name=""/>
        <dsp:cNvSpPr/>
      </dsp:nvSpPr>
      <dsp:spPr>
        <a:xfrm>
          <a:off x="8302332" y="4041313"/>
          <a:ext cx="2514897"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1E403-44B1-4BAD-9A40-8CA47EA30892}">
      <dsp:nvSpPr>
        <dsp:cNvPr id="0" name=""/>
        <dsp:cNvSpPr/>
      </dsp:nvSpPr>
      <dsp:spPr>
        <a:xfrm>
          <a:off x="1320"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A9E3C40-F78D-42AB-BA0B-97D324D8361A}">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Principle of Shared Language. </a:t>
          </a:r>
          <a:r>
            <a:rPr lang="en-US" sz="2400" kern="1200"/>
            <a:t>Assessment in music education should be discussed using commonly accepted definitions of assessment, measurement, and evaluation.</a:t>
          </a:r>
        </a:p>
      </dsp:txBody>
      <dsp:txXfrm>
        <a:off x="602678" y="623956"/>
        <a:ext cx="4463730" cy="2771523"/>
      </dsp:txXfrm>
    </dsp:sp>
    <dsp:sp modelId="{F3EA739E-3AF1-4ABE-A0AE-995A2AB36B86}">
      <dsp:nvSpPr>
        <dsp:cNvPr id="0" name=""/>
        <dsp:cNvSpPr/>
      </dsp:nvSpPr>
      <dsp:spPr>
        <a:xfrm>
          <a:off x="5667765"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ABD5028-0E3F-4DD8-8D62-F32FF98DA704}">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Principle of Quality. </a:t>
          </a:r>
          <a:r>
            <a:rPr lang="en-US" sz="2400" kern="1200"/>
            <a:t>Assessments developed for music education must adhere to internationally accepted norms for validity, reliability, and fairness, and focus on student learning. </a:t>
          </a:r>
        </a:p>
      </dsp:txBody>
      <dsp:txXfrm>
        <a:off x="6269123" y="623956"/>
        <a:ext cx="4463730" cy="2771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E5BC5-3B95-4EAD-8802-F4D6ADC80799}">
      <dsp:nvSpPr>
        <dsp:cNvPr id="0" name=""/>
        <dsp:cNvSpPr/>
      </dsp:nvSpPr>
      <dsp:spPr>
        <a:xfrm>
          <a:off x="1320"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95C675D-6E78-4F78-8421-B24A89A36555}">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Principle of Alignment. </a:t>
          </a:r>
          <a:r>
            <a:rPr lang="en-US" sz="2600" kern="1200"/>
            <a:t>Assessments must arise from the curriculum for which they are developed and in which they are operationalized.</a:t>
          </a:r>
        </a:p>
      </dsp:txBody>
      <dsp:txXfrm>
        <a:off x="602678" y="623956"/>
        <a:ext cx="4463730" cy="2771523"/>
      </dsp:txXfrm>
    </dsp:sp>
    <dsp:sp modelId="{520D4102-E998-4EFD-AAC4-E243BAA19C96}">
      <dsp:nvSpPr>
        <dsp:cNvPr id="0" name=""/>
        <dsp:cNvSpPr/>
      </dsp:nvSpPr>
      <dsp:spPr>
        <a:xfrm>
          <a:off x="5667765"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F40439A5-BCD5-4449-9CAB-1F62E03BFE73}">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Principle of Authenticity.</a:t>
          </a:r>
          <a:r>
            <a:rPr lang="en-US" sz="2600" kern="1200"/>
            <a:t> Assessment in music education must be authentic and appropriate for the context in which it is administered. </a:t>
          </a:r>
        </a:p>
      </dsp:txBody>
      <dsp:txXfrm>
        <a:off x="6269123" y="623956"/>
        <a:ext cx="4463730" cy="2771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F9311-F7F9-4C6E-8129-3F4C61D84C8B}">
      <dsp:nvSpPr>
        <dsp:cNvPr id="0" name=""/>
        <dsp:cNvSpPr/>
      </dsp:nvSpPr>
      <dsp:spPr>
        <a:xfrm>
          <a:off x="1320"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DC1C28A-891B-4FA8-BEE6-9CF162268641}">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Principle of Purpose. </a:t>
          </a:r>
          <a:r>
            <a:rPr lang="en-US" sz="2300" kern="1200"/>
            <a:t>Assessments in music education must have a clear purpose, identify who is being assessed, and define clearly how the results will be used to improve student music learning.</a:t>
          </a:r>
        </a:p>
      </dsp:txBody>
      <dsp:txXfrm>
        <a:off x="602678" y="623956"/>
        <a:ext cx="4463730" cy="2771523"/>
      </dsp:txXfrm>
    </dsp:sp>
    <dsp:sp modelId="{13880826-6B20-4687-BD00-B1CB46E3F48B}">
      <dsp:nvSpPr>
        <dsp:cNvPr id="0" name=""/>
        <dsp:cNvSpPr/>
      </dsp:nvSpPr>
      <dsp:spPr>
        <a:xfrm>
          <a:off x="5667765"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ADEF6FB0-6337-43C5-8B93-9F2FC05F1C9F}">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t>Principle of Operability.</a:t>
          </a:r>
          <a:r>
            <a:rPr lang="en-US" sz="2300" kern="1200"/>
            <a:t> Methods used in music education assessment must be clear, simple to understand, and easy to implement and use.</a:t>
          </a:r>
        </a:p>
      </dsp:txBody>
      <dsp:txXfrm>
        <a:off x="6269123" y="623956"/>
        <a:ext cx="4463730" cy="277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DC185-5F54-4C9A-BF8B-358E5651AC01}">
      <dsp:nvSpPr>
        <dsp:cNvPr id="0" name=""/>
        <dsp:cNvSpPr/>
      </dsp:nvSpPr>
      <dsp:spPr>
        <a:xfrm>
          <a:off x="1320"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DB7865BE-0DB5-4BDF-859C-13056A998BA4}">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Principle of Social Justice.</a:t>
          </a:r>
          <a:r>
            <a:rPr lang="en-US" sz="2600" kern="1200"/>
            <a:t> Music curriculum and its associated assessment must be made available to and appropriately adapted for all students. </a:t>
          </a:r>
        </a:p>
      </dsp:txBody>
      <dsp:txXfrm>
        <a:off x="602678" y="623956"/>
        <a:ext cx="4463730" cy="2771523"/>
      </dsp:txXfrm>
    </dsp:sp>
    <dsp:sp modelId="{77338F2D-AC11-491A-92A3-EDC31A90A52A}">
      <dsp:nvSpPr>
        <dsp:cNvPr id="0" name=""/>
        <dsp:cNvSpPr/>
      </dsp:nvSpPr>
      <dsp:spPr>
        <a:xfrm>
          <a:off x="5667765" y="48355"/>
          <a:ext cx="4636182" cy="294397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F45A965E-8997-47AD-A1EF-750AA120921F}">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Principle of Valuing. </a:t>
          </a:r>
          <a:r>
            <a:rPr lang="en-US" sz="2600" kern="1200" dirty="0"/>
            <a:t>Assessment should be valued as a means to improve student music learning and guide instruction.</a:t>
          </a:r>
        </a:p>
      </dsp:txBody>
      <dsp:txXfrm>
        <a:off x="6269123" y="623956"/>
        <a:ext cx="4463730" cy="2771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BF57-0A0D-49DC-A722-A92FB76899B6}">
      <dsp:nvSpPr>
        <dsp:cNvPr id="0" name=""/>
        <dsp:cNvSpPr/>
      </dsp:nvSpPr>
      <dsp:spPr>
        <a:xfrm>
          <a:off x="0" y="0"/>
          <a:ext cx="6403994"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36AF7192-4C5E-4A62-ABBA-1649DCEEE157}">
      <dsp:nvSpPr>
        <dsp:cNvPr id="0" name=""/>
        <dsp:cNvSpPr/>
      </dsp:nvSpPr>
      <dsp:spPr>
        <a:xfrm>
          <a:off x="0" y="0"/>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Dispositions </a:t>
          </a:r>
          <a:r>
            <a:rPr lang="en-US" sz="2200" kern="1200" dirty="0"/>
            <a:t>– led by Kelly Parkes, USA, and Dennis Wang, China (UF doctoral student: Melissa A. Lloyd)</a:t>
          </a:r>
        </a:p>
      </dsp:txBody>
      <dsp:txXfrm>
        <a:off x="0" y="0"/>
        <a:ext cx="6403994" cy="1271852"/>
      </dsp:txXfrm>
    </dsp:sp>
    <dsp:sp modelId="{95D64168-B20D-4B30-BB6A-8E904F0AC853}">
      <dsp:nvSpPr>
        <dsp:cNvPr id="0" name=""/>
        <dsp:cNvSpPr/>
      </dsp:nvSpPr>
      <dsp:spPr>
        <a:xfrm>
          <a:off x="0" y="1271852"/>
          <a:ext cx="6403994" cy="0"/>
        </a:xfrm>
        <a:prstGeom prst="line">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w="9525" cap="flat" cmpd="sng" algn="ctr">
          <a:solidFill>
            <a:schemeClr val="accent2">
              <a:hueOff val="383163"/>
              <a:satOff val="-6257"/>
              <a:lumOff val="392"/>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B7FCC22-8B82-4C41-B4A7-88CDD2C0BD6F}">
      <dsp:nvSpPr>
        <dsp:cNvPr id="0" name=""/>
        <dsp:cNvSpPr/>
      </dsp:nvSpPr>
      <dsp:spPr>
        <a:xfrm>
          <a:off x="0" y="1271852"/>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Knowledge</a:t>
          </a:r>
          <a:r>
            <a:rPr lang="en-US" sz="2200" kern="1200" dirty="0"/>
            <a:t> – led by Glenn Nierman, USA, and Andreas Lehmann-Wermser, Germany (UF doctoral student: Elizabeth S. Schultz)</a:t>
          </a:r>
        </a:p>
      </dsp:txBody>
      <dsp:txXfrm>
        <a:off x="0" y="1271852"/>
        <a:ext cx="6403994" cy="1271852"/>
      </dsp:txXfrm>
    </dsp:sp>
    <dsp:sp modelId="{479D8720-9919-48A6-A382-CEC1C20B4096}">
      <dsp:nvSpPr>
        <dsp:cNvPr id="0" name=""/>
        <dsp:cNvSpPr/>
      </dsp:nvSpPr>
      <dsp:spPr>
        <a:xfrm>
          <a:off x="0" y="2543704"/>
          <a:ext cx="6403994" cy="0"/>
        </a:xfrm>
        <a:prstGeom prst="line">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w="9525" cap="flat" cmpd="sng" algn="ctr">
          <a:solidFill>
            <a:schemeClr val="accent2">
              <a:hueOff val="766327"/>
              <a:satOff val="-12515"/>
              <a:lumOff val="78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39C7CC68-B09B-400E-8BA1-273FB3001FD4}">
      <dsp:nvSpPr>
        <dsp:cNvPr id="0" name=""/>
        <dsp:cNvSpPr/>
      </dsp:nvSpPr>
      <dsp:spPr>
        <a:xfrm>
          <a:off x="0" y="2543704"/>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Skills/Performance </a:t>
          </a:r>
          <a:r>
            <a:rPr lang="en-US" sz="2200" kern="1200" dirty="0"/>
            <a:t>– led by Fred Burrack, USA, and Tim Brophy, USA (UF doctoral student: Amanda Kastner)</a:t>
          </a:r>
        </a:p>
      </dsp:txBody>
      <dsp:txXfrm>
        <a:off x="0" y="2543704"/>
        <a:ext cx="6403994" cy="1271852"/>
      </dsp:txXfrm>
    </dsp:sp>
    <dsp:sp modelId="{036D2753-0585-42EC-BFB9-F4975C3E9411}">
      <dsp:nvSpPr>
        <dsp:cNvPr id="0" name=""/>
        <dsp:cNvSpPr/>
      </dsp:nvSpPr>
      <dsp:spPr>
        <a:xfrm>
          <a:off x="0" y="3815556"/>
          <a:ext cx="6403994" cy="0"/>
        </a:xfrm>
        <a:prstGeom prst="line">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6C24E1D-479A-4282-B91C-D71ABCE2CC8B}">
      <dsp:nvSpPr>
        <dsp:cNvPr id="0" name=""/>
        <dsp:cNvSpPr/>
      </dsp:nvSpPr>
      <dsp:spPr>
        <a:xfrm>
          <a:off x="0" y="3815556"/>
          <a:ext cx="6403994"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Reference: Michigan Assessment Consortium. (2017). Assessment Literacy Standards. Mason, MI: Michigan Assessment Consortium.</a:t>
          </a:r>
        </a:p>
      </dsp:txBody>
      <dsp:txXfrm>
        <a:off x="0" y="3815556"/>
        <a:ext cx="6403994" cy="1271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51153-7CD9-48FF-8CC8-EC7C94D223FC}">
      <dsp:nvSpPr>
        <dsp:cNvPr id="0" name=""/>
        <dsp:cNvSpPr/>
      </dsp:nvSpPr>
      <dsp:spPr>
        <a:xfrm>
          <a:off x="0" y="2959"/>
          <a:ext cx="7105580"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5272705-6DE6-49E1-BD2F-21FE878A7A83}">
      <dsp:nvSpPr>
        <dsp:cNvPr id="0" name=""/>
        <dsp:cNvSpPr/>
      </dsp:nvSpPr>
      <dsp:spPr>
        <a:xfrm>
          <a:off x="0" y="2959"/>
          <a:ext cx="7105580" cy="201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To assess music learning, music teachers must understand the connection among curricular objectives, learning objectives, and student learning</a:t>
          </a:r>
        </a:p>
      </dsp:txBody>
      <dsp:txXfrm>
        <a:off x="0" y="2959"/>
        <a:ext cx="7105580" cy="2018518"/>
      </dsp:txXfrm>
    </dsp:sp>
    <dsp:sp modelId="{CA671231-01F6-4E42-8B31-49F0D5EA427B}">
      <dsp:nvSpPr>
        <dsp:cNvPr id="0" name=""/>
        <dsp:cNvSpPr/>
      </dsp:nvSpPr>
      <dsp:spPr>
        <a:xfrm>
          <a:off x="0" y="2021478"/>
          <a:ext cx="7105580" cy="0"/>
        </a:xfrm>
        <a:prstGeom prst="lin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F7ED978-174C-4740-ADB4-2064E2719338}">
      <dsp:nvSpPr>
        <dsp:cNvPr id="0" name=""/>
        <dsp:cNvSpPr/>
      </dsp:nvSpPr>
      <dsp:spPr>
        <a:xfrm>
          <a:off x="0" y="2021478"/>
          <a:ext cx="7105580" cy="201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Teachers should know how to design assessments in a variety of modalities, including applications with technology, enables teachers to connect assessment to learning objectives in creative ways.</a:t>
          </a:r>
        </a:p>
      </dsp:txBody>
      <dsp:txXfrm>
        <a:off x="0" y="2021478"/>
        <a:ext cx="7105580" cy="2018518"/>
      </dsp:txXfrm>
    </dsp:sp>
    <dsp:sp modelId="{D9349E9D-7977-46E5-92D4-DCC44136CC57}">
      <dsp:nvSpPr>
        <dsp:cNvPr id="0" name=""/>
        <dsp:cNvSpPr/>
      </dsp:nvSpPr>
      <dsp:spPr>
        <a:xfrm>
          <a:off x="0" y="4039997"/>
          <a:ext cx="7105580" cy="0"/>
        </a:xfrm>
        <a:prstGeom prst="lin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22572CD-F84A-472B-A60B-331AC46C4ADE}">
      <dsp:nvSpPr>
        <dsp:cNvPr id="0" name=""/>
        <dsp:cNvSpPr/>
      </dsp:nvSpPr>
      <dsp:spPr>
        <a:xfrm>
          <a:off x="0" y="4039997"/>
          <a:ext cx="7105580" cy="201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 order to develop high quality standards for long-time use, teachers should be aware of the best methodologies of assessments for learning, how to implement those assessment practices, and why particular assessment tools are effective in assessing student understanding</a:t>
          </a:r>
        </a:p>
      </dsp:txBody>
      <dsp:txXfrm>
        <a:off x="0" y="4039997"/>
        <a:ext cx="7105580" cy="20185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8B8C9-39E7-49B4-8815-D98F948F4456}">
      <dsp:nvSpPr>
        <dsp:cNvPr id="0" name=""/>
        <dsp:cNvSpPr/>
      </dsp:nvSpPr>
      <dsp:spPr>
        <a:xfrm>
          <a:off x="0" y="0"/>
          <a:ext cx="629022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DAC93-A87B-48E3-8D97-D6A85FDC94CA}">
      <dsp:nvSpPr>
        <dsp:cNvPr id="0" name=""/>
        <dsp:cNvSpPr/>
      </dsp:nvSpPr>
      <dsp:spPr>
        <a:xfrm>
          <a:off x="0" y="0"/>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World Alliance for Arts Education (WAAE) World Summit on Arts Assessment</a:t>
          </a:r>
          <a:endParaRPr lang="en-US" sz="2700" kern="1200"/>
        </a:p>
      </dsp:txBody>
      <dsp:txXfrm>
        <a:off x="0" y="0"/>
        <a:ext cx="6290226" cy="1361936"/>
      </dsp:txXfrm>
    </dsp:sp>
    <dsp:sp modelId="{72440BCA-39AC-4B9B-9FAF-184890B986E1}">
      <dsp:nvSpPr>
        <dsp:cNvPr id="0" name=""/>
        <dsp:cNvSpPr/>
      </dsp:nvSpPr>
      <dsp:spPr>
        <a:xfrm>
          <a:off x="0" y="1361936"/>
          <a:ext cx="6290226" cy="0"/>
        </a:xfrm>
        <a:prstGeom prst="line">
          <a:avLst/>
        </a:prstGeom>
        <a:solidFill>
          <a:schemeClr val="accent5">
            <a:hueOff val="775848"/>
            <a:satOff val="2585"/>
            <a:lumOff val="2941"/>
            <a:alphaOff val="0"/>
          </a:schemeClr>
        </a:solidFill>
        <a:ln w="12700" cap="flat" cmpd="sng" algn="ctr">
          <a:solidFill>
            <a:schemeClr val="accent5">
              <a:hueOff val="775848"/>
              <a:satOff val="2585"/>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5D97F-597A-4E19-B845-00640F2A2E02}">
      <dsp:nvSpPr>
        <dsp:cNvPr id="0" name=""/>
        <dsp:cNvSpPr/>
      </dsp:nvSpPr>
      <dsp:spPr>
        <a:xfrm>
          <a:off x="0" y="1361936"/>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October 26-29, 2020, University of Florida</a:t>
          </a:r>
        </a:p>
      </dsp:txBody>
      <dsp:txXfrm>
        <a:off x="0" y="1361936"/>
        <a:ext cx="6290226" cy="1361936"/>
      </dsp:txXfrm>
    </dsp:sp>
    <dsp:sp modelId="{9C0F2EC1-E323-478C-A181-A12310BD5AC6}">
      <dsp:nvSpPr>
        <dsp:cNvPr id="0" name=""/>
        <dsp:cNvSpPr/>
      </dsp:nvSpPr>
      <dsp:spPr>
        <a:xfrm>
          <a:off x="0" y="2723872"/>
          <a:ext cx="6290226" cy="0"/>
        </a:xfrm>
        <a:prstGeom prst="line">
          <a:avLst/>
        </a:prstGeom>
        <a:solidFill>
          <a:schemeClr val="accent5">
            <a:hueOff val="1551697"/>
            <a:satOff val="5170"/>
            <a:lumOff val="5882"/>
            <a:alphaOff val="0"/>
          </a:schemeClr>
        </a:solidFill>
        <a:ln w="12700" cap="flat" cmpd="sng" algn="ctr">
          <a:solidFill>
            <a:schemeClr val="accent5">
              <a:hueOff val="1551697"/>
              <a:satOff val="5170"/>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B8F74-465D-4F8A-8B5D-8AF6447E1425}">
      <dsp:nvSpPr>
        <dsp:cNvPr id="0" name=""/>
        <dsp:cNvSpPr/>
      </dsp:nvSpPr>
      <dsp:spPr>
        <a:xfrm>
          <a:off x="0" y="2723872"/>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8</a:t>
          </a:r>
          <a:r>
            <a:rPr lang="en-US" sz="2700" b="1" kern="1200" baseline="30000"/>
            <a:t>th</a:t>
          </a:r>
          <a:r>
            <a:rPr lang="en-US" sz="2700" b="1" kern="1200"/>
            <a:t> International Symposium on Assessment in Music Education </a:t>
          </a:r>
          <a:endParaRPr lang="en-US" sz="2700" kern="1200"/>
        </a:p>
      </dsp:txBody>
      <dsp:txXfrm>
        <a:off x="0" y="2723872"/>
        <a:ext cx="6290226" cy="1361936"/>
      </dsp:txXfrm>
    </dsp:sp>
    <dsp:sp modelId="{5879303E-8896-4446-AF3B-CD01BAFB7CB5}">
      <dsp:nvSpPr>
        <dsp:cNvPr id="0" name=""/>
        <dsp:cNvSpPr/>
      </dsp:nvSpPr>
      <dsp:spPr>
        <a:xfrm>
          <a:off x="0" y="4085808"/>
          <a:ext cx="6290226" cy="0"/>
        </a:xfrm>
        <a:prstGeom prst="line">
          <a:avLst/>
        </a:prstGeom>
        <a:solidFill>
          <a:schemeClr val="accent5">
            <a:hueOff val="2327545"/>
            <a:satOff val="7755"/>
            <a:lumOff val="8823"/>
            <a:alphaOff val="0"/>
          </a:schemeClr>
        </a:solidFill>
        <a:ln w="12700" cap="flat" cmpd="sng" algn="ctr">
          <a:solidFill>
            <a:schemeClr val="accent5">
              <a:hueOff val="2327545"/>
              <a:satOff val="7755"/>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32F12-00AC-4DA9-BB25-7230751B21B6}">
      <dsp:nvSpPr>
        <dsp:cNvPr id="0" name=""/>
        <dsp:cNvSpPr/>
      </dsp:nvSpPr>
      <dsp:spPr>
        <a:xfrm>
          <a:off x="0" y="4085808"/>
          <a:ext cx="6290226" cy="136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ISAME8, March 16-19, 2021, Hannover, Germany – see you there!</a:t>
          </a:r>
        </a:p>
      </dsp:txBody>
      <dsp:txXfrm>
        <a:off x="0" y="4085808"/>
        <a:ext cx="6290226" cy="13619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803A6-9732-4805-A5DA-6FB871EC3500}" type="datetimeFigureOut">
              <a:rPr lang="en-US" smtClean="0"/>
              <a:t>9/13/2019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04955-4329-44E1-97E5-87A8AC4F78BC}" type="slidenum">
              <a:rPr lang="en-US" smtClean="0"/>
              <a:t>‹#›</a:t>
            </a:fld>
            <a:endParaRPr lang="en-US"/>
          </a:p>
        </p:txBody>
      </p:sp>
    </p:spTree>
    <p:extLst>
      <p:ext uri="{BB962C8B-B14F-4D97-AF65-F5344CB8AC3E}">
        <p14:creationId xmlns:p14="http://schemas.microsoft.com/office/powerpoint/2010/main" val="85319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0EE2F89-2707-4D84-9EA4-2DDD6B23A613}" type="datetimeFigureOut">
              <a:rPr lang="en-US" smtClean="0"/>
              <a:t>9/13/2019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388047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63608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298319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AEFB99E-0BAB-4A0B-9BAD-D0F4DF17A84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047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112481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EE2F89-2707-4D84-9EA4-2DDD6B23A613}"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404211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EE2F89-2707-4D84-9EA4-2DDD6B23A613}"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12111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E2F89-2707-4D84-9EA4-2DDD6B23A613}"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229798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0EE2F89-2707-4D84-9EA4-2DDD6B23A613}" type="datetimeFigureOut">
              <a:rPr lang="en-US" smtClean="0"/>
              <a:t>9/13/2019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205224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E2F89-2707-4D84-9EA4-2DDD6B23A613}"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315710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0EE2F89-2707-4D84-9EA4-2DDD6B23A613}" type="datetimeFigureOut">
              <a:rPr lang="en-US" smtClean="0"/>
              <a:t>9/13/2019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44044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220877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E2F89-2707-4D84-9EA4-2DDD6B23A613}"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192950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EE2F89-2707-4D84-9EA4-2DDD6B23A613}"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18193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E2F89-2707-4D84-9EA4-2DDD6B23A613}"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159408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208127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E2F89-2707-4D84-9EA4-2DDD6B23A613}"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FB99E-0BAB-4A0B-9BAD-D0F4DF17A845}" type="slidenum">
              <a:rPr lang="en-US" smtClean="0"/>
              <a:t>‹#›</a:t>
            </a:fld>
            <a:endParaRPr lang="en-US"/>
          </a:p>
        </p:txBody>
      </p:sp>
    </p:spTree>
    <p:extLst>
      <p:ext uri="{BB962C8B-B14F-4D97-AF65-F5344CB8AC3E}">
        <p14:creationId xmlns:p14="http://schemas.microsoft.com/office/powerpoint/2010/main" val="395382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E2F89-2707-4D84-9EA4-2DDD6B23A613}" type="datetimeFigureOut">
              <a:rPr lang="en-US" smtClean="0"/>
              <a:t>9/13/2019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EFB99E-0BAB-4A0B-9BAD-D0F4DF17A845}" type="slidenum">
              <a:rPr lang="en-US" smtClean="0"/>
              <a:t>‹#›</a:t>
            </a:fld>
            <a:endParaRPr lang="en-US"/>
          </a:p>
        </p:txBody>
      </p:sp>
    </p:spTree>
    <p:extLst>
      <p:ext uri="{BB962C8B-B14F-4D97-AF65-F5344CB8AC3E}">
        <p14:creationId xmlns:p14="http://schemas.microsoft.com/office/powerpoint/2010/main" val="5650826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agb.gov/news-and-events/news-releases/2019/release-20190724-assessment-schedul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2" Type="http://schemas.openxmlformats.org/officeDocument/2006/relationships/hyperlink" Target="mailto:tbrophy@aa.ufl.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4989-89E4-4734-A4ED-3D5ADD82BCEC}"/>
              </a:ext>
            </a:extLst>
          </p:cNvPr>
          <p:cNvSpPr>
            <a:spLocks noGrp="1"/>
          </p:cNvSpPr>
          <p:nvPr>
            <p:ph type="ctrTitle"/>
          </p:nvPr>
        </p:nvSpPr>
        <p:spPr>
          <a:xfrm>
            <a:off x="1371600" y="1016326"/>
            <a:ext cx="9448800" cy="1825096"/>
          </a:xfrm>
        </p:spPr>
        <p:txBody>
          <a:bodyPr>
            <a:normAutofit/>
          </a:bodyPr>
          <a:lstStyle/>
          <a:p>
            <a:r>
              <a:rPr lang="en-US" dirty="0"/>
              <a:t>From Principles to Literacy Standards </a:t>
            </a:r>
          </a:p>
        </p:txBody>
      </p:sp>
      <p:sp>
        <p:nvSpPr>
          <p:cNvPr id="3" name="Subtitle 2">
            <a:extLst>
              <a:ext uri="{FF2B5EF4-FFF2-40B4-BE49-F238E27FC236}">
                <a16:creationId xmlns:a16="http://schemas.microsoft.com/office/drawing/2014/main" id="{D708BA68-4E9B-4C35-9753-FCEA32DEC686}"/>
              </a:ext>
            </a:extLst>
          </p:cNvPr>
          <p:cNvSpPr>
            <a:spLocks noGrp="1"/>
          </p:cNvSpPr>
          <p:nvPr>
            <p:ph type="subTitle" idx="1"/>
          </p:nvPr>
        </p:nvSpPr>
        <p:spPr>
          <a:xfrm>
            <a:off x="1371600" y="2841422"/>
            <a:ext cx="9448800" cy="3848745"/>
          </a:xfrm>
        </p:spPr>
        <p:txBody>
          <a:bodyPr>
            <a:noAutofit/>
          </a:bodyPr>
          <a:lstStyle/>
          <a:p>
            <a:r>
              <a:rPr lang="en-US" sz="3200" b="1" i="1" dirty="0"/>
              <a:t>Preparing Music Teachers for Assessment in an Age of Accountability</a:t>
            </a:r>
          </a:p>
          <a:p>
            <a:endParaRPr lang="en-US" sz="3200" b="1" i="1" dirty="0"/>
          </a:p>
          <a:p>
            <a:r>
              <a:rPr lang="en-US" dirty="0"/>
              <a:t>Timothy S. Brophy</a:t>
            </a:r>
          </a:p>
          <a:p>
            <a:r>
              <a:rPr lang="en-US" dirty="0"/>
              <a:t>Professor, Music Education, and Director of Institutional Assessment</a:t>
            </a:r>
          </a:p>
          <a:p>
            <a:r>
              <a:rPr lang="en-US" dirty="0"/>
              <a:t>University of Florida</a:t>
            </a:r>
          </a:p>
          <a:p>
            <a:r>
              <a:rPr lang="en-US" dirty="0"/>
              <a:t>2019 SMTE Symposium</a:t>
            </a:r>
            <a:r>
              <a:rPr lang="en-US"/>
              <a:t>, UNC-Greensboro</a:t>
            </a:r>
            <a:endParaRPr lang="en-US" dirty="0"/>
          </a:p>
          <a:p>
            <a:r>
              <a:rPr lang="en-US" dirty="0"/>
              <a:t>September 13, 2019</a:t>
            </a:r>
          </a:p>
        </p:txBody>
      </p:sp>
    </p:spTree>
    <p:extLst>
      <p:ext uri="{BB962C8B-B14F-4D97-AF65-F5344CB8AC3E}">
        <p14:creationId xmlns:p14="http://schemas.microsoft.com/office/powerpoint/2010/main" val="261374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ABF7-63E3-48DF-9B4D-3F1FBF98ECFF}"/>
              </a:ext>
            </a:extLst>
          </p:cNvPr>
          <p:cNvSpPr>
            <a:spLocks noGrp="1"/>
          </p:cNvSpPr>
          <p:nvPr>
            <p:ph type="title"/>
          </p:nvPr>
        </p:nvSpPr>
        <p:spPr>
          <a:xfrm>
            <a:off x="2895600" y="764373"/>
            <a:ext cx="8610600" cy="1293028"/>
          </a:xfrm>
        </p:spPr>
        <p:txBody>
          <a:bodyPr>
            <a:normAutofit/>
          </a:bodyPr>
          <a:lstStyle/>
          <a:p>
            <a:r>
              <a:rPr lang="en-US" dirty="0"/>
              <a:t>The Principles</a:t>
            </a:r>
          </a:p>
        </p:txBody>
      </p:sp>
      <p:graphicFrame>
        <p:nvGraphicFramePr>
          <p:cNvPr id="5" name="Content Placeholder 2">
            <a:extLst>
              <a:ext uri="{FF2B5EF4-FFF2-40B4-BE49-F238E27FC236}">
                <a16:creationId xmlns:a16="http://schemas.microsoft.com/office/drawing/2014/main" id="{EBAC65F8-8528-4176-94A1-E44EFF5E1C70}"/>
              </a:ext>
            </a:extLst>
          </p:cNvPr>
          <p:cNvGraphicFramePr>
            <a:graphicFrameLocks noGrp="1"/>
          </p:cNvGraphicFramePr>
          <p:nvPr>
            <p:ph idx="1"/>
            <p:extLst>
              <p:ext uri="{D42A27DB-BD31-4B8C-83A1-F6EECF244321}">
                <p14:modId xmlns:p14="http://schemas.microsoft.com/office/powerpoint/2010/main" val="122167538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62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425F-A6FE-45EF-AD0C-BF0D7A9DE4D5}"/>
              </a:ext>
            </a:extLst>
          </p:cNvPr>
          <p:cNvSpPr>
            <a:spLocks noGrp="1"/>
          </p:cNvSpPr>
          <p:nvPr>
            <p:ph type="title"/>
          </p:nvPr>
        </p:nvSpPr>
        <p:spPr>
          <a:xfrm>
            <a:off x="2895600" y="764373"/>
            <a:ext cx="8610600" cy="1293028"/>
          </a:xfrm>
        </p:spPr>
        <p:txBody>
          <a:bodyPr>
            <a:normAutofit/>
          </a:bodyPr>
          <a:lstStyle/>
          <a:p>
            <a:r>
              <a:rPr lang="en-US" dirty="0"/>
              <a:t>The Principles</a:t>
            </a:r>
          </a:p>
        </p:txBody>
      </p:sp>
      <p:graphicFrame>
        <p:nvGraphicFramePr>
          <p:cNvPr id="5" name="Content Placeholder 2">
            <a:extLst>
              <a:ext uri="{FF2B5EF4-FFF2-40B4-BE49-F238E27FC236}">
                <a16:creationId xmlns:a16="http://schemas.microsoft.com/office/drawing/2014/main" id="{D384C810-7B56-4546-8FD5-B9DFA917B5EC}"/>
              </a:ext>
            </a:extLst>
          </p:cNvPr>
          <p:cNvGraphicFramePr>
            <a:graphicFrameLocks noGrp="1"/>
          </p:cNvGraphicFramePr>
          <p:nvPr>
            <p:ph idx="1"/>
            <p:extLst>
              <p:ext uri="{D42A27DB-BD31-4B8C-83A1-F6EECF244321}">
                <p14:modId xmlns:p14="http://schemas.microsoft.com/office/powerpoint/2010/main" val="29021949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722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38DA-5AFC-4291-A50D-292CD11C799F}"/>
              </a:ext>
            </a:extLst>
          </p:cNvPr>
          <p:cNvSpPr>
            <a:spLocks noGrp="1"/>
          </p:cNvSpPr>
          <p:nvPr>
            <p:ph type="title"/>
          </p:nvPr>
        </p:nvSpPr>
        <p:spPr>
          <a:xfrm>
            <a:off x="2895600" y="764373"/>
            <a:ext cx="8610600" cy="1293028"/>
          </a:xfrm>
        </p:spPr>
        <p:txBody>
          <a:bodyPr>
            <a:normAutofit/>
          </a:bodyPr>
          <a:lstStyle/>
          <a:p>
            <a:r>
              <a:rPr lang="en-US" dirty="0"/>
              <a:t>The Principles</a:t>
            </a:r>
          </a:p>
        </p:txBody>
      </p:sp>
      <p:graphicFrame>
        <p:nvGraphicFramePr>
          <p:cNvPr id="5" name="Content Placeholder 2">
            <a:extLst>
              <a:ext uri="{FF2B5EF4-FFF2-40B4-BE49-F238E27FC236}">
                <a16:creationId xmlns:a16="http://schemas.microsoft.com/office/drawing/2014/main" id="{85AB7D5C-9297-42EC-A736-938E249601F2}"/>
              </a:ext>
            </a:extLst>
          </p:cNvPr>
          <p:cNvGraphicFramePr>
            <a:graphicFrameLocks noGrp="1"/>
          </p:cNvGraphicFramePr>
          <p:nvPr>
            <p:ph idx="1"/>
            <p:extLst>
              <p:ext uri="{D42A27DB-BD31-4B8C-83A1-F6EECF244321}">
                <p14:modId xmlns:p14="http://schemas.microsoft.com/office/powerpoint/2010/main" val="194116806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92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6" name="Picture 11">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27" name="Rectangle 13">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3F3CD7E-FBDE-409F-9BAD-C967A756C49B}"/>
              </a:ext>
            </a:extLst>
          </p:cNvPr>
          <p:cNvSpPr>
            <a:spLocks noGrp="1"/>
          </p:cNvSpPr>
          <p:nvPr>
            <p:ph type="title"/>
          </p:nvPr>
        </p:nvSpPr>
        <p:spPr>
          <a:xfrm>
            <a:off x="792483" y="821265"/>
            <a:ext cx="6098705" cy="5222117"/>
          </a:xfrm>
        </p:spPr>
        <p:txBody>
          <a:bodyPr vert="horz" lIns="91440" tIns="45720" rIns="91440" bIns="45720" rtlCol="0" anchor="ctr">
            <a:normAutofit/>
          </a:bodyPr>
          <a:lstStyle/>
          <a:p>
            <a:r>
              <a:rPr lang="en-US" sz="5400"/>
              <a:t>ISAME7 – 2019:</a:t>
            </a:r>
            <a:br>
              <a:rPr lang="en-US" sz="5400"/>
            </a:br>
            <a:r>
              <a:rPr lang="en-US" sz="5400"/>
              <a:t>The Developing Standards</a:t>
            </a:r>
          </a:p>
        </p:txBody>
      </p:sp>
      <p:cxnSp>
        <p:nvCxnSpPr>
          <p:cNvPr id="28" name="Straight Connector 15">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5" name="Text Placeholder 4">
            <a:extLst>
              <a:ext uri="{FF2B5EF4-FFF2-40B4-BE49-F238E27FC236}">
                <a16:creationId xmlns:a16="http://schemas.microsoft.com/office/drawing/2014/main" id="{0C930AF3-AAC2-448B-A009-1A99CD790DAD}"/>
              </a:ext>
            </a:extLst>
          </p:cNvPr>
          <p:cNvSpPr>
            <a:spLocks noGrp="1"/>
          </p:cNvSpPr>
          <p:nvPr>
            <p:ph type="body" idx="1"/>
          </p:nvPr>
        </p:nvSpPr>
        <p:spPr>
          <a:xfrm>
            <a:off x="7903028" y="821265"/>
            <a:ext cx="3265713" cy="5222117"/>
          </a:xfrm>
        </p:spPr>
        <p:txBody>
          <a:bodyPr vert="horz" lIns="91440" tIns="45720" rIns="91440" bIns="45720" rtlCol="0" anchor="ctr">
            <a:normAutofit/>
          </a:bodyPr>
          <a:lstStyle/>
          <a:p>
            <a:pPr algn="l"/>
            <a:r>
              <a:rPr lang="en-US" sz="2000" dirty="0">
                <a:solidFill>
                  <a:schemeClr val="tx1"/>
                </a:solidFill>
              </a:rPr>
              <a:t>Reference:</a:t>
            </a:r>
          </a:p>
          <a:p>
            <a:pPr algn="l"/>
            <a:r>
              <a:rPr lang="en-US" sz="2000" dirty="0">
                <a:solidFill>
                  <a:schemeClr val="tx1"/>
                </a:solidFill>
              </a:rPr>
              <a:t>Kastner, A.; Shultz, E; Lloyd, M. (in press). The development of assessment literacy standards for music teachers. In T. Brophy and M. Haning (Eds.), </a:t>
            </a:r>
            <a:r>
              <a:rPr lang="en-US" sz="2000" i="1" dirty="0">
                <a:solidFill>
                  <a:schemeClr val="tx1"/>
                </a:solidFill>
              </a:rPr>
              <a:t>Advancing music education through assessment: Honoring culture, diversity, and practice. </a:t>
            </a:r>
            <a:r>
              <a:rPr lang="en-US" sz="2000" dirty="0">
                <a:solidFill>
                  <a:schemeClr val="tx1"/>
                </a:solidFill>
              </a:rPr>
              <a:t>Chicago, IL: GIA.</a:t>
            </a:r>
          </a:p>
        </p:txBody>
      </p:sp>
    </p:spTree>
    <p:extLst>
      <p:ext uri="{BB962C8B-B14F-4D97-AF65-F5344CB8AC3E}">
        <p14:creationId xmlns:p14="http://schemas.microsoft.com/office/powerpoint/2010/main" val="54262367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2" name="Rectangle 11">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itle 3">
            <a:extLst>
              <a:ext uri="{FF2B5EF4-FFF2-40B4-BE49-F238E27FC236}">
                <a16:creationId xmlns:a16="http://schemas.microsoft.com/office/drawing/2014/main" id="{3A7C9B4A-CEA2-4ADF-9EFC-F9FA01B3BF9A}"/>
              </a:ext>
            </a:extLst>
          </p:cNvPr>
          <p:cNvSpPr>
            <a:spLocks noGrp="1"/>
          </p:cNvSpPr>
          <p:nvPr>
            <p:ph type="title"/>
          </p:nvPr>
        </p:nvSpPr>
        <p:spPr>
          <a:xfrm>
            <a:off x="665922" y="987287"/>
            <a:ext cx="3548269" cy="4697896"/>
          </a:xfrm>
        </p:spPr>
        <p:txBody>
          <a:bodyPr>
            <a:normAutofit/>
          </a:bodyPr>
          <a:lstStyle/>
          <a:p>
            <a:r>
              <a:rPr lang="en-US" sz="3600"/>
              <a:t>An Imperative for the profession</a:t>
            </a:r>
          </a:p>
        </p:txBody>
      </p:sp>
      <p:sp>
        <p:nvSpPr>
          <p:cNvPr id="5" name="Text Placeholder 4">
            <a:extLst>
              <a:ext uri="{FF2B5EF4-FFF2-40B4-BE49-F238E27FC236}">
                <a16:creationId xmlns:a16="http://schemas.microsoft.com/office/drawing/2014/main" id="{0F49B802-3F48-4CAA-A434-AE6D73599098}"/>
              </a:ext>
            </a:extLst>
          </p:cNvPr>
          <p:cNvSpPr>
            <a:spLocks noGrp="1"/>
          </p:cNvSpPr>
          <p:nvPr>
            <p:ph idx="1"/>
          </p:nvPr>
        </p:nvSpPr>
        <p:spPr>
          <a:xfrm>
            <a:off x="4880113" y="437745"/>
            <a:ext cx="6773623" cy="6001966"/>
          </a:xfrm>
        </p:spPr>
        <p:txBody>
          <a:bodyPr anchor="ctr">
            <a:normAutofit/>
          </a:bodyPr>
          <a:lstStyle/>
          <a:p>
            <a:pPr marL="0" indent="0">
              <a:buNone/>
            </a:pPr>
            <a:r>
              <a:rPr lang="en-US" sz="2800" b="1" i="1" dirty="0"/>
              <a:t>“</a:t>
            </a:r>
            <a:r>
              <a:rPr lang="en-US" sz="2400" b="1" i="1" dirty="0"/>
              <a:t>We must increase the assessment literacy of teachers. Preservice teacher programs should prepare teachers for classroom assessment; arts education program accreditation standards should include specific requirements for such training; and graduate programs that specialize in measurement in the arts are needed.” </a:t>
            </a:r>
            <a:r>
              <a:rPr lang="en-US" sz="2400" dirty="0"/>
              <a:t>(p. 210)</a:t>
            </a:r>
          </a:p>
          <a:p>
            <a:pPr marL="0" indent="0">
              <a:buNone/>
            </a:pPr>
            <a:endParaRPr lang="en-US" sz="1800" dirty="0"/>
          </a:p>
          <a:p>
            <a:pPr marL="0" indent="0">
              <a:buNone/>
            </a:pPr>
            <a:r>
              <a:rPr lang="en-US" sz="1800" dirty="0"/>
              <a:t>Reference:</a:t>
            </a:r>
          </a:p>
          <a:p>
            <a:pPr marL="0" indent="0">
              <a:buNone/>
            </a:pPr>
            <a:r>
              <a:rPr lang="en-US" sz="1800" dirty="0"/>
              <a:t>Shuler, S.C.; Brophy, T. S.; Sabol, F.R.; McGreevy-Nichols, S.; &amp; Schuttler, M.J. (2016). Arts assessment in an age of accountability: Challenges and opportunities in implementation, design, and measurement. In H. Braun (Ed.), </a:t>
            </a:r>
            <a:r>
              <a:rPr lang="en-US" sz="1800" i="1" dirty="0"/>
              <a:t>Meeting the challenges of measurement in and era of accountability </a:t>
            </a:r>
            <a:r>
              <a:rPr lang="en-US" sz="1800" dirty="0"/>
              <a:t>(pp. 183-216). New York, NY: Routledge.</a:t>
            </a:r>
          </a:p>
        </p:txBody>
      </p:sp>
    </p:spTree>
    <p:extLst>
      <p:ext uri="{BB962C8B-B14F-4D97-AF65-F5344CB8AC3E}">
        <p14:creationId xmlns:p14="http://schemas.microsoft.com/office/powerpoint/2010/main" val="86172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6" name="Title 5">
            <a:extLst>
              <a:ext uri="{FF2B5EF4-FFF2-40B4-BE49-F238E27FC236}">
                <a16:creationId xmlns:a16="http://schemas.microsoft.com/office/drawing/2014/main" id="{1CACE3FD-0113-4BB2-A280-99930B8E94D9}"/>
              </a:ext>
            </a:extLst>
          </p:cNvPr>
          <p:cNvSpPr>
            <a:spLocks noGrp="1"/>
          </p:cNvSpPr>
          <p:nvPr>
            <p:ph type="title"/>
          </p:nvPr>
        </p:nvSpPr>
        <p:spPr>
          <a:xfrm>
            <a:off x="685800" y="1066163"/>
            <a:ext cx="3306744" cy="5148371"/>
          </a:xfrm>
        </p:spPr>
        <p:txBody>
          <a:bodyPr>
            <a:normAutofit/>
          </a:bodyPr>
          <a:lstStyle/>
          <a:p>
            <a:r>
              <a:rPr lang="en-US" sz="3200" b="1" dirty="0"/>
              <a:t>Assessment Literacy Standards Development</a:t>
            </a:r>
          </a:p>
        </p:txBody>
      </p:sp>
      <p:graphicFrame>
        <p:nvGraphicFramePr>
          <p:cNvPr id="9" name="Content Placeholder 6">
            <a:extLst>
              <a:ext uri="{FF2B5EF4-FFF2-40B4-BE49-F238E27FC236}">
                <a16:creationId xmlns:a16="http://schemas.microsoft.com/office/drawing/2014/main" id="{AF77E8B6-7F1A-4324-825E-354358C96BFA}"/>
              </a:ext>
            </a:extLst>
          </p:cNvPr>
          <p:cNvGraphicFramePr>
            <a:graphicFrameLocks noGrp="1"/>
          </p:cNvGraphicFramePr>
          <p:nvPr>
            <p:ph idx="1"/>
            <p:extLst>
              <p:ext uri="{D42A27DB-BD31-4B8C-83A1-F6EECF244321}">
                <p14:modId xmlns:p14="http://schemas.microsoft.com/office/powerpoint/2010/main" val="628778414"/>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6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graphicEl>
                                              <a:dgm id="{3318BF57-0A0D-49DC-A722-A92FB76899B6}"/>
                                            </p:graphicEl>
                                          </p:spTgt>
                                        </p:tgtEl>
                                        <p:attrNameLst>
                                          <p:attrName>style.visibility</p:attrName>
                                        </p:attrNameLst>
                                      </p:cBhvr>
                                      <p:to>
                                        <p:strVal val="visible"/>
                                      </p:to>
                                    </p:set>
                                    <p:animEffect transition="in" filter="barn(inVertical)">
                                      <p:cBhvr>
                                        <p:cTn id="7" dur="500"/>
                                        <p:tgtEl>
                                          <p:spTgt spid="9">
                                            <p:graphicEl>
                                              <a:dgm id="{3318BF57-0A0D-49DC-A722-A92FB76899B6}"/>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graphicEl>
                                              <a:dgm id="{36AF7192-4C5E-4A62-ABBA-1649DCEEE157}"/>
                                            </p:graphicEl>
                                          </p:spTgt>
                                        </p:tgtEl>
                                        <p:attrNameLst>
                                          <p:attrName>style.visibility</p:attrName>
                                        </p:attrNameLst>
                                      </p:cBhvr>
                                      <p:to>
                                        <p:strVal val="visible"/>
                                      </p:to>
                                    </p:set>
                                    <p:animEffect transition="in" filter="barn(inVertical)">
                                      <p:cBhvr>
                                        <p:cTn id="10" dur="500"/>
                                        <p:tgtEl>
                                          <p:spTgt spid="9">
                                            <p:graphicEl>
                                              <a:dgm id="{36AF7192-4C5E-4A62-ABBA-1649DCEEE15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graphicEl>
                                              <a:dgm id="{95D64168-B20D-4B30-BB6A-8E904F0AC853}"/>
                                            </p:graphicEl>
                                          </p:spTgt>
                                        </p:tgtEl>
                                        <p:attrNameLst>
                                          <p:attrName>style.visibility</p:attrName>
                                        </p:attrNameLst>
                                      </p:cBhvr>
                                      <p:to>
                                        <p:strVal val="visible"/>
                                      </p:to>
                                    </p:set>
                                    <p:animEffect transition="in" filter="barn(inVertical)">
                                      <p:cBhvr>
                                        <p:cTn id="15" dur="500"/>
                                        <p:tgtEl>
                                          <p:spTgt spid="9">
                                            <p:graphicEl>
                                              <a:dgm id="{95D64168-B20D-4B30-BB6A-8E904F0AC85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graphicEl>
                                              <a:dgm id="{CB7FCC22-8B82-4C41-B4A7-88CDD2C0BD6F}"/>
                                            </p:graphicEl>
                                          </p:spTgt>
                                        </p:tgtEl>
                                        <p:attrNameLst>
                                          <p:attrName>style.visibility</p:attrName>
                                        </p:attrNameLst>
                                      </p:cBhvr>
                                      <p:to>
                                        <p:strVal val="visible"/>
                                      </p:to>
                                    </p:set>
                                    <p:animEffect transition="in" filter="barn(inVertical)">
                                      <p:cBhvr>
                                        <p:cTn id="18" dur="500"/>
                                        <p:tgtEl>
                                          <p:spTgt spid="9">
                                            <p:graphicEl>
                                              <a:dgm id="{CB7FCC22-8B82-4C41-B4A7-88CDD2C0BD6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graphicEl>
                                              <a:dgm id="{479D8720-9919-48A6-A382-CEC1C20B4096}"/>
                                            </p:graphicEl>
                                          </p:spTgt>
                                        </p:tgtEl>
                                        <p:attrNameLst>
                                          <p:attrName>style.visibility</p:attrName>
                                        </p:attrNameLst>
                                      </p:cBhvr>
                                      <p:to>
                                        <p:strVal val="visible"/>
                                      </p:to>
                                    </p:set>
                                    <p:animEffect transition="in" filter="barn(inVertical)">
                                      <p:cBhvr>
                                        <p:cTn id="23" dur="500"/>
                                        <p:tgtEl>
                                          <p:spTgt spid="9">
                                            <p:graphicEl>
                                              <a:dgm id="{479D8720-9919-48A6-A382-CEC1C20B4096}"/>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graphicEl>
                                              <a:dgm id="{39C7CC68-B09B-400E-8BA1-273FB3001FD4}"/>
                                            </p:graphicEl>
                                          </p:spTgt>
                                        </p:tgtEl>
                                        <p:attrNameLst>
                                          <p:attrName>style.visibility</p:attrName>
                                        </p:attrNameLst>
                                      </p:cBhvr>
                                      <p:to>
                                        <p:strVal val="visible"/>
                                      </p:to>
                                    </p:set>
                                    <p:animEffect transition="in" filter="barn(inVertical)">
                                      <p:cBhvr>
                                        <p:cTn id="26" dur="500"/>
                                        <p:tgtEl>
                                          <p:spTgt spid="9">
                                            <p:graphicEl>
                                              <a:dgm id="{39C7CC68-B09B-400E-8BA1-273FB3001FD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graphicEl>
                                              <a:dgm id="{036D2753-0585-42EC-BFB9-F4975C3E9411}"/>
                                            </p:graphicEl>
                                          </p:spTgt>
                                        </p:tgtEl>
                                        <p:attrNameLst>
                                          <p:attrName>style.visibility</p:attrName>
                                        </p:attrNameLst>
                                      </p:cBhvr>
                                      <p:to>
                                        <p:strVal val="visible"/>
                                      </p:to>
                                    </p:set>
                                    <p:animEffect transition="in" filter="barn(inVertical)">
                                      <p:cBhvr>
                                        <p:cTn id="31" dur="500"/>
                                        <p:tgtEl>
                                          <p:spTgt spid="9">
                                            <p:graphicEl>
                                              <a:dgm id="{036D2753-0585-42EC-BFB9-F4975C3E9411}"/>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graphicEl>
                                              <a:dgm id="{D6C24E1D-479A-4282-B91C-D71ABCE2CC8B}"/>
                                            </p:graphicEl>
                                          </p:spTgt>
                                        </p:tgtEl>
                                        <p:attrNameLst>
                                          <p:attrName>style.visibility</p:attrName>
                                        </p:attrNameLst>
                                      </p:cBhvr>
                                      <p:to>
                                        <p:strVal val="visible"/>
                                      </p:to>
                                    </p:set>
                                    <p:animEffect transition="in" filter="barn(inVertical)">
                                      <p:cBhvr>
                                        <p:cTn id="34" dur="500"/>
                                        <p:tgtEl>
                                          <p:spTgt spid="9">
                                            <p:graphicEl>
                                              <a:dgm id="{D6C24E1D-479A-4282-B91C-D71ABCE2CC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F9C9602-6104-41D2-899B-89457570A722}"/>
              </a:ext>
            </a:extLst>
          </p:cNvPr>
          <p:cNvSpPr>
            <a:spLocks noGrp="1"/>
          </p:cNvSpPr>
          <p:nvPr>
            <p:ph type="title"/>
          </p:nvPr>
        </p:nvSpPr>
        <p:spPr>
          <a:xfrm>
            <a:off x="403454" y="764372"/>
            <a:ext cx="3453843" cy="5216013"/>
          </a:xfrm>
        </p:spPr>
        <p:txBody>
          <a:bodyPr>
            <a:normAutofit/>
          </a:bodyPr>
          <a:lstStyle/>
          <a:p>
            <a:r>
              <a:rPr lang="en-US" sz="3400" b="1" dirty="0"/>
              <a:t>INITIAL Work - Dispositions</a:t>
            </a:r>
          </a:p>
        </p:txBody>
      </p:sp>
      <p:cxnSp>
        <p:nvCxnSpPr>
          <p:cNvPr id="19" name="Straight Connector 18">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3ABBC8-757C-4E00-A92C-56D0B8B7F074}"/>
              </a:ext>
            </a:extLst>
          </p:cNvPr>
          <p:cNvSpPr>
            <a:spLocks noGrp="1"/>
          </p:cNvSpPr>
          <p:nvPr>
            <p:ph idx="1"/>
          </p:nvPr>
        </p:nvSpPr>
        <p:spPr>
          <a:xfrm>
            <a:off x="4385842" y="215153"/>
            <a:ext cx="7402704" cy="6409765"/>
          </a:xfrm>
        </p:spPr>
        <p:txBody>
          <a:bodyPr anchor="ctr">
            <a:normAutofit/>
          </a:bodyPr>
          <a:lstStyle/>
          <a:p>
            <a:r>
              <a:rPr lang="en-US" sz="2400" dirty="0"/>
              <a:t>Disposition identification is challenged by shared language for assessment</a:t>
            </a:r>
          </a:p>
          <a:p>
            <a:r>
              <a:rPr lang="en-US" sz="2400" dirty="0"/>
              <a:t>Students’ past experiences with assessment (in their nation’s educational system) will likely shape the ways they perceive assessment and how they formulate beliefs toward assessment in their future music classrooms</a:t>
            </a:r>
          </a:p>
          <a:p>
            <a:r>
              <a:rPr lang="en-US" sz="2400" dirty="0"/>
              <a:t>The biggest challenge: It is difficult to establish common beliefs toward assessment in music education when the expectations for assessment vary across cultures</a:t>
            </a:r>
          </a:p>
        </p:txBody>
      </p:sp>
    </p:spTree>
    <p:extLst>
      <p:ext uri="{BB962C8B-B14F-4D97-AF65-F5344CB8AC3E}">
        <p14:creationId xmlns:p14="http://schemas.microsoft.com/office/powerpoint/2010/main" val="236657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583CB838-BF04-48DB-8EC4-8440D94A82A7}"/>
              </a:ext>
            </a:extLst>
          </p:cNvPr>
          <p:cNvSpPr>
            <a:spLocks noGrp="1"/>
          </p:cNvSpPr>
          <p:nvPr>
            <p:ph type="title"/>
          </p:nvPr>
        </p:nvSpPr>
        <p:spPr>
          <a:xfrm>
            <a:off x="685800" y="1066163"/>
            <a:ext cx="3306744" cy="5148371"/>
          </a:xfrm>
        </p:spPr>
        <p:txBody>
          <a:bodyPr>
            <a:normAutofit/>
          </a:bodyPr>
          <a:lstStyle/>
          <a:p>
            <a:r>
              <a:rPr lang="en-US" sz="3200" b="1"/>
              <a:t>Initial work - Knowledge</a:t>
            </a:r>
          </a:p>
        </p:txBody>
      </p:sp>
      <p:graphicFrame>
        <p:nvGraphicFramePr>
          <p:cNvPr id="5" name="Content Placeholder 2">
            <a:extLst>
              <a:ext uri="{FF2B5EF4-FFF2-40B4-BE49-F238E27FC236}">
                <a16:creationId xmlns:a16="http://schemas.microsoft.com/office/drawing/2014/main" id="{82622018-E4B7-400F-88D4-23D305D53986}"/>
              </a:ext>
            </a:extLst>
          </p:cNvPr>
          <p:cNvGraphicFramePr>
            <a:graphicFrameLocks noGrp="1"/>
          </p:cNvGraphicFramePr>
          <p:nvPr>
            <p:ph idx="1"/>
            <p:extLst>
              <p:ext uri="{D42A27DB-BD31-4B8C-83A1-F6EECF244321}">
                <p14:modId xmlns:p14="http://schemas.microsoft.com/office/powerpoint/2010/main" val="533452658"/>
              </p:ext>
            </p:extLst>
          </p:nvPr>
        </p:nvGraphicFramePr>
        <p:xfrm>
          <a:off x="4400620" y="398262"/>
          <a:ext cx="7105580" cy="606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98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A1C51153-7CD9-48FF-8CC8-EC7C94D223FC}"/>
                                            </p:graphicEl>
                                          </p:spTgt>
                                        </p:tgtEl>
                                        <p:attrNameLst>
                                          <p:attrName>style.visibility</p:attrName>
                                        </p:attrNameLst>
                                      </p:cBhvr>
                                      <p:to>
                                        <p:strVal val="visible"/>
                                      </p:to>
                                    </p:set>
                                    <p:animEffect transition="in" filter="barn(inVertical)">
                                      <p:cBhvr>
                                        <p:cTn id="7" dur="500"/>
                                        <p:tgtEl>
                                          <p:spTgt spid="5">
                                            <p:graphicEl>
                                              <a:dgm id="{A1C51153-7CD9-48FF-8CC8-EC7C94D223FC}"/>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05272705-6DE6-49E1-BD2F-21FE878A7A83}"/>
                                            </p:graphicEl>
                                          </p:spTgt>
                                        </p:tgtEl>
                                        <p:attrNameLst>
                                          <p:attrName>style.visibility</p:attrName>
                                        </p:attrNameLst>
                                      </p:cBhvr>
                                      <p:to>
                                        <p:strVal val="visible"/>
                                      </p:to>
                                    </p:set>
                                    <p:animEffect transition="in" filter="barn(inVertical)">
                                      <p:cBhvr>
                                        <p:cTn id="10" dur="500"/>
                                        <p:tgtEl>
                                          <p:spTgt spid="5">
                                            <p:graphicEl>
                                              <a:dgm id="{05272705-6DE6-49E1-BD2F-21FE878A7A8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graphicEl>
                                              <a:dgm id="{CA671231-01F6-4E42-8B31-49F0D5EA427B}"/>
                                            </p:graphicEl>
                                          </p:spTgt>
                                        </p:tgtEl>
                                        <p:attrNameLst>
                                          <p:attrName>style.visibility</p:attrName>
                                        </p:attrNameLst>
                                      </p:cBhvr>
                                      <p:to>
                                        <p:strVal val="visible"/>
                                      </p:to>
                                    </p:set>
                                    <p:animEffect transition="in" filter="barn(inVertical)">
                                      <p:cBhvr>
                                        <p:cTn id="15" dur="500"/>
                                        <p:tgtEl>
                                          <p:spTgt spid="5">
                                            <p:graphicEl>
                                              <a:dgm id="{CA671231-01F6-4E42-8B31-49F0D5EA427B}"/>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graphicEl>
                                              <a:dgm id="{CF7ED978-174C-4740-ADB4-2064E2719338}"/>
                                            </p:graphicEl>
                                          </p:spTgt>
                                        </p:tgtEl>
                                        <p:attrNameLst>
                                          <p:attrName>style.visibility</p:attrName>
                                        </p:attrNameLst>
                                      </p:cBhvr>
                                      <p:to>
                                        <p:strVal val="visible"/>
                                      </p:to>
                                    </p:set>
                                    <p:animEffect transition="in" filter="barn(inVertical)">
                                      <p:cBhvr>
                                        <p:cTn id="18" dur="500"/>
                                        <p:tgtEl>
                                          <p:spTgt spid="5">
                                            <p:graphicEl>
                                              <a:dgm id="{CF7ED978-174C-4740-ADB4-2064E271933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graphicEl>
                                              <a:dgm id="{D9349E9D-7977-46E5-92D4-DCC44136CC57}"/>
                                            </p:graphicEl>
                                          </p:spTgt>
                                        </p:tgtEl>
                                        <p:attrNameLst>
                                          <p:attrName>style.visibility</p:attrName>
                                        </p:attrNameLst>
                                      </p:cBhvr>
                                      <p:to>
                                        <p:strVal val="visible"/>
                                      </p:to>
                                    </p:set>
                                    <p:animEffect transition="in" filter="barn(inVertical)">
                                      <p:cBhvr>
                                        <p:cTn id="23" dur="500"/>
                                        <p:tgtEl>
                                          <p:spTgt spid="5">
                                            <p:graphicEl>
                                              <a:dgm id="{D9349E9D-7977-46E5-92D4-DCC44136CC57}"/>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graphicEl>
                                              <a:dgm id="{522572CD-F84A-472B-A60B-331AC46C4ADE}"/>
                                            </p:graphicEl>
                                          </p:spTgt>
                                        </p:tgtEl>
                                        <p:attrNameLst>
                                          <p:attrName>style.visibility</p:attrName>
                                        </p:attrNameLst>
                                      </p:cBhvr>
                                      <p:to>
                                        <p:strVal val="visible"/>
                                      </p:to>
                                    </p:set>
                                    <p:animEffect transition="in" filter="barn(inVertical)">
                                      <p:cBhvr>
                                        <p:cTn id="26" dur="500"/>
                                        <p:tgtEl>
                                          <p:spTgt spid="5">
                                            <p:graphicEl>
                                              <a:dgm id="{522572CD-F84A-472B-A60B-331AC46C4A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604CC9B-1E02-43A5-8547-76B3F4B8FCAD}"/>
              </a:ext>
            </a:extLst>
          </p:cNvPr>
          <p:cNvSpPr>
            <a:spLocks noGrp="1"/>
          </p:cNvSpPr>
          <p:nvPr>
            <p:ph type="title"/>
          </p:nvPr>
        </p:nvSpPr>
        <p:spPr>
          <a:xfrm>
            <a:off x="683609" y="764372"/>
            <a:ext cx="3173688" cy="5216013"/>
          </a:xfrm>
        </p:spPr>
        <p:txBody>
          <a:bodyPr>
            <a:normAutofit/>
          </a:bodyPr>
          <a:lstStyle/>
          <a:p>
            <a:r>
              <a:rPr lang="en-US" sz="2800" b="1" dirty="0"/>
              <a:t>Initial Work – Skills/</a:t>
            </a:r>
            <a:br>
              <a:rPr lang="en-US" sz="2800" b="1" dirty="0"/>
            </a:br>
            <a:r>
              <a:rPr lang="en-US" sz="2800" b="1" dirty="0"/>
              <a:t>Performance</a:t>
            </a:r>
          </a:p>
        </p:txBody>
      </p:sp>
      <p:cxnSp>
        <p:nvCxnSpPr>
          <p:cNvPr id="15"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10F27E-C4CD-4AAF-A2A4-8F8E532F077C}"/>
              </a:ext>
            </a:extLst>
          </p:cNvPr>
          <p:cNvSpPr>
            <a:spLocks noGrp="1"/>
          </p:cNvSpPr>
          <p:nvPr>
            <p:ph idx="1"/>
          </p:nvPr>
        </p:nvSpPr>
        <p:spPr>
          <a:xfrm>
            <a:off x="4127197" y="231494"/>
            <a:ext cx="7760001" cy="6626506"/>
          </a:xfrm>
        </p:spPr>
        <p:txBody>
          <a:bodyPr anchor="ctr">
            <a:normAutofit/>
          </a:bodyPr>
          <a:lstStyle/>
          <a:p>
            <a:pPr marL="0" indent="0">
              <a:buNone/>
            </a:pPr>
            <a:r>
              <a:rPr lang="en-US" sz="2800" b="1" dirty="0"/>
              <a:t>TEACHERS WHO ARE ASSESSMENT-LITERATE ARE ABLE TO:</a:t>
            </a:r>
          </a:p>
          <a:p>
            <a:pPr lvl="0" fontAlgn="base"/>
            <a:r>
              <a:rPr lang="en-US" sz="2400" dirty="0"/>
              <a:t>Develop student learning outcomes that align with the music content, skills, setting, and student population.  When appropriate, these should align with state and national standards.</a:t>
            </a:r>
          </a:p>
          <a:p>
            <a:pPr lvl="3" fontAlgn="base"/>
            <a:r>
              <a:rPr lang="en-US" sz="2400" dirty="0"/>
              <a:t>The outcomes identify the behaviors that represent music learning.</a:t>
            </a:r>
          </a:p>
          <a:p>
            <a:pPr lvl="0" fontAlgn="base"/>
            <a:r>
              <a:rPr lang="en-US" sz="2400" dirty="0"/>
              <a:t>Select a variety of tasks for music assessment that are appropriate to content, purpose, and learning context.</a:t>
            </a:r>
          </a:p>
          <a:p>
            <a:pPr lvl="1" fontAlgn="base"/>
            <a:r>
              <a:rPr lang="en-US" sz="2400" dirty="0"/>
              <a:t>Structure the learning environment to provide opportunities for assessment.</a:t>
            </a:r>
          </a:p>
          <a:p>
            <a:pPr lvl="3" fontAlgn="base"/>
            <a:r>
              <a:rPr lang="en-US" sz="2400" dirty="0"/>
              <a:t>Enable students to self- and peer-assess.</a:t>
            </a:r>
          </a:p>
          <a:p>
            <a:pPr lvl="0" fontAlgn="base"/>
            <a:r>
              <a:rPr lang="en-US" sz="2400" dirty="0"/>
              <a:t>Select, adapt, and/or develop quality measures appropriate to the music assessment context.</a:t>
            </a:r>
          </a:p>
          <a:p>
            <a:endParaRPr lang="en-US" sz="1700" dirty="0"/>
          </a:p>
        </p:txBody>
      </p:sp>
    </p:spTree>
    <p:extLst>
      <p:ext uri="{BB962C8B-B14F-4D97-AF65-F5344CB8AC3E}">
        <p14:creationId xmlns:p14="http://schemas.microsoft.com/office/powerpoint/2010/main" val="11736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604CC9B-1E02-43A5-8547-76B3F4B8FCAD}"/>
              </a:ext>
            </a:extLst>
          </p:cNvPr>
          <p:cNvSpPr>
            <a:spLocks noGrp="1"/>
          </p:cNvSpPr>
          <p:nvPr>
            <p:ph type="title"/>
          </p:nvPr>
        </p:nvSpPr>
        <p:spPr>
          <a:xfrm>
            <a:off x="683609" y="764372"/>
            <a:ext cx="3173688" cy="5216013"/>
          </a:xfrm>
        </p:spPr>
        <p:txBody>
          <a:bodyPr>
            <a:normAutofit/>
          </a:bodyPr>
          <a:lstStyle/>
          <a:p>
            <a:r>
              <a:rPr lang="en-US" sz="2800" b="1" dirty="0"/>
              <a:t>Initial Work – Skills/</a:t>
            </a:r>
            <a:br>
              <a:rPr lang="en-US" sz="2800" b="1" dirty="0"/>
            </a:br>
            <a:r>
              <a:rPr lang="en-US" sz="2800" b="1" dirty="0"/>
              <a:t>Performance</a:t>
            </a:r>
          </a:p>
        </p:txBody>
      </p:sp>
      <p:cxnSp>
        <p:nvCxnSpPr>
          <p:cNvPr id="15"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10F27E-C4CD-4AAF-A2A4-8F8E532F077C}"/>
              </a:ext>
            </a:extLst>
          </p:cNvPr>
          <p:cNvSpPr>
            <a:spLocks noGrp="1"/>
          </p:cNvSpPr>
          <p:nvPr>
            <p:ph idx="1"/>
          </p:nvPr>
        </p:nvSpPr>
        <p:spPr>
          <a:xfrm>
            <a:off x="4127197" y="231494"/>
            <a:ext cx="7760001" cy="6626506"/>
          </a:xfrm>
        </p:spPr>
        <p:txBody>
          <a:bodyPr anchor="ctr">
            <a:normAutofit/>
          </a:bodyPr>
          <a:lstStyle/>
          <a:p>
            <a:pPr marL="0" indent="0">
              <a:buNone/>
            </a:pPr>
            <a:r>
              <a:rPr lang="en-US" sz="2800" b="1" dirty="0"/>
              <a:t>TEACHERS WHO ARE ASSESSMENT-LITERATE ARE ABLE TO:</a:t>
            </a:r>
          </a:p>
          <a:p>
            <a:pPr lvl="0" fontAlgn="base"/>
            <a:r>
              <a:rPr lang="en-US" sz="2400" dirty="0"/>
              <a:t>Hear, analyze, and provide feedback in real time music performance.</a:t>
            </a:r>
          </a:p>
          <a:p>
            <a:pPr lvl="0" fontAlgn="base"/>
            <a:r>
              <a:rPr lang="en-US" sz="2400" dirty="0"/>
              <a:t>Articulate and document what students have learned in music through multiple measures.</a:t>
            </a:r>
          </a:p>
          <a:p>
            <a:pPr lvl="0" fontAlgn="base"/>
            <a:r>
              <a:rPr lang="en-US" sz="2400" dirty="0"/>
              <a:t>Use assessment data to modify and improve music instruction and student learning.</a:t>
            </a:r>
          </a:p>
          <a:p>
            <a:pPr lvl="0" fontAlgn="base"/>
            <a:r>
              <a:rPr lang="en-US" sz="2400" dirty="0"/>
              <a:t>Translate music assessment data appropriately for communication with various stakeholder groups (e.g., students, parents, administrators).</a:t>
            </a:r>
          </a:p>
          <a:p>
            <a:endParaRPr lang="en-US" sz="1700" dirty="0"/>
          </a:p>
        </p:txBody>
      </p:sp>
    </p:spTree>
    <p:extLst>
      <p:ext uri="{BB962C8B-B14F-4D97-AF65-F5344CB8AC3E}">
        <p14:creationId xmlns:p14="http://schemas.microsoft.com/office/powerpoint/2010/main" val="27226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BA1B667-1542-4631-929E-714A41E9E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1">
            <a:extLst>
              <a:ext uri="{FF2B5EF4-FFF2-40B4-BE49-F238E27FC236}">
                <a16:creationId xmlns:a16="http://schemas.microsoft.com/office/drawing/2014/main" id="{359BA665-866B-4988-8C5D-0B272F82BF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805"/>
          <a:stretch/>
        </p:blipFill>
        <p:spPr>
          <a:xfrm>
            <a:off x="0" y="4767552"/>
            <a:ext cx="12192000" cy="2090448"/>
          </a:xfrm>
          <a:prstGeom prst="rect">
            <a:avLst/>
          </a:prstGeom>
        </p:spPr>
      </p:pic>
      <p:sp>
        <p:nvSpPr>
          <p:cNvPr id="2" name="Title 1">
            <a:extLst>
              <a:ext uri="{FF2B5EF4-FFF2-40B4-BE49-F238E27FC236}">
                <a16:creationId xmlns:a16="http://schemas.microsoft.com/office/drawing/2014/main" id="{7FFDABA6-E667-4E8E-9829-75EFC9E7A5EA}"/>
              </a:ext>
            </a:extLst>
          </p:cNvPr>
          <p:cNvSpPr>
            <a:spLocks noGrp="1"/>
          </p:cNvSpPr>
          <p:nvPr>
            <p:ph type="title"/>
          </p:nvPr>
        </p:nvSpPr>
        <p:spPr>
          <a:xfrm>
            <a:off x="685800" y="4897414"/>
            <a:ext cx="10820400" cy="1293028"/>
          </a:xfrm>
        </p:spPr>
        <p:txBody>
          <a:bodyPr>
            <a:normAutofit/>
          </a:bodyPr>
          <a:lstStyle/>
          <a:p>
            <a:pPr algn="ctr"/>
            <a:r>
              <a:rPr lang="en-US" dirty="0"/>
              <a:t>Today’s Goals</a:t>
            </a:r>
          </a:p>
        </p:txBody>
      </p:sp>
      <p:graphicFrame>
        <p:nvGraphicFramePr>
          <p:cNvPr id="20" name="Content Placeholder 2">
            <a:extLst>
              <a:ext uri="{FF2B5EF4-FFF2-40B4-BE49-F238E27FC236}">
                <a16:creationId xmlns:a16="http://schemas.microsoft.com/office/drawing/2014/main" id="{F6AF0B0D-0F2B-4871-92D4-75479D8A124C}"/>
              </a:ext>
            </a:extLst>
          </p:cNvPr>
          <p:cNvGraphicFramePr>
            <a:graphicFrameLocks noGrp="1"/>
          </p:cNvGraphicFramePr>
          <p:nvPr>
            <p:ph idx="1"/>
            <p:extLst>
              <p:ext uri="{D42A27DB-BD31-4B8C-83A1-F6EECF244321}">
                <p14:modId xmlns:p14="http://schemas.microsoft.com/office/powerpoint/2010/main" val="1841455974"/>
              </p:ext>
            </p:extLst>
          </p:nvPr>
        </p:nvGraphicFramePr>
        <p:xfrm>
          <a:off x="685800" y="476249"/>
          <a:ext cx="10820400" cy="4561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40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DDA2-0920-4E4C-B820-DF578D7A405B}"/>
              </a:ext>
            </a:extLst>
          </p:cNvPr>
          <p:cNvSpPr>
            <a:spLocks noGrp="1"/>
          </p:cNvSpPr>
          <p:nvPr>
            <p:ph type="title"/>
          </p:nvPr>
        </p:nvSpPr>
        <p:spPr/>
        <p:txBody>
          <a:bodyPr/>
          <a:lstStyle/>
          <a:p>
            <a:r>
              <a:rPr lang="en-US" b="1" dirty="0"/>
              <a:t>Next Steps</a:t>
            </a:r>
          </a:p>
        </p:txBody>
      </p:sp>
      <p:sp>
        <p:nvSpPr>
          <p:cNvPr id="3" name="Text Placeholder 2">
            <a:extLst>
              <a:ext uri="{FF2B5EF4-FFF2-40B4-BE49-F238E27FC236}">
                <a16:creationId xmlns:a16="http://schemas.microsoft.com/office/drawing/2014/main" id="{CDA51521-3F7F-4317-9157-C768ED2F73D2}"/>
              </a:ext>
            </a:extLst>
          </p:cNvPr>
          <p:cNvSpPr>
            <a:spLocks noGrp="1"/>
          </p:cNvSpPr>
          <p:nvPr>
            <p:ph type="body" idx="1"/>
          </p:nvPr>
        </p:nvSpPr>
        <p:spPr/>
        <p:txBody>
          <a:bodyPr/>
          <a:lstStyle/>
          <a:p>
            <a:r>
              <a:rPr lang="en-US" dirty="0"/>
              <a:t>ISAME8, March 16-19, 2021, Hannover University of Music, Drama, and Media, Hannover, Germany</a:t>
            </a:r>
          </a:p>
        </p:txBody>
      </p:sp>
    </p:spTree>
    <p:extLst>
      <p:ext uri="{BB962C8B-B14F-4D97-AF65-F5344CB8AC3E}">
        <p14:creationId xmlns:p14="http://schemas.microsoft.com/office/powerpoint/2010/main" val="225168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3" name="Rectangle 11">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itle 3">
            <a:extLst>
              <a:ext uri="{FF2B5EF4-FFF2-40B4-BE49-F238E27FC236}">
                <a16:creationId xmlns:a16="http://schemas.microsoft.com/office/drawing/2014/main" id="{0C54FE14-D8BE-4E2D-9DB4-ED41CFC20BD6}"/>
              </a:ext>
            </a:extLst>
          </p:cNvPr>
          <p:cNvSpPr>
            <a:spLocks noGrp="1"/>
          </p:cNvSpPr>
          <p:nvPr>
            <p:ph type="title"/>
          </p:nvPr>
        </p:nvSpPr>
        <p:spPr>
          <a:xfrm>
            <a:off x="665922" y="987287"/>
            <a:ext cx="3548269" cy="4697896"/>
          </a:xfrm>
        </p:spPr>
        <p:txBody>
          <a:bodyPr>
            <a:normAutofit/>
          </a:bodyPr>
          <a:lstStyle/>
          <a:p>
            <a:r>
              <a:rPr lang="en-US" sz="2800" b="1" dirty="0"/>
              <a:t>How do we prepare Music teachers for an age of accountability?</a:t>
            </a:r>
          </a:p>
        </p:txBody>
      </p:sp>
      <p:sp>
        <p:nvSpPr>
          <p:cNvPr id="24" name="Content Placeholder 4">
            <a:extLst>
              <a:ext uri="{FF2B5EF4-FFF2-40B4-BE49-F238E27FC236}">
                <a16:creationId xmlns:a16="http://schemas.microsoft.com/office/drawing/2014/main" id="{D58729AB-E44B-4015-8E90-C541C5CEDE10}"/>
              </a:ext>
            </a:extLst>
          </p:cNvPr>
          <p:cNvSpPr>
            <a:spLocks noGrp="1"/>
          </p:cNvSpPr>
          <p:nvPr>
            <p:ph idx="1"/>
          </p:nvPr>
        </p:nvSpPr>
        <p:spPr>
          <a:xfrm>
            <a:off x="5057825" y="1015350"/>
            <a:ext cx="5755949" cy="4697895"/>
          </a:xfrm>
        </p:spPr>
        <p:txBody>
          <a:bodyPr anchor="ctr">
            <a:normAutofit/>
          </a:bodyPr>
          <a:lstStyle/>
          <a:p>
            <a:endParaRPr lang="en-US" sz="2400" dirty="0"/>
          </a:p>
          <a:p>
            <a:r>
              <a:rPr lang="en-US" sz="2400" dirty="0"/>
              <a:t>Standards development continues at ISAME8 in 2021</a:t>
            </a:r>
          </a:p>
          <a:p>
            <a:r>
              <a:rPr lang="en-US" sz="2400" dirty="0"/>
              <a:t>Guiding questions:</a:t>
            </a:r>
          </a:p>
          <a:p>
            <a:r>
              <a:rPr lang="en-US" sz="2400" dirty="0"/>
              <a:t>Can we resolve our definitional differences? </a:t>
            </a:r>
          </a:p>
          <a:p>
            <a:r>
              <a:rPr lang="en-US" sz="2400" dirty="0"/>
              <a:t>Are International Standards valuable? </a:t>
            </a:r>
          </a:p>
          <a:p>
            <a:pPr marL="0" indent="0">
              <a:buNone/>
            </a:pPr>
            <a:endParaRPr lang="en-US" sz="2400" dirty="0"/>
          </a:p>
        </p:txBody>
      </p:sp>
    </p:spTree>
    <p:extLst>
      <p:ext uri="{BB962C8B-B14F-4D97-AF65-F5344CB8AC3E}">
        <p14:creationId xmlns:p14="http://schemas.microsoft.com/office/powerpoint/2010/main" val="126419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3" name="Rectangle 11">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itle 3">
            <a:extLst>
              <a:ext uri="{FF2B5EF4-FFF2-40B4-BE49-F238E27FC236}">
                <a16:creationId xmlns:a16="http://schemas.microsoft.com/office/drawing/2014/main" id="{0C54FE14-D8BE-4E2D-9DB4-ED41CFC20BD6}"/>
              </a:ext>
            </a:extLst>
          </p:cNvPr>
          <p:cNvSpPr>
            <a:spLocks noGrp="1"/>
          </p:cNvSpPr>
          <p:nvPr>
            <p:ph type="title"/>
          </p:nvPr>
        </p:nvSpPr>
        <p:spPr>
          <a:xfrm>
            <a:off x="665922" y="987287"/>
            <a:ext cx="3548269" cy="4697896"/>
          </a:xfrm>
        </p:spPr>
        <p:txBody>
          <a:bodyPr>
            <a:normAutofit/>
          </a:bodyPr>
          <a:lstStyle/>
          <a:p>
            <a:r>
              <a:rPr lang="en-US" sz="2800" b="1" dirty="0"/>
              <a:t>How do we prepare Music teachers for an age of accountability?</a:t>
            </a:r>
          </a:p>
        </p:txBody>
      </p:sp>
      <p:sp>
        <p:nvSpPr>
          <p:cNvPr id="24" name="Content Placeholder 4">
            <a:extLst>
              <a:ext uri="{FF2B5EF4-FFF2-40B4-BE49-F238E27FC236}">
                <a16:creationId xmlns:a16="http://schemas.microsoft.com/office/drawing/2014/main" id="{D58729AB-E44B-4015-8E90-C541C5CEDE10}"/>
              </a:ext>
            </a:extLst>
          </p:cNvPr>
          <p:cNvSpPr>
            <a:spLocks noGrp="1"/>
          </p:cNvSpPr>
          <p:nvPr>
            <p:ph idx="1"/>
          </p:nvPr>
        </p:nvSpPr>
        <p:spPr>
          <a:xfrm>
            <a:off x="5057825" y="214008"/>
            <a:ext cx="6468253" cy="6643991"/>
          </a:xfrm>
        </p:spPr>
        <p:txBody>
          <a:bodyPr anchor="ctr">
            <a:normAutofit/>
          </a:bodyPr>
          <a:lstStyle/>
          <a:p>
            <a:pPr marL="0" indent="0">
              <a:buNone/>
            </a:pPr>
            <a:r>
              <a:rPr lang="en-US" sz="3200" b="1" dirty="0"/>
              <a:t>Framework Development</a:t>
            </a:r>
          </a:p>
          <a:p>
            <a:r>
              <a:rPr lang="en-US" sz="2400" dirty="0"/>
              <a:t>Central questions for the profession:</a:t>
            </a:r>
          </a:p>
          <a:p>
            <a:r>
              <a:rPr lang="en-US" sz="2400" dirty="0"/>
              <a:t>Should assessment be taught as a discrete course, or embedded throughout the curriculum?</a:t>
            </a:r>
          </a:p>
          <a:p>
            <a:pPr lvl="1"/>
            <a:r>
              <a:rPr lang="en-US" sz="2400" dirty="0"/>
              <a:t>How would this be embedded across the curriculum to maximize preservice music teachers’ preparation for their careers? </a:t>
            </a:r>
          </a:p>
          <a:p>
            <a:pPr lvl="1"/>
            <a:r>
              <a:rPr lang="en-US" sz="2400" dirty="0"/>
              <a:t>What role does/will technology play in the future </a:t>
            </a:r>
            <a:r>
              <a:rPr lang="en-US" sz="2400" dirty="0" err="1"/>
              <a:t>ot</a:t>
            </a:r>
            <a:r>
              <a:rPr lang="en-US" sz="2400" dirty="0"/>
              <a:t> music learning assessment?</a:t>
            </a:r>
          </a:p>
          <a:p>
            <a:r>
              <a:rPr lang="en-US" sz="2400" dirty="0"/>
              <a:t>To what extent are music teacher educators responsible for modeling assessment knowledge, skills, practices, and dispositions? How much influence do we have?</a:t>
            </a:r>
          </a:p>
          <a:p>
            <a:pPr marL="0" indent="0">
              <a:buNone/>
            </a:pPr>
            <a:endParaRPr lang="en-US" sz="1800" dirty="0"/>
          </a:p>
        </p:txBody>
      </p:sp>
    </p:spTree>
    <p:extLst>
      <p:ext uri="{BB962C8B-B14F-4D97-AF65-F5344CB8AC3E}">
        <p14:creationId xmlns:p14="http://schemas.microsoft.com/office/powerpoint/2010/main" val="3145429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BA55-8BB1-4C10-AB8F-8A2E6DC8C072}"/>
              </a:ext>
            </a:extLst>
          </p:cNvPr>
          <p:cNvSpPr>
            <a:spLocks noGrp="1"/>
          </p:cNvSpPr>
          <p:nvPr>
            <p:ph type="title"/>
          </p:nvPr>
        </p:nvSpPr>
        <p:spPr>
          <a:xfrm>
            <a:off x="397308" y="542926"/>
            <a:ext cx="11167353" cy="1293028"/>
          </a:xfrm>
        </p:spPr>
        <p:txBody>
          <a:bodyPr>
            <a:normAutofit fontScale="90000"/>
          </a:bodyPr>
          <a:lstStyle/>
          <a:p>
            <a:r>
              <a:rPr lang="en-US" b="1" dirty="0"/>
              <a:t>MAPPING ASSESSMENT Standards ACROSS THE MUSIC TEACHER EDUCATION CURRICULUM</a:t>
            </a:r>
          </a:p>
        </p:txBody>
      </p:sp>
      <p:graphicFrame>
        <p:nvGraphicFramePr>
          <p:cNvPr id="7" name="Content Placeholder 6">
            <a:extLst>
              <a:ext uri="{FF2B5EF4-FFF2-40B4-BE49-F238E27FC236}">
                <a16:creationId xmlns:a16="http://schemas.microsoft.com/office/drawing/2014/main" id="{B12BBA04-BA44-4D09-939C-CAFCB695C6C6}"/>
              </a:ext>
            </a:extLst>
          </p:cNvPr>
          <p:cNvGraphicFramePr>
            <a:graphicFrameLocks noGrp="1"/>
          </p:cNvGraphicFramePr>
          <p:nvPr>
            <p:ph idx="1"/>
            <p:extLst>
              <p:ext uri="{D42A27DB-BD31-4B8C-83A1-F6EECF244321}">
                <p14:modId xmlns:p14="http://schemas.microsoft.com/office/powerpoint/2010/main" val="504333927"/>
              </p:ext>
            </p:extLst>
          </p:nvPr>
        </p:nvGraphicFramePr>
        <p:xfrm>
          <a:off x="316625" y="1835954"/>
          <a:ext cx="9553516" cy="4983524"/>
        </p:xfrm>
        <a:graphic>
          <a:graphicData uri="http://schemas.openxmlformats.org/drawingml/2006/table">
            <a:tbl>
              <a:tblPr>
                <a:tableStyleId>{16D9F66E-5EB9-4882-86FB-DCBF35E3C3E4}</a:tableStyleId>
              </a:tblPr>
              <a:tblGrid>
                <a:gridCol w="2285265">
                  <a:extLst>
                    <a:ext uri="{9D8B030D-6E8A-4147-A177-3AD203B41FA5}">
                      <a16:colId xmlns:a16="http://schemas.microsoft.com/office/drawing/2014/main" val="3095785605"/>
                    </a:ext>
                  </a:extLst>
                </a:gridCol>
                <a:gridCol w="1938201">
                  <a:extLst>
                    <a:ext uri="{9D8B030D-6E8A-4147-A177-3AD203B41FA5}">
                      <a16:colId xmlns:a16="http://schemas.microsoft.com/office/drawing/2014/main" val="2853339157"/>
                    </a:ext>
                  </a:extLst>
                </a:gridCol>
                <a:gridCol w="3068818">
                  <a:extLst>
                    <a:ext uri="{9D8B030D-6E8A-4147-A177-3AD203B41FA5}">
                      <a16:colId xmlns:a16="http://schemas.microsoft.com/office/drawing/2014/main" val="2407122629"/>
                    </a:ext>
                  </a:extLst>
                </a:gridCol>
                <a:gridCol w="2261232">
                  <a:extLst>
                    <a:ext uri="{9D8B030D-6E8A-4147-A177-3AD203B41FA5}">
                      <a16:colId xmlns:a16="http://schemas.microsoft.com/office/drawing/2014/main" val="25402861"/>
                    </a:ext>
                  </a:extLst>
                </a:gridCol>
              </a:tblGrid>
              <a:tr h="1095012">
                <a:tc gridSpan="4">
                  <a:txBody>
                    <a:bodyPr/>
                    <a:lstStyle/>
                    <a:p>
                      <a:pPr algn="ctr" fontAlgn="ctr"/>
                      <a:r>
                        <a:rPr lang="en-US" sz="2800" b="1" u="none" strike="noStrike" dirty="0">
                          <a:effectLst/>
                        </a:rPr>
                        <a:t>DRAFT:</a:t>
                      </a:r>
                    </a:p>
                    <a:p>
                      <a:pPr algn="ctr" fontAlgn="ctr"/>
                      <a:r>
                        <a:rPr lang="en-US" sz="2800" b="1" u="none" strike="noStrike" dirty="0">
                          <a:effectLst/>
                        </a:rPr>
                        <a:t>Assessment Development across the MTE Curriculum </a:t>
                      </a:r>
                      <a:endParaRPr lang="en-US" sz="28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6233843"/>
                  </a:ext>
                </a:extLst>
              </a:tr>
              <a:tr h="397306">
                <a:tc>
                  <a:txBody>
                    <a:bodyPr/>
                    <a:lstStyle/>
                    <a:p>
                      <a:pPr algn="l" fontAlgn="t"/>
                      <a:r>
                        <a:rPr lang="en-US" sz="2000" b="1" i="1" u="none" strike="noStrike">
                          <a:effectLst/>
                        </a:rPr>
                        <a:t>Courses</a:t>
                      </a:r>
                      <a:endParaRPr lang="en-US" sz="2000" b="1" i="1" u="none" strike="noStrike">
                        <a:solidFill>
                          <a:srgbClr val="333333"/>
                        </a:solidFill>
                        <a:effectLst/>
                        <a:latin typeface="Inherit"/>
                      </a:endParaRPr>
                    </a:p>
                  </a:txBody>
                  <a:tcPr marL="7620" marR="7620" marT="7620" marB="0" anchor="ctr"/>
                </a:tc>
                <a:tc>
                  <a:txBody>
                    <a:bodyPr/>
                    <a:lstStyle/>
                    <a:p>
                      <a:pPr algn="l" fontAlgn="t"/>
                      <a:r>
                        <a:rPr lang="en-US" sz="2000" b="1" i="1" u="none" strike="noStrike">
                          <a:effectLst/>
                        </a:rPr>
                        <a:t>Knowledge</a:t>
                      </a:r>
                      <a:endParaRPr lang="en-US" sz="2000" b="1" i="1" u="none" strike="noStrike">
                        <a:solidFill>
                          <a:srgbClr val="333333"/>
                        </a:solidFill>
                        <a:effectLst/>
                        <a:latin typeface="Inherit"/>
                      </a:endParaRPr>
                    </a:p>
                  </a:txBody>
                  <a:tcPr marL="7620" marR="7620" marT="7620" marB="0" anchor="ctr"/>
                </a:tc>
                <a:tc>
                  <a:txBody>
                    <a:bodyPr/>
                    <a:lstStyle/>
                    <a:p>
                      <a:pPr algn="l" fontAlgn="t"/>
                      <a:r>
                        <a:rPr lang="en-US" sz="2000" b="1" i="1" u="none" strike="noStrike">
                          <a:effectLst/>
                        </a:rPr>
                        <a:t>Skills/Performance</a:t>
                      </a:r>
                      <a:endParaRPr lang="en-US" sz="2000" b="1" i="1" u="none" strike="noStrike">
                        <a:solidFill>
                          <a:srgbClr val="333333"/>
                        </a:solidFill>
                        <a:effectLst/>
                        <a:latin typeface="Inherit"/>
                      </a:endParaRPr>
                    </a:p>
                  </a:txBody>
                  <a:tcPr marL="7620" marR="7620" marT="7620" marB="0" anchor="ctr"/>
                </a:tc>
                <a:tc>
                  <a:txBody>
                    <a:bodyPr/>
                    <a:lstStyle/>
                    <a:p>
                      <a:pPr algn="l" fontAlgn="t"/>
                      <a:r>
                        <a:rPr lang="en-US" sz="2000" b="1" i="1" u="none" strike="noStrike" dirty="0">
                          <a:effectLst/>
                        </a:rPr>
                        <a:t>Dispositions</a:t>
                      </a:r>
                      <a:endParaRPr lang="en-US" sz="2000" b="1" i="1" u="none" strike="noStrike" dirty="0">
                        <a:solidFill>
                          <a:srgbClr val="333333"/>
                        </a:solidFill>
                        <a:effectLst/>
                        <a:latin typeface="Inherit"/>
                      </a:endParaRPr>
                    </a:p>
                  </a:txBody>
                  <a:tcPr marL="7620" marR="7620" marT="7620" marB="0" anchor="ctr"/>
                </a:tc>
                <a:extLst>
                  <a:ext uri="{0D108BD9-81ED-4DB2-BD59-A6C34878D82A}">
                    <a16:rowId xmlns:a16="http://schemas.microsoft.com/office/drawing/2014/main" val="822864228"/>
                  </a:ext>
                </a:extLst>
              </a:tr>
              <a:tr h="784920">
                <a:tc>
                  <a:txBody>
                    <a:bodyPr/>
                    <a:lstStyle/>
                    <a:p>
                      <a:pPr algn="ctr" fontAlgn="b"/>
                      <a:r>
                        <a:rPr lang="en-US" sz="2400" u="none" strike="noStrike" dirty="0">
                          <a:effectLst/>
                        </a:rPr>
                        <a:t>Introductory Course(s)</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2400" u="none" strike="noStrike">
                          <a:effectLst/>
                        </a:rPr>
                        <a:t>M,I</a:t>
                      </a:r>
                      <a:endParaRPr lang="en-US" sz="2400" b="0" i="0" u="none" strike="noStrike">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a:effectLst/>
                        </a:rPr>
                        <a:t>M,I</a:t>
                      </a:r>
                      <a:endParaRPr lang="en-US" sz="2400" b="0" i="0" u="none" strike="noStrike">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O</a:t>
                      </a:r>
                      <a:endParaRPr lang="en-US" sz="2400" b="0" i="0" u="none" strike="noStrike" dirty="0">
                        <a:solidFill>
                          <a:srgbClr val="333333"/>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83068439"/>
                  </a:ext>
                </a:extLst>
              </a:tr>
              <a:tr h="524744">
                <a:tc>
                  <a:txBody>
                    <a:bodyPr/>
                    <a:lstStyle/>
                    <a:p>
                      <a:pPr algn="ctr" fontAlgn="b"/>
                      <a:r>
                        <a:rPr lang="en-US" sz="2400" u="none" strike="noStrike" dirty="0">
                          <a:effectLst/>
                        </a:rPr>
                        <a:t>Instrumental Skills</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2400" u="none" strike="noStrike" dirty="0">
                          <a:effectLst/>
                        </a:rPr>
                        <a:t>M, R </a:t>
                      </a:r>
                      <a:endParaRPr lang="en-US" sz="2400" b="0" i="0" u="none" strike="noStrike" dirty="0">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M, R</a:t>
                      </a:r>
                      <a:endParaRPr lang="en-US" sz="2400" b="0" i="0" u="none" strike="noStrike" dirty="0">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O</a:t>
                      </a:r>
                      <a:endParaRPr lang="en-US" sz="2400" b="0" i="0" u="none" strike="noStrike" dirty="0">
                        <a:solidFill>
                          <a:srgbClr val="333333"/>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58514954"/>
                  </a:ext>
                </a:extLst>
              </a:tr>
              <a:tr h="397306">
                <a:tc>
                  <a:txBody>
                    <a:bodyPr/>
                    <a:lstStyle/>
                    <a:p>
                      <a:pPr algn="ctr" fontAlgn="b"/>
                      <a:r>
                        <a:rPr lang="en-US" sz="2400" u="none" strike="noStrike">
                          <a:effectLst/>
                        </a:rPr>
                        <a:t>Theory/History</a:t>
                      </a:r>
                      <a:endParaRPr lang="en-US" sz="2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t"/>
                      <a:r>
                        <a:rPr lang="en-US" sz="2400" u="none" strike="noStrike" dirty="0">
                          <a:effectLst/>
                        </a:rPr>
                        <a:t>M, R  </a:t>
                      </a:r>
                      <a:endParaRPr lang="en-US" sz="2400" b="0" i="0" u="none" strike="noStrike" dirty="0">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b="0" i="0" u="none" strike="noStrike" dirty="0">
                          <a:solidFill>
                            <a:srgbClr val="333333"/>
                          </a:solidFill>
                          <a:effectLst/>
                          <a:latin typeface="Arial" panose="020B0604020202020204" pitchFamily="34" charset="0"/>
                        </a:rPr>
                        <a:t>R</a:t>
                      </a:r>
                    </a:p>
                  </a:txBody>
                  <a:tcPr marL="7620" marR="7620" marT="7620" marB="0" anchor="ctr"/>
                </a:tc>
                <a:tc>
                  <a:txBody>
                    <a:bodyPr/>
                    <a:lstStyle/>
                    <a:p>
                      <a:pPr algn="ctr" fontAlgn="t"/>
                      <a:r>
                        <a:rPr lang="en-US" sz="2400" u="none" strike="noStrike" dirty="0">
                          <a:effectLst/>
                        </a:rPr>
                        <a:t> O</a:t>
                      </a:r>
                      <a:endParaRPr lang="en-US" sz="2400" b="0" i="0" u="none" strike="noStrike" dirty="0">
                        <a:solidFill>
                          <a:srgbClr val="333333"/>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60021999"/>
                  </a:ext>
                </a:extLst>
              </a:tr>
              <a:tr h="784920">
                <a:tc>
                  <a:txBody>
                    <a:bodyPr/>
                    <a:lstStyle/>
                    <a:p>
                      <a:pPr algn="ctr" fontAlgn="b"/>
                      <a:r>
                        <a:rPr lang="en-US" sz="2400" u="none" strike="noStrike" dirty="0">
                          <a:effectLst/>
                        </a:rPr>
                        <a:t>Methods</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2400" u="none" strike="noStrike" dirty="0">
                          <a:effectLst/>
                        </a:rPr>
                        <a:t>M, R, A</a:t>
                      </a:r>
                      <a:endParaRPr lang="en-US" sz="2400" b="0" i="0" u="none" strike="noStrike" dirty="0">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M, R,A</a:t>
                      </a:r>
                      <a:endParaRPr lang="en-US" sz="2400" b="0" i="0" u="none" strike="noStrike" dirty="0">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O,A</a:t>
                      </a:r>
                      <a:endParaRPr lang="en-US" sz="2400" b="0" i="0" u="none" strike="noStrike" dirty="0">
                        <a:solidFill>
                          <a:srgbClr val="333333"/>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31228882"/>
                  </a:ext>
                </a:extLst>
              </a:tr>
              <a:tr h="784920">
                <a:tc>
                  <a:txBody>
                    <a:bodyPr/>
                    <a:lstStyle/>
                    <a:p>
                      <a:pPr algn="ctr" fontAlgn="b"/>
                      <a:r>
                        <a:rPr lang="en-US" sz="2400" u="none" strike="noStrike" dirty="0">
                          <a:effectLst/>
                        </a:rPr>
                        <a:t>Student Teaching</a:t>
                      </a:r>
                      <a:endParaRPr lang="en-US" sz="2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t"/>
                      <a:r>
                        <a:rPr lang="en-US" sz="2400" u="none" strike="noStrike">
                          <a:effectLst/>
                        </a:rPr>
                        <a:t>A</a:t>
                      </a:r>
                      <a:endParaRPr lang="en-US" sz="2400" b="0" i="0" u="none" strike="noStrike">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A</a:t>
                      </a:r>
                      <a:endParaRPr lang="en-US" sz="2400" b="0" i="0" u="none" strike="noStrike" dirty="0">
                        <a:solidFill>
                          <a:srgbClr val="333333"/>
                        </a:solidFill>
                        <a:effectLst/>
                        <a:latin typeface="Arial" panose="020B0604020202020204" pitchFamily="34" charset="0"/>
                      </a:endParaRPr>
                    </a:p>
                  </a:txBody>
                  <a:tcPr marL="7620" marR="7620" marT="7620" marB="0" anchor="ctr"/>
                </a:tc>
                <a:tc>
                  <a:txBody>
                    <a:bodyPr/>
                    <a:lstStyle/>
                    <a:p>
                      <a:pPr algn="ctr" fontAlgn="t"/>
                      <a:r>
                        <a:rPr lang="en-US" sz="2400" u="none" strike="noStrike" dirty="0">
                          <a:effectLst/>
                        </a:rPr>
                        <a:t>O,A</a:t>
                      </a:r>
                      <a:endParaRPr lang="en-US" sz="2400" b="0" i="0" u="none" strike="noStrike" dirty="0">
                        <a:solidFill>
                          <a:srgbClr val="333333"/>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77755574"/>
                  </a:ext>
                </a:extLst>
              </a:tr>
            </a:tbl>
          </a:graphicData>
        </a:graphic>
      </p:graphicFrame>
      <p:graphicFrame>
        <p:nvGraphicFramePr>
          <p:cNvPr id="8" name="Table 7">
            <a:extLst>
              <a:ext uri="{FF2B5EF4-FFF2-40B4-BE49-F238E27FC236}">
                <a16:creationId xmlns:a16="http://schemas.microsoft.com/office/drawing/2014/main" id="{F873D1B1-0143-48FC-842E-A5953D82FD72}"/>
              </a:ext>
            </a:extLst>
          </p:cNvPr>
          <p:cNvGraphicFramePr>
            <a:graphicFrameLocks noGrp="1"/>
          </p:cNvGraphicFramePr>
          <p:nvPr>
            <p:extLst>
              <p:ext uri="{D42A27DB-BD31-4B8C-83A1-F6EECF244321}">
                <p14:modId xmlns:p14="http://schemas.microsoft.com/office/powerpoint/2010/main" val="1761555963"/>
              </p:ext>
            </p:extLst>
          </p:nvPr>
        </p:nvGraphicFramePr>
        <p:xfrm>
          <a:off x="9986873" y="3045711"/>
          <a:ext cx="2115671" cy="1783125"/>
        </p:xfrm>
        <a:graphic>
          <a:graphicData uri="http://schemas.openxmlformats.org/drawingml/2006/table">
            <a:tbl>
              <a:tblPr>
                <a:tableStyleId>{93296810-A885-4BE3-A3E7-6D5BEEA58F35}</a:tableStyleId>
              </a:tblPr>
              <a:tblGrid>
                <a:gridCol w="2115671">
                  <a:extLst>
                    <a:ext uri="{9D8B030D-6E8A-4147-A177-3AD203B41FA5}">
                      <a16:colId xmlns:a16="http://schemas.microsoft.com/office/drawing/2014/main" val="2855586449"/>
                    </a:ext>
                  </a:extLst>
                </a:gridCol>
              </a:tblGrid>
              <a:tr h="318740">
                <a:tc>
                  <a:txBody>
                    <a:bodyPr/>
                    <a:lstStyle/>
                    <a:p>
                      <a:pPr algn="l" fontAlgn="b"/>
                      <a:r>
                        <a:rPr lang="en-US" sz="1600" b="1" u="none" strike="noStrike">
                          <a:effectLst/>
                        </a:rPr>
                        <a:t>M = Model</a:t>
                      </a:r>
                      <a:endParaRPr lang="en-US"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9412088"/>
                  </a:ext>
                </a:extLst>
              </a:tr>
              <a:tr h="357105">
                <a:tc>
                  <a:txBody>
                    <a:bodyPr/>
                    <a:lstStyle/>
                    <a:p>
                      <a:pPr algn="l" fontAlgn="b"/>
                      <a:r>
                        <a:rPr lang="en-US" sz="1600" b="1" u="none" strike="noStrike">
                          <a:effectLst/>
                        </a:rPr>
                        <a:t>I = Introduce</a:t>
                      </a:r>
                      <a:endParaRPr lang="en-US"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1893991"/>
                  </a:ext>
                </a:extLst>
              </a:tr>
              <a:tr h="305990">
                <a:tc>
                  <a:txBody>
                    <a:bodyPr/>
                    <a:lstStyle/>
                    <a:p>
                      <a:pPr algn="l" fontAlgn="b"/>
                      <a:r>
                        <a:rPr lang="en-US" sz="1600" b="1" u="none" strike="noStrike" dirty="0">
                          <a:effectLst/>
                        </a:rPr>
                        <a:t>R = Reinforce</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7640957"/>
                  </a:ext>
                </a:extLst>
              </a:tr>
              <a:tr h="305990">
                <a:tc>
                  <a:txBody>
                    <a:bodyPr/>
                    <a:lstStyle/>
                    <a:p>
                      <a:pPr algn="l" fontAlgn="b"/>
                      <a:r>
                        <a:rPr lang="en-US" sz="1600" b="1" u="none" strike="noStrike" dirty="0">
                          <a:effectLst/>
                        </a:rPr>
                        <a:t>A = Assess/Apply</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37214635"/>
                  </a:ext>
                </a:extLst>
              </a:tr>
              <a:tr h="254106">
                <a:tc>
                  <a:txBody>
                    <a:bodyPr/>
                    <a:lstStyle/>
                    <a:p>
                      <a:pPr algn="l" fontAlgn="b"/>
                      <a:r>
                        <a:rPr lang="en-US" sz="1600" b="1" u="none" strike="noStrike" dirty="0">
                          <a:effectLst/>
                        </a:rPr>
                        <a:t>O = observe/develop</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3085008"/>
                  </a:ext>
                </a:extLst>
              </a:tr>
            </a:tbl>
          </a:graphicData>
        </a:graphic>
      </p:graphicFrame>
    </p:spTree>
    <p:extLst>
      <p:ext uri="{BB962C8B-B14F-4D97-AF65-F5344CB8AC3E}">
        <p14:creationId xmlns:p14="http://schemas.microsoft.com/office/powerpoint/2010/main" val="19107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3077917-5261-4A85-B154-3BDF17B33D30}"/>
              </a:ext>
            </a:extLst>
          </p:cNvPr>
          <p:cNvSpPr>
            <a:spLocks noGrp="1"/>
          </p:cNvSpPr>
          <p:nvPr>
            <p:ph type="title"/>
          </p:nvPr>
        </p:nvSpPr>
        <p:spPr>
          <a:xfrm>
            <a:off x="197227" y="764372"/>
            <a:ext cx="3660070" cy="5216013"/>
          </a:xfrm>
        </p:spPr>
        <p:txBody>
          <a:bodyPr>
            <a:normAutofit/>
          </a:bodyPr>
          <a:lstStyle/>
          <a:p>
            <a:r>
              <a:rPr lang="en-US" sz="3400" b="1" dirty="0"/>
              <a:t>A New Development: What are the implications for music teacher education?</a:t>
            </a:r>
          </a:p>
        </p:txBody>
      </p:sp>
      <p:cxnSp>
        <p:nvCxnSpPr>
          <p:cNvPr id="20" name="Straight Connector 1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50CAF7D-7A67-40BD-8801-A81D25A44665}"/>
              </a:ext>
            </a:extLst>
          </p:cNvPr>
          <p:cNvSpPr>
            <a:spLocks noGrp="1"/>
          </p:cNvSpPr>
          <p:nvPr>
            <p:ph idx="1"/>
          </p:nvPr>
        </p:nvSpPr>
        <p:spPr>
          <a:xfrm>
            <a:off x="4223442" y="156882"/>
            <a:ext cx="7771331" cy="6544235"/>
          </a:xfrm>
        </p:spPr>
        <p:txBody>
          <a:bodyPr anchor="ctr">
            <a:normAutofit/>
          </a:bodyPr>
          <a:lstStyle/>
          <a:p>
            <a:pPr marL="0" indent="0">
              <a:buNone/>
            </a:pPr>
            <a:r>
              <a:rPr lang="en-US" sz="2400" dirty="0"/>
              <a:t>“Funding for NAEP has remained flat, but the costs of building and administering quality assessments have not.  The Governing Board had to make tradeoffs to maximize the value of NAEP while maintaining the quality that characterizes the program.  </a:t>
            </a:r>
            <a:r>
              <a:rPr lang="en-US" sz="2400" b="1" dirty="0"/>
              <a:t>As a result, the Board determined to eliminate four subjects from NAEP’s schedule, including the Arts assessment. </a:t>
            </a:r>
            <a:r>
              <a:rPr lang="en-US" sz="2400" dirty="0"/>
              <a:t>This decision is in no way a reflection of the tremendous value that arts education has in cultivating a rich and well-rounded educational experience for students. Rather, it reflects the necessity of making difficult decisions about what assessments the NAEP program can continue to maintain at scale moving forward.” </a:t>
            </a:r>
          </a:p>
          <a:p>
            <a:pPr marL="0" indent="0">
              <a:buNone/>
            </a:pPr>
            <a:r>
              <a:rPr lang="en-US" sz="1500" dirty="0"/>
              <a:t>– </a:t>
            </a:r>
            <a:r>
              <a:rPr lang="en-US" sz="1500" i="1" dirty="0"/>
              <a:t>Lisa Stooksberry, </a:t>
            </a:r>
            <a:r>
              <a:rPr lang="en-US" sz="1500" dirty="0"/>
              <a:t> </a:t>
            </a:r>
            <a:r>
              <a:rPr lang="en-US" sz="1500" i="1" dirty="0"/>
              <a:t>Deputy Executive Director, National Assessment Governing Board, personal communication, July 24, 2019</a:t>
            </a:r>
          </a:p>
          <a:p>
            <a:pPr marL="0" indent="0">
              <a:buNone/>
            </a:pPr>
            <a:r>
              <a:rPr lang="en-US" sz="1500" i="1" dirty="0"/>
              <a:t>-</a:t>
            </a:r>
            <a:r>
              <a:rPr lang="en-US" sz="1500" dirty="0"/>
              <a:t>National Assessment Governing Board (2019, July 24). </a:t>
            </a:r>
            <a:r>
              <a:rPr lang="en-US" sz="1500" i="1" dirty="0"/>
              <a:t>Governing Board Updates NAEP Assessment Schedule. </a:t>
            </a:r>
            <a:r>
              <a:rPr lang="en-US" sz="1500" dirty="0"/>
              <a:t>Retrieved from: </a:t>
            </a:r>
            <a:r>
              <a:rPr lang="en-US" sz="1500" dirty="0">
                <a:hlinkClick r:id="rId2"/>
              </a:rPr>
              <a:t>https://www.nagb.gov/news-and-events/news-releases/2019/release-20190724-assessment-schedule.html</a:t>
            </a:r>
            <a:endParaRPr lang="en-US" sz="1500" i="1" dirty="0"/>
          </a:p>
        </p:txBody>
      </p:sp>
    </p:spTree>
    <p:extLst>
      <p:ext uri="{BB962C8B-B14F-4D97-AF65-F5344CB8AC3E}">
        <p14:creationId xmlns:p14="http://schemas.microsoft.com/office/powerpoint/2010/main" val="155446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454151-2204-46C5-8E9E-6B34228814D5}"/>
              </a:ext>
            </a:extLst>
          </p:cNvPr>
          <p:cNvSpPr>
            <a:spLocks noGrp="1"/>
          </p:cNvSpPr>
          <p:nvPr>
            <p:ph type="title"/>
          </p:nvPr>
        </p:nvSpPr>
        <p:spPr/>
        <p:txBody>
          <a:bodyPr/>
          <a:lstStyle/>
          <a:p>
            <a:r>
              <a:rPr lang="en-US" dirty="0"/>
              <a:t>Discussion and questions</a:t>
            </a:r>
          </a:p>
        </p:txBody>
      </p:sp>
      <p:sp>
        <p:nvSpPr>
          <p:cNvPr id="5" name="Text Placeholder 4">
            <a:extLst>
              <a:ext uri="{FF2B5EF4-FFF2-40B4-BE49-F238E27FC236}">
                <a16:creationId xmlns:a16="http://schemas.microsoft.com/office/drawing/2014/main" id="{39EF3B9C-E401-4257-A692-514414F0D5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494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8" name="Picture 17">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itle 3">
            <a:extLst>
              <a:ext uri="{FF2B5EF4-FFF2-40B4-BE49-F238E27FC236}">
                <a16:creationId xmlns:a16="http://schemas.microsoft.com/office/drawing/2014/main" id="{8C17C1E9-F913-4A26-884C-A3CBB014EF6E}"/>
              </a:ext>
            </a:extLst>
          </p:cNvPr>
          <p:cNvSpPr>
            <a:spLocks noGrp="1"/>
          </p:cNvSpPr>
          <p:nvPr>
            <p:ph type="title"/>
          </p:nvPr>
        </p:nvSpPr>
        <p:spPr>
          <a:xfrm>
            <a:off x="685799" y="1066163"/>
            <a:ext cx="3691647" cy="5127707"/>
          </a:xfrm>
        </p:spPr>
        <p:txBody>
          <a:bodyPr>
            <a:normAutofit/>
          </a:bodyPr>
          <a:lstStyle/>
          <a:p>
            <a:r>
              <a:rPr lang="en-US" dirty="0">
                <a:solidFill>
                  <a:schemeClr val="bg1"/>
                </a:solidFill>
              </a:rPr>
              <a:t>TWO MAJOR EVENTS in 2020-2021</a:t>
            </a:r>
          </a:p>
        </p:txBody>
      </p:sp>
      <p:graphicFrame>
        <p:nvGraphicFramePr>
          <p:cNvPr id="7" name="Content Placeholder 4">
            <a:extLst>
              <a:ext uri="{FF2B5EF4-FFF2-40B4-BE49-F238E27FC236}">
                <a16:creationId xmlns:a16="http://schemas.microsoft.com/office/drawing/2014/main" id="{0DC44510-497C-4FE5-8FD1-E65144BE53F1}"/>
              </a:ext>
            </a:extLst>
          </p:cNvPr>
          <p:cNvGraphicFramePr>
            <a:graphicFrameLocks noGrp="1"/>
          </p:cNvGraphicFramePr>
          <p:nvPr>
            <p:ph idx="1"/>
            <p:extLst>
              <p:ext uri="{D42A27DB-BD31-4B8C-83A1-F6EECF244321}">
                <p14:modId xmlns:p14="http://schemas.microsoft.com/office/powerpoint/2010/main" val="2564623687"/>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418878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671E-8C6D-468F-970A-D2C6F42194A3}"/>
              </a:ext>
            </a:extLst>
          </p:cNvPr>
          <p:cNvSpPr>
            <a:spLocks noGrp="1"/>
          </p:cNvSpPr>
          <p:nvPr>
            <p:ph type="title"/>
          </p:nvPr>
        </p:nvSpPr>
        <p:spPr>
          <a:xfrm>
            <a:off x="685800" y="753534"/>
            <a:ext cx="10820399" cy="1245596"/>
          </a:xfrm>
        </p:spPr>
        <p:txBody>
          <a:bodyPr>
            <a:normAutofit/>
          </a:bodyPr>
          <a:lstStyle/>
          <a:p>
            <a:pPr algn="ctr"/>
            <a:r>
              <a:rPr lang="en-US" dirty="0"/>
              <a:t>THANK YOU!</a:t>
            </a:r>
          </a:p>
        </p:txBody>
      </p:sp>
      <p:sp>
        <p:nvSpPr>
          <p:cNvPr id="3" name="Text Placeholder 2">
            <a:extLst>
              <a:ext uri="{FF2B5EF4-FFF2-40B4-BE49-F238E27FC236}">
                <a16:creationId xmlns:a16="http://schemas.microsoft.com/office/drawing/2014/main" id="{2EB8B244-CF91-46B9-AFC7-2D06263A22CA}"/>
              </a:ext>
            </a:extLst>
          </p:cNvPr>
          <p:cNvSpPr>
            <a:spLocks noGrp="1"/>
          </p:cNvSpPr>
          <p:nvPr>
            <p:ph type="body" idx="1"/>
          </p:nvPr>
        </p:nvSpPr>
        <p:spPr>
          <a:xfrm>
            <a:off x="549338" y="2241176"/>
            <a:ext cx="10490200" cy="3783106"/>
          </a:xfrm>
        </p:spPr>
        <p:txBody>
          <a:bodyPr>
            <a:normAutofit/>
          </a:bodyPr>
          <a:lstStyle/>
          <a:p>
            <a:pPr algn="ctr"/>
            <a:r>
              <a:rPr lang="en-US" dirty="0"/>
              <a:t>Timothy S. Brophy</a:t>
            </a:r>
          </a:p>
          <a:p>
            <a:pPr algn="ctr"/>
            <a:r>
              <a:rPr lang="en-US" dirty="0"/>
              <a:t>University of Florida</a:t>
            </a:r>
          </a:p>
          <a:p>
            <a:pPr algn="ctr"/>
            <a:r>
              <a:rPr lang="en-US" dirty="0"/>
              <a:t>Office of the Provost</a:t>
            </a:r>
          </a:p>
          <a:p>
            <a:pPr algn="ctr"/>
            <a:r>
              <a:rPr lang="en-US" dirty="0">
                <a:hlinkClick r:id="rId2"/>
              </a:rPr>
              <a:t>tbrophy@aa.ufl.edu</a:t>
            </a:r>
            <a:r>
              <a:rPr lang="en-US" dirty="0"/>
              <a:t> </a:t>
            </a:r>
          </a:p>
          <a:p>
            <a:pPr algn="ctr"/>
            <a:r>
              <a:rPr lang="en-US" dirty="0"/>
              <a:t>352-273-4476 (direct line)</a:t>
            </a:r>
          </a:p>
        </p:txBody>
      </p:sp>
    </p:spTree>
    <p:extLst>
      <p:ext uri="{BB962C8B-B14F-4D97-AF65-F5344CB8AC3E}">
        <p14:creationId xmlns:p14="http://schemas.microsoft.com/office/powerpoint/2010/main" val="388472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9DC5-874A-4F94-80A1-E57EA06F2F55}"/>
              </a:ext>
            </a:extLst>
          </p:cNvPr>
          <p:cNvSpPr>
            <a:spLocks noGrp="1"/>
          </p:cNvSpPr>
          <p:nvPr>
            <p:ph type="title"/>
          </p:nvPr>
        </p:nvSpPr>
        <p:spPr>
          <a:xfrm>
            <a:off x="1790700" y="399305"/>
            <a:ext cx="8610600" cy="673715"/>
          </a:xfrm>
        </p:spPr>
        <p:txBody>
          <a:bodyPr/>
          <a:lstStyle/>
          <a:p>
            <a:pPr algn="ctr"/>
            <a:r>
              <a:rPr lang="en-US" dirty="0"/>
              <a:t>ISAME</a:t>
            </a:r>
          </a:p>
        </p:txBody>
      </p:sp>
      <p:sp>
        <p:nvSpPr>
          <p:cNvPr id="3" name="Content Placeholder 2">
            <a:extLst>
              <a:ext uri="{FF2B5EF4-FFF2-40B4-BE49-F238E27FC236}">
                <a16:creationId xmlns:a16="http://schemas.microsoft.com/office/drawing/2014/main" id="{2568CF04-D7A7-4E92-9B9E-47725FF1F3F6}"/>
              </a:ext>
            </a:extLst>
          </p:cNvPr>
          <p:cNvSpPr>
            <a:spLocks noGrp="1"/>
          </p:cNvSpPr>
          <p:nvPr>
            <p:ph idx="1"/>
          </p:nvPr>
        </p:nvSpPr>
        <p:spPr>
          <a:xfrm>
            <a:off x="542061" y="956265"/>
            <a:ext cx="10820400" cy="4945470"/>
          </a:xfrm>
        </p:spPr>
        <p:txBody>
          <a:bodyPr/>
          <a:lstStyle/>
          <a:p>
            <a:r>
              <a:rPr lang="en-US" dirty="0"/>
              <a:t>Seven International Symposia on Assessment in Music Education from 2007-2019</a:t>
            </a:r>
          </a:p>
        </p:txBody>
      </p:sp>
      <p:pic>
        <p:nvPicPr>
          <p:cNvPr id="4" name="Picture 2">
            <a:extLst>
              <a:ext uri="{FF2B5EF4-FFF2-40B4-BE49-F238E27FC236}">
                <a16:creationId xmlns:a16="http://schemas.microsoft.com/office/drawing/2014/main" id="{5C371170-26ED-4CC6-A3EA-12CF391416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76" y="1849020"/>
            <a:ext cx="2625324" cy="344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C8CC93B0-5BDD-4054-BA65-87CBBA98C398}"/>
              </a:ext>
            </a:extLst>
          </p:cNvPr>
          <p:cNvPicPr>
            <a:picLocks noChangeAspect="1"/>
          </p:cNvPicPr>
          <p:nvPr/>
        </p:nvPicPr>
        <p:blipFill>
          <a:blip r:embed="rId3"/>
          <a:stretch>
            <a:fillRect/>
          </a:stretch>
        </p:blipFill>
        <p:spPr>
          <a:xfrm>
            <a:off x="2970555" y="1849020"/>
            <a:ext cx="2692861" cy="3482497"/>
          </a:xfrm>
          <a:prstGeom prst="rect">
            <a:avLst/>
          </a:prstGeom>
        </p:spPr>
      </p:pic>
      <p:pic>
        <p:nvPicPr>
          <p:cNvPr id="6" name="Picture 2" descr="C:\Users\Tim\Desktop\2011Proceedings.jpg">
            <a:extLst>
              <a:ext uri="{FF2B5EF4-FFF2-40B4-BE49-F238E27FC236}">
                <a16:creationId xmlns:a16="http://schemas.microsoft.com/office/drawing/2014/main" id="{614EAC5A-8EBD-46FD-B9C1-3EF4539FEFD6}"/>
              </a:ext>
            </a:extLst>
          </p:cNvPr>
          <p:cNvPicPr>
            <a:picLocks noChangeAspect="1" noChangeArrowheads="1"/>
          </p:cNvPicPr>
          <p:nvPr/>
        </p:nvPicPr>
        <p:blipFill>
          <a:blip r:embed="rId4" cstate="print"/>
          <a:srcRect/>
          <a:stretch>
            <a:fillRect/>
          </a:stretch>
        </p:blipFill>
        <p:spPr bwMode="auto">
          <a:xfrm>
            <a:off x="5952261" y="1832691"/>
            <a:ext cx="2631610" cy="3482497"/>
          </a:xfrm>
          <a:prstGeom prst="rect">
            <a:avLst/>
          </a:prstGeom>
          <a:noFill/>
        </p:spPr>
      </p:pic>
      <p:pic>
        <p:nvPicPr>
          <p:cNvPr id="7" name="Picture 2">
            <a:extLst>
              <a:ext uri="{FF2B5EF4-FFF2-40B4-BE49-F238E27FC236}">
                <a16:creationId xmlns:a16="http://schemas.microsoft.com/office/drawing/2014/main" id="{271BC95B-151C-4F47-898F-52D8549A53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8144" y="1832691"/>
            <a:ext cx="2608424" cy="3466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05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9DC5-874A-4F94-80A1-E57EA06F2F55}"/>
              </a:ext>
            </a:extLst>
          </p:cNvPr>
          <p:cNvSpPr>
            <a:spLocks noGrp="1"/>
          </p:cNvSpPr>
          <p:nvPr>
            <p:ph type="title"/>
          </p:nvPr>
        </p:nvSpPr>
        <p:spPr>
          <a:xfrm>
            <a:off x="1790700" y="399305"/>
            <a:ext cx="8610600" cy="673715"/>
          </a:xfrm>
        </p:spPr>
        <p:txBody>
          <a:bodyPr/>
          <a:lstStyle/>
          <a:p>
            <a:pPr algn="ctr"/>
            <a:r>
              <a:rPr lang="en-US" dirty="0"/>
              <a:t>ISAME</a:t>
            </a:r>
          </a:p>
        </p:txBody>
      </p:sp>
      <p:sp>
        <p:nvSpPr>
          <p:cNvPr id="3" name="Content Placeholder 2">
            <a:extLst>
              <a:ext uri="{FF2B5EF4-FFF2-40B4-BE49-F238E27FC236}">
                <a16:creationId xmlns:a16="http://schemas.microsoft.com/office/drawing/2014/main" id="{2568CF04-D7A7-4E92-9B9E-47725FF1F3F6}"/>
              </a:ext>
            </a:extLst>
          </p:cNvPr>
          <p:cNvSpPr>
            <a:spLocks noGrp="1"/>
          </p:cNvSpPr>
          <p:nvPr>
            <p:ph idx="1"/>
          </p:nvPr>
        </p:nvSpPr>
        <p:spPr>
          <a:xfrm>
            <a:off x="542061" y="956265"/>
            <a:ext cx="10820400" cy="4945470"/>
          </a:xfrm>
        </p:spPr>
        <p:txBody>
          <a:bodyPr/>
          <a:lstStyle/>
          <a:p>
            <a:r>
              <a:rPr lang="en-US" dirty="0"/>
              <a:t>Seven International Symposia on Assessment in Music Education from 2007-2019</a:t>
            </a:r>
          </a:p>
        </p:txBody>
      </p:sp>
      <p:pic>
        <p:nvPicPr>
          <p:cNvPr id="8" name="Content Placeholder 5">
            <a:extLst>
              <a:ext uri="{FF2B5EF4-FFF2-40B4-BE49-F238E27FC236}">
                <a16:creationId xmlns:a16="http://schemas.microsoft.com/office/drawing/2014/main" id="{F55127B6-9082-40E5-ADC8-FA7BFBB823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9" y="1898249"/>
            <a:ext cx="3331637" cy="4289975"/>
          </a:xfrm>
          <a:prstGeom prst="rect">
            <a:avLst/>
          </a:prstGeom>
        </p:spPr>
      </p:pic>
      <p:pic>
        <p:nvPicPr>
          <p:cNvPr id="9" name="Picture 8">
            <a:extLst>
              <a:ext uri="{FF2B5EF4-FFF2-40B4-BE49-F238E27FC236}">
                <a16:creationId xmlns:a16="http://schemas.microsoft.com/office/drawing/2014/main" id="{C739FA94-5C18-46BB-A6D1-54C0E4C143F2}"/>
              </a:ext>
            </a:extLst>
          </p:cNvPr>
          <p:cNvPicPr>
            <a:picLocks noChangeAspect="1"/>
          </p:cNvPicPr>
          <p:nvPr/>
        </p:nvPicPr>
        <p:blipFill rotWithShape="1">
          <a:blip r:embed="rId3"/>
          <a:srcRect l="15624" t="-1562" r="850"/>
          <a:stretch/>
        </p:blipFill>
        <p:spPr>
          <a:xfrm>
            <a:off x="4501278" y="1851949"/>
            <a:ext cx="3189443" cy="4382573"/>
          </a:xfrm>
          <a:prstGeom prst="rect">
            <a:avLst/>
          </a:prstGeom>
        </p:spPr>
      </p:pic>
      <p:pic>
        <p:nvPicPr>
          <p:cNvPr id="10" name="Picture 9">
            <a:extLst>
              <a:ext uri="{FF2B5EF4-FFF2-40B4-BE49-F238E27FC236}">
                <a16:creationId xmlns:a16="http://schemas.microsoft.com/office/drawing/2014/main" id="{B94BFBA4-B295-4126-A6B3-5905F36ADC88}"/>
              </a:ext>
            </a:extLst>
          </p:cNvPr>
          <p:cNvPicPr>
            <a:picLocks noChangeAspect="1"/>
          </p:cNvPicPr>
          <p:nvPr/>
        </p:nvPicPr>
        <p:blipFill rotWithShape="1">
          <a:blip r:embed="rId4"/>
          <a:srcRect l="13379"/>
          <a:stretch/>
        </p:blipFill>
        <p:spPr>
          <a:xfrm>
            <a:off x="8120393" y="1944256"/>
            <a:ext cx="3226511" cy="4290266"/>
          </a:xfrm>
          <a:prstGeom prst="rect">
            <a:avLst/>
          </a:prstGeom>
        </p:spPr>
      </p:pic>
    </p:spTree>
    <p:extLst>
      <p:ext uri="{BB962C8B-B14F-4D97-AF65-F5344CB8AC3E}">
        <p14:creationId xmlns:p14="http://schemas.microsoft.com/office/powerpoint/2010/main" val="128223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6850-9DA4-4961-9D49-D9FAE29C5FDA}"/>
              </a:ext>
            </a:extLst>
          </p:cNvPr>
          <p:cNvSpPr>
            <a:spLocks noGrp="1"/>
          </p:cNvSpPr>
          <p:nvPr>
            <p:ph type="title"/>
          </p:nvPr>
        </p:nvSpPr>
        <p:spPr>
          <a:xfrm>
            <a:off x="1707823" y="639315"/>
            <a:ext cx="8610600" cy="1293028"/>
          </a:xfrm>
        </p:spPr>
        <p:txBody>
          <a:bodyPr/>
          <a:lstStyle/>
          <a:p>
            <a:pPr algn="ctr"/>
            <a:r>
              <a:rPr lang="en-US" b="1" dirty="0"/>
              <a:t>The Handbooks</a:t>
            </a:r>
          </a:p>
        </p:txBody>
      </p:sp>
      <p:pic>
        <p:nvPicPr>
          <p:cNvPr id="5" name="Content Placeholder 4" descr="A close up of a map&#10;&#10;Description automatically generated">
            <a:extLst>
              <a:ext uri="{FF2B5EF4-FFF2-40B4-BE49-F238E27FC236}">
                <a16:creationId xmlns:a16="http://schemas.microsoft.com/office/drawing/2014/main" id="{C5F474C7-74C9-4689-BFCD-0D340BCF83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00" y="978031"/>
            <a:ext cx="3600450" cy="5240654"/>
          </a:xfrm>
          <a:ln w="38100">
            <a:solidFill>
              <a:schemeClr val="tx1"/>
            </a:solidFill>
          </a:ln>
        </p:spPr>
      </p:pic>
      <p:pic>
        <p:nvPicPr>
          <p:cNvPr id="1026" name="Picture 2">
            <a:extLst>
              <a:ext uri="{FF2B5EF4-FFF2-40B4-BE49-F238E27FC236}">
                <a16:creationId xmlns:a16="http://schemas.microsoft.com/office/drawing/2014/main" id="{447871A9-DCEC-41E8-8E73-444753C5B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897" y="979935"/>
            <a:ext cx="3600450" cy="52387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39B8BD-0F5A-42D7-8A86-1FD9EB9F1421}"/>
              </a:ext>
            </a:extLst>
          </p:cNvPr>
          <p:cNvSpPr txBox="1"/>
          <p:nvPr/>
        </p:nvSpPr>
        <p:spPr>
          <a:xfrm>
            <a:off x="4271830" y="2286000"/>
            <a:ext cx="3482585" cy="3539430"/>
          </a:xfrm>
          <a:prstGeom prst="rect">
            <a:avLst/>
          </a:prstGeom>
          <a:noFill/>
        </p:spPr>
        <p:txBody>
          <a:bodyPr wrap="square" rtlCol="0">
            <a:spAutoFit/>
          </a:bodyPr>
          <a:lstStyle/>
          <a:p>
            <a:r>
              <a:rPr lang="en-US" sz="2800" dirty="0"/>
              <a:t>Two volumes </a:t>
            </a:r>
          </a:p>
          <a:p>
            <a:r>
              <a:rPr lang="en-US" sz="2800" dirty="0"/>
              <a:t>75 chapters, 95 authors</a:t>
            </a:r>
          </a:p>
          <a:p>
            <a:r>
              <a:rPr lang="en-US" sz="2800" dirty="0"/>
              <a:t>January 2019</a:t>
            </a:r>
          </a:p>
          <a:p>
            <a:endParaRPr lang="en-US" sz="2800" dirty="0"/>
          </a:p>
          <a:p>
            <a:r>
              <a:rPr lang="en-US" sz="2800" dirty="0"/>
              <a:t>The Principles are in Volume 2, closing chapter</a:t>
            </a:r>
          </a:p>
        </p:txBody>
      </p:sp>
    </p:spTree>
    <p:extLst>
      <p:ext uri="{BB962C8B-B14F-4D97-AF65-F5344CB8AC3E}">
        <p14:creationId xmlns:p14="http://schemas.microsoft.com/office/powerpoint/2010/main" val="269091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DDB6200-A6A2-4EB8-9368-FA1EFDD7B77D}"/>
              </a:ext>
            </a:extLst>
          </p:cNvPr>
          <p:cNvSpPr>
            <a:spLocks noGrp="1"/>
          </p:cNvSpPr>
          <p:nvPr>
            <p:ph type="title"/>
          </p:nvPr>
        </p:nvSpPr>
        <p:spPr>
          <a:xfrm>
            <a:off x="683609" y="764372"/>
            <a:ext cx="3173688" cy="5216013"/>
          </a:xfrm>
        </p:spPr>
        <p:txBody>
          <a:bodyPr>
            <a:normAutofit/>
          </a:bodyPr>
          <a:lstStyle/>
          <a:p>
            <a:r>
              <a:rPr lang="en-US" sz="3100"/>
              <a:t>The Genesis of the International Principles</a:t>
            </a:r>
            <a:endParaRPr lang="en-US" sz="3100" dirty="0"/>
          </a:p>
        </p:txBody>
      </p:sp>
      <p:cxnSp>
        <p:nvCxnSpPr>
          <p:cNvPr id="24" name="Straight Connector 18">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DA8E86-2FCE-4BCC-B216-4ED600E455DE}"/>
              </a:ext>
            </a:extLst>
          </p:cNvPr>
          <p:cNvSpPr>
            <a:spLocks noGrp="1"/>
          </p:cNvSpPr>
          <p:nvPr>
            <p:ph idx="1"/>
          </p:nvPr>
        </p:nvSpPr>
        <p:spPr>
          <a:xfrm>
            <a:off x="4289901" y="272374"/>
            <a:ext cx="7166837" cy="6498077"/>
          </a:xfrm>
        </p:spPr>
        <p:txBody>
          <a:bodyPr anchor="ctr">
            <a:normAutofit/>
          </a:bodyPr>
          <a:lstStyle/>
          <a:p>
            <a:r>
              <a:rPr lang="en-US" sz="1600"/>
              <a:t>A review of the </a:t>
            </a:r>
            <a:r>
              <a:rPr lang="en-US" sz="1600" i="1"/>
              <a:t>College Board’s Research on International Arts Standards (2013) </a:t>
            </a:r>
            <a:r>
              <a:rPr lang="en-US" sz="1600"/>
              <a:t>and the International Perspectives chapters from the </a:t>
            </a:r>
            <a:r>
              <a:rPr lang="en-US" sz="1600" i="1"/>
              <a:t>Oxford Handbook on Assessment Policy and Practice in Music Education </a:t>
            </a:r>
            <a:r>
              <a:rPr lang="en-US" sz="1600"/>
              <a:t>(2019) revealed that:</a:t>
            </a:r>
          </a:p>
          <a:p>
            <a:pPr lvl="0"/>
            <a:r>
              <a:rPr lang="en-US" sz="1600"/>
              <a:t>Certain components of assessments are mentioned frequently as necessary:</a:t>
            </a:r>
          </a:p>
          <a:p>
            <a:pPr lvl="1"/>
            <a:r>
              <a:rPr lang="en-US" sz="1600"/>
              <a:t>Assessments must be examined for validity and reliability</a:t>
            </a:r>
          </a:p>
          <a:p>
            <a:pPr lvl="1"/>
            <a:r>
              <a:rPr lang="en-US" sz="1600"/>
              <a:t>Assessment must take place through an authentic engagement with music</a:t>
            </a:r>
          </a:p>
          <a:p>
            <a:pPr lvl="1"/>
            <a:r>
              <a:rPr lang="en-US" sz="1600"/>
              <a:t>Assessments must address student learning within a given curriculum over time.</a:t>
            </a:r>
          </a:p>
          <a:p>
            <a:pPr lvl="1"/>
            <a:r>
              <a:rPr lang="en-US" sz="1600"/>
              <a:t>Assessments must directly measure specific learning goals or outcomes embedded in the curriculum. </a:t>
            </a:r>
          </a:p>
          <a:p>
            <a:pPr lvl="1"/>
            <a:r>
              <a:rPr lang="en-US" sz="1600"/>
              <a:t>Music assessments rely heavily on the professional judgment of teachers. Qualitative measures are most frequent; some quantitative measures exist but these are very limited.</a:t>
            </a:r>
          </a:p>
          <a:p>
            <a:pPr lvl="1"/>
            <a:r>
              <a:rPr lang="en-US" sz="1600"/>
              <a:t>Assessments must be appropriately contextualized to strengthen validity.</a:t>
            </a:r>
          </a:p>
          <a:p>
            <a:pPr lvl="0"/>
            <a:r>
              <a:rPr lang="en-US" sz="1600"/>
              <a:t>Assessment guidelines for teachers to use to develop their own assessments are rare at the national level.</a:t>
            </a:r>
          </a:p>
          <a:p>
            <a:pPr lvl="0"/>
            <a:r>
              <a:rPr lang="en-US" sz="1600"/>
              <a:t>Michigan is the only state with published assessment literacy standards for teachers.</a:t>
            </a:r>
            <a:endParaRPr lang="en-US" sz="1100" dirty="0"/>
          </a:p>
        </p:txBody>
      </p:sp>
    </p:spTree>
    <p:extLst>
      <p:ext uri="{BB962C8B-B14F-4D97-AF65-F5344CB8AC3E}">
        <p14:creationId xmlns:p14="http://schemas.microsoft.com/office/powerpoint/2010/main" val="368111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4"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E552E26E-A52B-4A54-858D-A8BDC6A54624}"/>
              </a:ext>
            </a:extLst>
          </p:cNvPr>
          <p:cNvSpPr>
            <a:spLocks noGrp="1"/>
          </p:cNvSpPr>
          <p:nvPr>
            <p:ph type="title"/>
          </p:nvPr>
        </p:nvSpPr>
        <p:spPr>
          <a:xfrm>
            <a:off x="665922" y="987287"/>
            <a:ext cx="3548269" cy="4697896"/>
          </a:xfrm>
        </p:spPr>
        <p:txBody>
          <a:bodyPr>
            <a:normAutofit/>
          </a:bodyPr>
          <a:lstStyle/>
          <a:p>
            <a:r>
              <a:rPr lang="en-US" sz="3600"/>
              <a:t>Our Approach</a:t>
            </a:r>
          </a:p>
        </p:txBody>
      </p:sp>
      <p:sp>
        <p:nvSpPr>
          <p:cNvPr id="3" name="Content Placeholder 2">
            <a:extLst>
              <a:ext uri="{FF2B5EF4-FFF2-40B4-BE49-F238E27FC236}">
                <a16:creationId xmlns:a16="http://schemas.microsoft.com/office/drawing/2014/main" id="{B2E1E839-5223-450F-BFFC-8CCFB4A3EAFB}"/>
              </a:ext>
            </a:extLst>
          </p:cNvPr>
          <p:cNvSpPr>
            <a:spLocks noGrp="1"/>
          </p:cNvSpPr>
          <p:nvPr>
            <p:ph idx="1"/>
          </p:nvPr>
        </p:nvSpPr>
        <p:spPr>
          <a:xfrm>
            <a:off x="5057825" y="559270"/>
            <a:ext cx="6099801" cy="5481607"/>
          </a:xfrm>
        </p:spPr>
        <p:txBody>
          <a:bodyPr anchor="ctr">
            <a:normAutofit/>
          </a:bodyPr>
          <a:lstStyle/>
          <a:p>
            <a:endParaRPr lang="en-US" sz="1800" dirty="0"/>
          </a:p>
          <a:p>
            <a:r>
              <a:rPr lang="en-US" sz="2400" dirty="0"/>
              <a:t>ISAME6 – Context Matters, Birmingham, UK</a:t>
            </a:r>
          </a:p>
          <a:p>
            <a:r>
              <a:rPr lang="en-US" sz="2400" dirty="0"/>
              <a:t>Martin Fautley (UK) and I developed and presented these to the delegates</a:t>
            </a:r>
          </a:p>
          <a:p>
            <a:r>
              <a:rPr lang="en-US" sz="2400" dirty="0"/>
              <a:t>These were discussed by a panel in the plenary on the second day: Marcia McCaffrey, USA; Dennis Wang, China; Leo Borne, Brazil; Kelly Parkes, USA; Karabo Mogane, South Africa; Glenn Nierman, USA</a:t>
            </a:r>
          </a:p>
          <a:p>
            <a:r>
              <a:rPr lang="en-US" sz="2400" dirty="0"/>
              <a:t>And, later the same day in the work sessions</a:t>
            </a:r>
          </a:p>
          <a:p>
            <a:endParaRPr lang="en-US" sz="1800" dirty="0"/>
          </a:p>
        </p:txBody>
      </p:sp>
    </p:spTree>
    <p:extLst>
      <p:ext uri="{BB962C8B-B14F-4D97-AF65-F5344CB8AC3E}">
        <p14:creationId xmlns:p14="http://schemas.microsoft.com/office/powerpoint/2010/main" val="296045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FB36-18E9-4D25-B26C-72644F3D3BBD}"/>
              </a:ext>
            </a:extLst>
          </p:cNvPr>
          <p:cNvSpPr>
            <a:spLocks noGrp="1"/>
          </p:cNvSpPr>
          <p:nvPr>
            <p:ph type="title"/>
          </p:nvPr>
        </p:nvSpPr>
        <p:spPr>
          <a:xfrm>
            <a:off x="4754623" y="174065"/>
            <a:ext cx="6832600" cy="1293028"/>
          </a:xfrm>
        </p:spPr>
        <p:txBody>
          <a:bodyPr>
            <a:normAutofit/>
          </a:bodyPr>
          <a:lstStyle/>
          <a:p>
            <a:r>
              <a:rPr lang="en-US" dirty="0"/>
              <a:t>The Principles</a:t>
            </a:r>
          </a:p>
        </p:txBody>
      </p:sp>
      <p:pic>
        <p:nvPicPr>
          <p:cNvPr id="7" name="Graphic 6" descr="Music Notes">
            <a:extLst>
              <a:ext uri="{FF2B5EF4-FFF2-40B4-BE49-F238E27FC236}">
                <a16:creationId xmlns:a16="http://schemas.microsoft.com/office/drawing/2014/main" id="{A40C7C73-9CE2-4E8B-A569-9D5360A2A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1153751"/>
            <a:ext cx="3644962" cy="3644962"/>
          </a:xfrm>
          <a:prstGeom prst="rect">
            <a:avLst/>
          </a:prstGeom>
        </p:spPr>
      </p:pic>
      <p:sp>
        <p:nvSpPr>
          <p:cNvPr id="3" name="Content Placeholder 2">
            <a:extLst>
              <a:ext uri="{FF2B5EF4-FFF2-40B4-BE49-F238E27FC236}">
                <a16:creationId xmlns:a16="http://schemas.microsoft.com/office/drawing/2014/main" id="{E94CB6D0-512C-4A17-9803-1AD6F0C36FA9}"/>
              </a:ext>
            </a:extLst>
          </p:cNvPr>
          <p:cNvSpPr>
            <a:spLocks noGrp="1"/>
          </p:cNvSpPr>
          <p:nvPr>
            <p:ph idx="1"/>
          </p:nvPr>
        </p:nvSpPr>
        <p:spPr>
          <a:xfrm>
            <a:off x="4694001" y="1467093"/>
            <a:ext cx="6832600" cy="2917828"/>
          </a:xfrm>
        </p:spPr>
        <p:txBody>
          <a:bodyPr>
            <a:normAutofit/>
          </a:bodyPr>
          <a:lstStyle/>
          <a:p>
            <a:r>
              <a:rPr lang="en-US" dirty="0"/>
              <a:t>These are Grounded in the beliefs that: </a:t>
            </a:r>
          </a:p>
          <a:p>
            <a:endParaRPr lang="en-US" dirty="0"/>
          </a:p>
          <a:p>
            <a:pPr marL="457200" lvl="0" indent="-457200"/>
            <a:r>
              <a:rPr lang="en-US" dirty="0"/>
              <a:t>all students are inherently musical,</a:t>
            </a:r>
          </a:p>
          <a:p>
            <a:pPr marL="457200" lvl="0" indent="-457200"/>
            <a:r>
              <a:rPr lang="en-US" dirty="0"/>
              <a:t>assessment of music learning is best when it is ongoing and not episodic, and</a:t>
            </a:r>
          </a:p>
          <a:p>
            <a:pPr marL="457200" lvl="0" indent="-457200"/>
            <a:r>
              <a:rPr lang="en-US" dirty="0"/>
              <a:t>assessment reflects the multidimensional nature of music learning</a:t>
            </a:r>
          </a:p>
          <a:p>
            <a:endParaRPr lang="en-US" dirty="0"/>
          </a:p>
        </p:txBody>
      </p:sp>
      <p:sp>
        <p:nvSpPr>
          <p:cNvPr id="4" name="TextBox 3">
            <a:extLst>
              <a:ext uri="{FF2B5EF4-FFF2-40B4-BE49-F238E27FC236}">
                <a16:creationId xmlns:a16="http://schemas.microsoft.com/office/drawing/2014/main" id="{7565B52B-E858-4C7E-A3AD-4C5996CD4C20}"/>
              </a:ext>
            </a:extLst>
          </p:cNvPr>
          <p:cNvSpPr txBox="1"/>
          <p:nvPr/>
        </p:nvSpPr>
        <p:spPr>
          <a:xfrm>
            <a:off x="685800" y="4437166"/>
            <a:ext cx="11204041" cy="2246769"/>
          </a:xfrm>
          <a:prstGeom prst="rect">
            <a:avLst/>
          </a:prstGeom>
          <a:noFill/>
        </p:spPr>
        <p:txBody>
          <a:bodyPr wrap="square" rtlCol="0">
            <a:spAutoFit/>
          </a:bodyPr>
          <a:lstStyle/>
          <a:p>
            <a:r>
              <a:rPr lang="en-US" sz="1400" dirty="0"/>
              <a:t>References:</a:t>
            </a:r>
          </a:p>
          <a:p>
            <a:pPr marL="285750" indent="-285750">
              <a:buFont typeface="Arial" panose="020B0604020202020204" pitchFamily="34" charset="0"/>
              <a:buChar char="•"/>
            </a:pPr>
            <a:r>
              <a:rPr lang="en-US" sz="1400" dirty="0"/>
              <a:t>Booth, N., Kuppan, G., Longtin, J., &amp; Nenadic, E. (2018). Assessing the international principles of assessment in music education. In T. Brophy and M. Fautley (Eds.), </a:t>
            </a:r>
            <a:r>
              <a:rPr lang="en-US" sz="1400" i="1" dirty="0"/>
              <a:t>Context matters: Selected papers from the 6</a:t>
            </a:r>
            <a:r>
              <a:rPr lang="en-US" sz="1400" i="1" baseline="30000" dirty="0"/>
              <a:t>th</a:t>
            </a:r>
            <a:r>
              <a:rPr lang="en-US" sz="1400" i="1" dirty="0"/>
              <a:t> International Symposium on Assessment in Music Education </a:t>
            </a:r>
            <a:r>
              <a:rPr lang="en-US" sz="1400" dirty="0"/>
              <a:t>(pp. 543-550). </a:t>
            </a:r>
          </a:p>
          <a:p>
            <a:pPr marL="285750" indent="-285750">
              <a:buFont typeface="Arial" panose="020B0604020202020204" pitchFamily="34" charset="0"/>
              <a:buChar char="•"/>
            </a:pPr>
            <a:r>
              <a:rPr lang="en-US" sz="1400" dirty="0"/>
              <a:t>Brophy, T. S. &amp; Fautley, M. (2017, April 20). International principles for assessment in music education. </a:t>
            </a:r>
            <a:r>
              <a:rPr lang="en-US" sz="1400" i="1" dirty="0"/>
              <a:t>Presented at Context matters: The 6th International Symposium on Assessment</a:t>
            </a:r>
            <a:r>
              <a:rPr lang="en-US" sz="1400" dirty="0"/>
              <a:t> </a:t>
            </a:r>
            <a:r>
              <a:rPr lang="en-US" sz="1400" i="1" dirty="0"/>
              <a:t>in Music Education</a:t>
            </a:r>
            <a:r>
              <a:rPr lang="en-US" sz="1400" dirty="0"/>
              <a:t>. Birmingham City University, Birmingham, England. Unpublished manuscript.</a:t>
            </a:r>
          </a:p>
          <a:p>
            <a:pPr marL="285750" indent="-285750">
              <a:buFont typeface="Arial" panose="020B0604020202020204" pitchFamily="34" charset="0"/>
              <a:buChar char="•"/>
            </a:pPr>
            <a:r>
              <a:rPr lang="en-US" sz="1400" dirty="0"/>
              <a:t>Brophy, T. (2019). Assessment in music education: The state of the art. In T.S. Brophy (Ed.), </a:t>
            </a:r>
            <a:r>
              <a:rPr lang="en-US" sz="1400" i="1" dirty="0"/>
              <a:t>The Oxford handbook of assessment policy and practice in music education </a:t>
            </a:r>
            <a:r>
              <a:rPr lang="en-US" sz="1400" dirty="0"/>
              <a:t>(Vol. 2) (pp. 903-932). New York, NY: Oxford University Press. </a:t>
            </a:r>
          </a:p>
          <a:p>
            <a:endParaRPr lang="en-US" sz="1400" dirty="0"/>
          </a:p>
        </p:txBody>
      </p:sp>
    </p:spTree>
    <p:extLst>
      <p:ext uri="{BB962C8B-B14F-4D97-AF65-F5344CB8AC3E}">
        <p14:creationId xmlns:p14="http://schemas.microsoft.com/office/powerpoint/2010/main" val="266248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2D6C-DC0F-44EC-AB71-A85217F99C19}"/>
              </a:ext>
            </a:extLst>
          </p:cNvPr>
          <p:cNvSpPr>
            <a:spLocks noGrp="1"/>
          </p:cNvSpPr>
          <p:nvPr>
            <p:ph type="title"/>
          </p:nvPr>
        </p:nvSpPr>
        <p:spPr>
          <a:xfrm>
            <a:off x="2895600" y="764373"/>
            <a:ext cx="8610600" cy="1293028"/>
          </a:xfrm>
        </p:spPr>
        <p:txBody>
          <a:bodyPr>
            <a:normAutofit/>
          </a:bodyPr>
          <a:lstStyle/>
          <a:p>
            <a:r>
              <a:rPr lang="en-US" dirty="0"/>
              <a:t>The Principles</a:t>
            </a:r>
          </a:p>
        </p:txBody>
      </p:sp>
      <p:graphicFrame>
        <p:nvGraphicFramePr>
          <p:cNvPr id="5" name="Content Placeholder 2">
            <a:extLst>
              <a:ext uri="{FF2B5EF4-FFF2-40B4-BE49-F238E27FC236}">
                <a16:creationId xmlns:a16="http://schemas.microsoft.com/office/drawing/2014/main" id="{EDAA2130-1B97-4B34-8FFE-0C81E9EF5C0D}"/>
              </a:ext>
            </a:extLst>
          </p:cNvPr>
          <p:cNvGraphicFramePr>
            <a:graphicFrameLocks noGrp="1"/>
          </p:cNvGraphicFramePr>
          <p:nvPr>
            <p:ph idx="1"/>
            <p:extLst>
              <p:ext uri="{D42A27DB-BD31-4B8C-83A1-F6EECF244321}">
                <p14:modId xmlns:p14="http://schemas.microsoft.com/office/powerpoint/2010/main" val="3670241369"/>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5991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1702</Words>
  <Application>Microsoft Office PowerPoint</Application>
  <PresentationFormat>Widescreen</PresentationFormat>
  <Paragraphs>164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Inherit</vt:lpstr>
      <vt:lpstr>Vapor Trail</vt:lpstr>
      <vt:lpstr>From Principles to Literacy Standards </vt:lpstr>
      <vt:lpstr>Today’s Goals</vt:lpstr>
      <vt:lpstr>ISAME</vt:lpstr>
      <vt:lpstr>ISAME</vt:lpstr>
      <vt:lpstr>The Handbooks</vt:lpstr>
      <vt:lpstr>The Genesis of the International Principles</vt:lpstr>
      <vt:lpstr>Our Approach</vt:lpstr>
      <vt:lpstr>The Principles</vt:lpstr>
      <vt:lpstr>The Principles</vt:lpstr>
      <vt:lpstr>The Principles</vt:lpstr>
      <vt:lpstr>The Principles</vt:lpstr>
      <vt:lpstr>The Principles</vt:lpstr>
      <vt:lpstr>ISAME7 – 2019: The Developing Standards</vt:lpstr>
      <vt:lpstr>An Imperative for the profession</vt:lpstr>
      <vt:lpstr>Assessment Literacy Standards Development</vt:lpstr>
      <vt:lpstr>INITIAL Work - Dispositions</vt:lpstr>
      <vt:lpstr>Initial work - Knowledge</vt:lpstr>
      <vt:lpstr>Initial Work – Skills/ Performance</vt:lpstr>
      <vt:lpstr>Initial Work – Skills/ Performance</vt:lpstr>
      <vt:lpstr>Next Steps</vt:lpstr>
      <vt:lpstr>How do we prepare Music teachers for an age of accountability?</vt:lpstr>
      <vt:lpstr>How do we prepare Music teachers for an age of accountability?</vt:lpstr>
      <vt:lpstr>MAPPING ASSESSMENT Standards ACROSS THE MUSIC TEACHER EDUCATION CURRICULUM</vt:lpstr>
      <vt:lpstr>A New Development: What are the implications for music teacher education?</vt:lpstr>
      <vt:lpstr>Discussion and questions</vt:lpstr>
      <vt:lpstr>TWO MAJOR EVENTS in 2020-2021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Principles to Literacy Standards </dc:title>
  <dc:creator>Brophy,Timothy S</dc:creator>
  <cp:lastModifiedBy>Brophy,Timothy S</cp:lastModifiedBy>
  <cp:revision>5</cp:revision>
  <dcterms:created xsi:type="dcterms:W3CDTF">2019-09-12T20:26:21Z</dcterms:created>
  <dcterms:modified xsi:type="dcterms:W3CDTF">2019-09-13T10:14:33Z</dcterms:modified>
</cp:coreProperties>
</file>