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8" r:id="rId3"/>
    <p:sldId id="259" r:id="rId4"/>
    <p:sldId id="314" r:id="rId5"/>
    <p:sldId id="261" r:id="rId6"/>
    <p:sldId id="260" r:id="rId7"/>
    <p:sldId id="309" r:id="rId8"/>
    <p:sldId id="262" r:id="rId9"/>
    <p:sldId id="264" r:id="rId10"/>
    <p:sldId id="263" r:id="rId11"/>
    <p:sldId id="273" r:id="rId12"/>
    <p:sldId id="310" r:id="rId13"/>
    <p:sldId id="301" r:id="rId14"/>
    <p:sldId id="302" r:id="rId15"/>
    <p:sldId id="303" r:id="rId16"/>
    <p:sldId id="304" r:id="rId17"/>
    <p:sldId id="305" r:id="rId18"/>
    <p:sldId id="306" r:id="rId19"/>
    <p:sldId id="308" r:id="rId20"/>
    <p:sldId id="311" r:id="rId21"/>
    <p:sldId id="266" r:id="rId22"/>
    <p:sldId id="267" r:id="rId23"/>
    <p:sldId id="268" r:id="rId24"/>
    <p:sldId id="269" r:id="rId25"/>
    <p:sldId id="270" r:id="rId26"/>
    <p:sldId id="271" r:id="rId27"/>
    <p:sldId id="272" r:id="rId28"/>
    <p:sldId id="312" r:id="rId29"/>
    <p:sldId id="31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543F1-77F4-4FC4-BE48-41401F6A513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F0701AEA-B646-477D-A01C-7DE48DD948D4}">
      <dgm:prSet/>
      <dgm:spPr/>
      <dgm:t>
        <a:bodyPr/>
        <a:lstStyle/>
        <a:p>
          <a:r>
            <a:rPr lang="en-US" dirty="0"/>
            <a:t>Greetings and Introductions</a:t>
          </a:r>
        </a:p>
        <a:p>
          <a:r>
            <a:rPr lang="en-US" dirty="0"/>
            <a:t>Website: https://assessment.aa.ufl.edu/</a:t>
          </a:r>
        </a:p>
      </dgm:t>
    </dgm:pt>
    <dgm:pt modelId="{99F49693-3451-401C-8410-E663BA681409}" type="parTrans" cxnId="{4E1AFD6F-41FE-4FE7-9048-947C026EB04D}">
      <dgm:prSet/>
      <dgm:spPr/>
      <dgm:t>
        <a:bodyPr/>
        <a:lstStyle/>
        <a:p>
          <a:endParaRPr lang="en-US"/>
        </a:p>
      </dgm:t>
    </dgm:pt>
    <dgm:pt modelId="{8DF94523-492D-41C0-A217-29BF49206FD7}" type="sibTrans" cxnId="{4E1AFD6F-41FE-4FE7-9048-947C026EB04D}">
      <dgm:prSet/>
      <dgm:spPr/>
      <dgm:t>
        <a:bodyPr/>
        <a:lstStyle/>
        <a:p>
          <a:endParaRPr lang="en-US"/>
        </a:p>
      </dgm:t>
    </dgm:pt>
    <dgm:pt modelId="{8D50A96D-5B17-40B2-8A96-7E9988BDCBAE}">
      <dgm:prSet/>
      <dgm:spPr/>
      <dgm:t>
        <a:bodyPr/>
        <a:lstStyle/>
        <a:p>
          <a:r>
            <a:rPr lang="en-US" dirty="0"/>
            <a:t>The Charge to the Task Force</a:t>
          </a:r>
        </a:p>
      </dgm:t>
    </dgm:pt>
    <dgm:pt modelId="{675DB581-E489-4042-8ED2-ED2907145E03}" type="parTrans" cxnId="{CFCD4362-A74F-4009-A08E-918C16E34E20}">
      <dgm:prSet/>
      <dgm:spPr/>
      <dgm:t>
        <a:bodyPr/>
        <a:lstStyle/>
        <a:p>
          <a:endParaRPr lang="en-US"/>
        </a:p>
      </dgm:t>
    </dgm:pt>
    <dgm:pt modelId="{ABFB7BAF-3002-41FD-8FFB-D255B57B18D8}" type="sibTrans" cxnId="{CFCD4362-A74F-4009-A08E-918C16E34E20}">
      <dgm:prSet/>
      <dgm:spPr/>
      <dgm:t>
        <a:bodyPr/>
        <a:lstStyle/>
        <a:p>
          <a:endParaRPr lang="en-US"/>
        </a:p>
      </dgm:t>
    </dgm:pt>
    <dgm:pt modelId="{AFD65A56-79BD-43B1-A1E1-0CD0ABB55B86}">
      <dgm:prSet/>
      <dgm:spPr/>
      <dgm:t>
        <a:bodyPr/>
        <a:lstStyle/>
        <a:p>
          <a:r>
            <a:rPr lang="en-US" dirty="0"/>
            <a:t>Getting started: Presentations from the Chairs</a:t>
          </a:r>
        </a:p>
      </dgm:t>
    </dgm:pt>
    <dgm:pt modelId="{79D8A7D4-A1D2-4C01-876E-F4249CFB0512}" type="parTrans" cxnId="{BE4CF4BB-0D4C-435E-88E3-7C3B5F055916}">
      <dgm:prSet/>
      <dgm:spPr/>
      <dgm:t>
        <a:bodyPr/>
        <a:lstStyle/>
        <a:p>
          <a:endParaRPr lang="en-US"/>
        </a:p>
      </dgm:t>
    </dgm:pt>
    <dgm:pt modelId="{D79A9330-DD40-474A-AE13-02081B7D8ABF}" type="sibTrans" cxnId="{BE4CF4BB-0D4C-435E-88E3-7C3B5F055916}">
      <dgm:prSet/>
      <dgm:spPr/>
      <dgm:t>
        <a:bodyPr/>
        <a:lstStyle/>
        <a:p>
          <a:endParaRPr lang="en-US"/>
        </a:p>
      </dgm:t>
    </dgm:pt>
    <dgm:pt modelId="{001A792F-CB95-43ED-B321-A8B42FACD309}">
      <dgm:prSet/>
      <dgm:spPr/>
      <dgm:t>
        <a:bodyPr/>
        <a:lstStyle/>
        <a:p>
          <a:r>
            <a:rPr lang="en-US" dirty="0"/>
            <a:t>The Groups: Guideline Development and Model Development</a:t>
          </a:r>
        </a:p>
      </dgm:t>
    </dgm:pt>
    <dgm:pt modelId="{891B3DB8-5FA3-4DE7-92A2-44D501B8907A}" type="parTrans" cxnId="{6FC05023-D80B-41AB-97F7-988077BC81FC}">
      <dgm:prSet/>
      <dgm:spPr/>
      <dgm:t>
        <a:bodyPr/>
        <a:lstStyle/>
        <a:p>
          <a:endParaRPr lang="en-US"/>
        </a:p>
      </dgm:t>
    </dgm:pt>
    <dgm:pt modelId="{137F9475-9EA0-4039-8286-026160D70108}" type="sibTrans" cxnId="{6FC05023-D80B-41AB-97F7-988077BC81FC}">
      <dgm:prSet/>
      <dgm:spPr/>
      <dgm:t>
        <a:bodyPr/>
        <a:lstStyle/>
        <a:p>
          <a:endParaRPr lang="en-US"/>
        </a:p>
      </dgm:t>
    </dgm:pt>
    <dgm:pt modelId="{460A7633-D02B-4694-97DB-1F1B0FC475BC}">
      <dgm:prSet/>
      <dgm:spPr/>
      <dgm:t>
        <a:bodyPr/>
        <a:lstStyle/>
        <a:p>
          <a:r>
            <a:rPr lang="en-US" dirty="0"/>
            <a:t>Next Steps</a:t>
          </a:r>
        </a:p>
      </dgm:t>
    </dgm:pt>
    <dgm:pt modelId="{76B6CE0D-1AA8-4BB0-9EDB-2F5CBE195A22}" type="parTrans" cxnId="{324A37D3-E7A6-4BBD-9C81-A1B64F64405A}">
      <dgm:prSet/>
      <dgm:spPr/>
      <dgm:t>
        <a:bodyPr/>
        <a:lstStyle/>
        <a:p>
          <a:endParaRPr lang="en-US"/>
        </a:p>
      </dgm:t>
    </dgm:pt>
    <dgm:pt modelId="{2975D710-7F65-43ED-AFDB-9BB00FEF17A4}" type="sibTrans" cxnId="{324A37D3-E7A6-4BBD-9C81-A1B64F64405A}">
      <dgm:prSet/>
      <dgm:spPr/>
      <dgm:t>
        <a:bodyPr/>
        <a:lstStyle/>
        <a:p>
          <a:endParaRPr lang="en-US"/>
        </a:p>
      </dgm:t>
    </dgm:pt>
    <dgm:pt modelId="{C6CF7B85-ED8C-4FA3-8C6F-2B8AFEFACB51}" type="pres">
      <dgm:prSet presAssocID="{BAD543F1-77F4-4FC4-BE48-41401F6A513E}" presName="vert0" presStyleCnt="0">
        <dgm:presLayoutVars>
          <dgm:dir/>
          <dgm:animOne val="branch"/>
          <dgm:animLvl val="lvl"/>
        </dgm:presLayoutVars>
      </dgm:prSet>
      <dgm:spPr/>
    </dgm:pt>
    <dgm:pt modelId="{07D0E1EF-6A62-4B9A-8C57-88142618E7BC}" type="pres">
      <dgm:prSet presAssocID="{F0701AEA-B646-477D-A01C-7DE48DD948D4}" presName="thickLine" presStyleLbl="alignNode1" presStyleIdx="0" presStyleCnt="5"/>
      <dgm:spPr/>
    </dgm:pt>
    <dgm:pt modelId="{A06ED0F6-5458-42DA-8370-FC3DCF1FDD75}" type="pres">
      <dgm:prSet presAssocID="{F0701AEA-B646-477D-A01C-7DE48DD948D4}" presName="horz1" presStyleCnt="0"/>
      <dgm:spPr/>
    </dgm:pt>
    <dgm:pt modelId="{914563C2-FA6A-47D0-803D-4CDFC80241D1}" type="pres">
      <dgm:prSet presAssocID="{F0701AEA-B646-477D-A01C-7DE48DD948D4}" presName="tx1" presStyleLbl="revTx" presStyleIdx="0" presStyleCnt="5"/>
      <dgm:spPr/>
    </dgm:pt>
    <dgm:pt modelId="{4191F60E-A93F-4562-B1AA-E806135DD7DE}" type="pres">
      <dgm:prSet presAssocID="{F0701AEA-B646-477D-A01C-7DE48DD948D4}" presName="vert1" presStyleCnt="0"/>
      <dgm:spPr/>
    </dgm:pt>
    <dgm:pt modelId="{7C2D9DF8-375D-434E-B92E-0F851659A418}" type="pres">
      <dgm:prSet presAssocID="{8D50A96D-5B17-40B2-8A96-7E9988BDCBAE}" presName="thickLine" presStyleLbl="alignNode1" presStyleIdx="1" presStyleCnt="5"/>
      <dgm:spPr/>
    </dgm:pt>
    <dgm:pt modelId="{061384C3-5C0F-4367-94D1-9F7BF42A1FEA}" type="pres">
      <dgm:prSet presAssocID="{8D50A96D-5B17-40B2-8A96-7E9988BDCBAE}" presName="horz1" presStyleCnt="0"/>
      <dgm:spPr/>
    </dgm:pt>
    <dgm:pt modelId="{2DD9D9CF-6801-4F19-9B40-5E118A39D32F}" type="pres">
      <dgm:prSet presAssocID="{8D50A96D-5B17-40B2-8A96-7E9988BDCBAE}" presName="tx1" presStyleLbl="revTx" presStyleIdx="1" presStyleCnt="5"/>
      <dgm:spPr/>
    </dgm:pt>
    <dgm:pt modelId="{7F8BA32C-E4C2-480A-8543-F3600939961A}" type="pres">
      <dgm:prSet presAssocID="{8D50A96D-5B17-40B2-8A96-7E9988BDCBAE}" presName="vert1" presStyleCnt="0"/>
      <dgm:spPr/>
    </dgm:pt>
    <dgm:pt modelId="{EB013392-4A5C-4AAF-9C52-837210C526A3}" type="pres">
      <dgm:prSet presAssocID="{001A792F-CB95-43ED-B321-A8B42FACD309}" presName="thickLine" presStyleLbl="alignNode1" presStyleIdx="2" presStyleCnt="5"/>
      <dgm:spPr/>
    </dgm:pt>
    <dgm:pt modelId="{5F2DF7CA-DB74-4C14-B4C2-0C91F735CD72}" type="pres">
      <dgm:prSet presAssocID="{001A792F-CB95-43ED-B321-A8B42FACD309}" presName="horz1" presStyleCnt="0"/>
      <dgm:spPr/>
    </dgm:pt>
    <dgm:pt modelId="{9BBF559C-8EB0-47C9-ACD5-C4C4D10DB674}" type="pres">
      <dgm:prSet presAssocID="{001A792F-CB95-43ED-B321-A8B42FACD309}" presName="tx1" presStyleLbl="revTx" presStyleIdx="2" presStyleCnt="5"/>
      <dgm:spPr/>
    </dgm:pt>
    <dgm:pt modelId="{A8CF86B1-6B00-4934-BEA7-612AC1684DE7}" type="pres">
      <dgm:prSet presAssocID="{001A792F-CB95-43ED-B321-A8B42FACD309}" presName="vert1" presStyleCnt="0"/>
      <dgm:spPr/>
    </dgm:pt>
    <dgm:pt modelId="{AEA3B4DE-940C-4EF8-A971-69376436A793}" type="pres">
      <dgm:prSet presAssocID="{AFD65A56-79BD-43B1-A1E1-0CD0ABB55B86}" presName="thickLine" presStyleLbl="alignNode1" presStyleIdx="3" presStyleCnt="5"/>
      <dgm:spPr/>
    </dgm:pt>
    <dgm:pt modelId="{6B014559-1A9C-4D8A-83ED-FD7FCABE620B}" type="pres">
      <dgm:prSet presAssocID="{AFD65A56-79BD-43B1-A1E1-0CD0ABB55B86}" presName="horz1" presStyleCnt="0"/>
      <dgm:spPr/>
    </dgm:pt>
    <dgm:pt modelId="{8D579D2D-219B-4DF3-8AB2-107DF0FF481E}" type="pres">
      <dgm:prSet presAssocID="{AFD65A56-79BD-43B1-A1E1-0CD0ABB55B86}" presName="tx1" presStyleLbl="revTx" presStyleIdx="3" presStyleCnt="5"/>
      <dgm:spPr/>
    </dgm:pt>
    <dgm:pt modelId="{97363F35-B833-42E2-A2E2-BF5F9382D681}" type="pres">
      <dgm:prSet presAssocID="{AFD65A56-79BD-43B1-A1E1-0CD0ABB55B86}" presName="vert1" presStyleCnt="0"/>
      <dgm:spPr/>
    </dgm:pt>
    <dgm:pt modelId="{2B84667B-DF71-4FD7-99CF-D9F55DA00E63}" type="pres">
      <dgm:prSet presAssocID="{460A7633-D02B-4694-97DB-1F1B0FC475BC}" presName="thickLine" presStyleLbl="alignNode1" presStyleIdx="4" presStyleCnt="5"/>
      <dgm:spPr/>
    </dgm:pt>
    <dgm:pt modelId="{5620B3AD-A277-4070-ABFF-F049C02EEEF5}" type="pres">
      <dgm:prSet presAssocID="{460A7633-D02B-4694-97DB-1F1B0FC475BC}" presName="horz1" presStyleCnt="0"/>
      <dgm:spPr/>
    </dgm:pt>
    <dgm:pt modelId="{96A0180B-68A7-4E7C-BE49-0E50B0FA455B}" type="pres">
      <dgm:prSet presAssocID="{460A7633-D02B-4694-97DB-1F1B0FC475BC}" presName="tx1" presStyleLbl="revTx" presStyleIdx="4" presStyleCnt="5"/>
      <dgm:spPr/>
    </dgm:pt>
    <dgm:pt modelId="{3F0789AD-9AA7-4E6C-AD3E-CF2690E846B0}" type="pres">
      <dgm:prSet presAssocID="{460A7633-D02B-4694-97DB-1F1B0FC475BC}" presName="vert1" presStyleCnt="0"/>
      <dgm:spPr/>
    </dgm:pt>
  </dgm:ptLst>
  <dgm:cxnLst>
    <dgm:cxn modelId="{E2C9B807-A3DF-4BC7-A852-C771FA643699}" type="presOf" srcId="{460A7633-D02B-4694-97DB-1F1B0FC475BC}" destId="{96A0180B-68A7-4E7C-BE49-0E50B0FA455B}" srcOrd="0" destOrd="0" presId="urn:microsoft.com/office/officeart/2008/layout/LinedList"/>
    <dgm:cxn modelId="{6FC05023-D80B-41AB-97F7-988077BC81FC}" srcId="{BAD543F1-77F4-4FC4-BE48-41401F6A513E}" destId="{001A792F-CB95-43ED-B321-A8B42FACD309}" srcOrd="2" destOrd="0" parTransId="{891B3DB8-5FA3-4DE7-92A2-44D501B8907A}" sibTransId="{137F9475-9EA0-4039-8286-026160D70108}"/>
    <dgm:cxn modelId="{FBDB6424-3799-4F44-B01B-D3EA170877FF}" type="presOf" srcId="{F0701AEA-B646-477D-A01C-7DE48DD948D4}" destId="{914563C2-FA6A-47D0-803D-4CDFC80241D1}" srcOrd="0" destOrd="0" presId="urn:microsoft.com/office/officeart/2008/layout/LinedList"/>
    <dgm:cxn modelId="{76755A3D-9CC2-4EBB-8A97-E84FFA5AF1CB}" type="presOf" srcId="{001A792F-CB95-43ED-B321-A8B42FACD309}" destId="{9BBF559C-8EB0-47C9-ACD5-C4C4D10DB674}" srcOrd="0" destOrd="0" presId="urn:microsoft.com/office/officeart/2008/layout/LinedList"/>
    <dgm:cxn modelId="{CFCD4362-A74F-4009-A08E-918C16E34E20}" srcId="{BAD543F1-77F4-4FC4-BE48-41401F6A513E}" destId="{8D50A96D-5B17-40B2-8A96-7E9988BDCBAE}" srcOrd="1" destOrd="0" parTransId="{675DB581-E489-4042-8ED2-ED2907145E03}" sibTransId="{ABFB7BAF-3002-41FD-8FFB-D255B57B18D8}"/>
    <dgm:cxn modelId="{0C30C44F-8473-4F7C-B00C-EDCCB17F2127}" type="presOf" srcId="{8D50A96D-5B17-40B2-8A96-7E9988BDCBAE}" destId="{2DD9D9CF-6801-4F19-9B40-5E118A39D32F}" srcOrd="0" destOrd="0" presId="urn:microsoft.com/office/officeart/2008/layout/LinedList"/>
    <dgm:cxn modelId="{4E1AFD6F-41FE-4FE7-9048-947C026EB04D}" srcId="{BAD543F1-77F4-4FC4-BE48-41401F6A513E}" destId="{F0701AEA-B646-477D-A01C-7DE48DD948D4}" srcOrd="0" destOrd="0" parTransId="{99F49693-3451-401C-8410-E663BA681409}" sibTransId="{8DF94523-492D-41C0-A217-29BF49206FD7}"/>
    <dgm:cxn modelId="{A7A17A89-57F6-4340-AE2C-614FC81EEA51}" type="presOf" srcId="{BAD543F1-77F4-4FC4-BE48-41401F6A513E}" destId="{C6CF7B85-ED8C-4FA3-8C6F-2B8AFEFACB51}" srcOrd="0" destOrd="0" presId="urn:microsoft.com/office/officeart/2008/layout/LinedList"/>
    <dgm:cxn modelId="{BE4CF4BB-0D4C-435E-88E3-7C3B5F055916}" srcId="{BAD543F1-77F4-4FC4-BE48-41401F6A513E}" destId="{AFD65A56-79BD-43B1-A1E1-0CD0ABB55B86}" srcOrd="3" destOrd="0" parTransId="{79D8A7D4-A1D2-4C01-876E-F4249CFB0512}" sibTransId="{D79A9330-DD40-474A-AE13-02081B7D8ABF}"/>
    <dgm:cxn modelId="{324A37D3-E7A6-4BBD-9C81-A1B64F64405A}" srcId="{BAD543F1-77F4-4FC4-BE48-41401F6A513E}" destId="{460A7633-D02B-4694-97DB-1F1B0FC475BC}" srcOrd="4" destOrd="0" parTransId="{76B6CE0D-1AA8-4BB0-9EDB-2F5CBE195A22}" sibTransId="{2975D710-7F65-43ED-AFDB-9BB00FEF17A4}"/>
    <dgm:cxn modelId="{89A1A7E8-881D-48DC-982C-9F3AAFC577FA}" type="presOf" srcId="{AFD65A56-79BD-43B1-A1E1-0CD0ABB55B86}" destId="{8D579D2D-219B-4DF3-8AB2-107DF0FF481E}" srcOrd="0" destOrd="0" presId="urn:microsoft.com/office/officeart/2008/layout/LinedList"/>
    <dgm:cxn modelId="{49B6E490-0A87-431F-8C85-E7A8A232E92E}" type="presParOf" srcId="{C6CF7B85-ED8C-4FA3-8C6F-2B8AFEFACB51}" destId="{07D0E1EF-6A62-4B9A-8C57-88142618E7BC}" srcOrd="0" destOrd="0" presId="urn:microsoft.com/office/officeart/2008/layout/LinedList"/>
    <dgm:cxn modelId="{7EB8DC64-D318-4F1D-9151-361B1C9709FA}" type="presParOf" srcId="{C6CF7B85-ED8C-4FA3-8C6F-2B8AFEFACB51}" destId="{A06ED0F6-5458-42DA-8370-FC3DCF1FDD75}" srcOrd="1" destOrd="0" presId="urn:microsoft.com/office/officeart/2008/layout/LinedList"/>
    <dgm:cxn modelId="{AD0336D9-11C9-4999-97D9-68AE82080A74}" type="presParOf" srcId="{A06ED0F6-5458-42DA-8370-FC3DCF1FDD75}" destId="{914563C2-FA6A-47D0-803D-4CDFC80241D1}" srcOrd="0" destOrd="0" presId="urn:microsoft.com/office/officeart/2008/layout/LinedList"/>
    <dgm:cxn modelId="{0EFE7AE5-E660-424A-9AC2-76B349596C7A}" type="presParOf" srcId="{A06ED0F6-5458-42DA-8370-FC3DCF1FDD75}" destId="{4191F60E-A93F-4562-B1AA-E806135DD7DE}" srcOrd="1" destOrd="0" presId="urn:microsoft.com/office/officeart/2008/layout/LinedList"/>
    <dgm:cxn modelId="{218192EE-C36C-48B8-98F0-CBD5A3C0E75F}" type="presParOf" srcId="{C6CF7B85-ED8C-4FA3-8C6F-2B8AFEFACB51}" destId="{7C2D9DF8-375D-434E-B92E-0F851659A418}" srcOrd="2" destOrd="0" presId="urn:microsoft.com/office/officeart/2008/layout/LinedList"/>
    <dgm:cxn modelId="{88862D92-86D5-4528-96B8-8C0C45AB400B}" type="presParOf" srcId="{C6CF7B85-ED8C-4FA3-8C6F-2B8AFEFACB51}" destId="{061384C3-5C0F-4367-94D1-9F7BF42A1FEA}" srcOrd="3" destOrd="0" presId="urn:microsoft.com/office/officeart/2008/layout/LinedList"/>
    <dgm:cxn modelId="{A56327FF-A0B5-401F-AB72-1F5B302E14AE}" type="presParOf" srcId="{061384C3-5C0F-4367-94D1-9F7BF42A1FEA}" destId="{2DD9D9CF-6801-4F19-9B40-5E118A39D32F}" srcOrd="0" destOrd="0" presId="urn:microsoft.com/office/officeart/2008/layout/LinedList"/>
    <dgm:cxn modelId="{5C86F4E0-9CD8-41C9-AA5F-8613A2EF6841}" type="presParOf" srcId="{061384C3-5C0F-4367-94D1-9F7BF42A1FEA}" destId="{7F8BA32C-E4C2-480A-8543-F3600939961A}" srcOrd="1" destOrd="0" presId="urn:microsoft.com/office/officeart/2008/layout/LinedList"/>
    <dgm:cxn modelId="{1CBAA0A7-A6BF-4A72-9602-8EEC22506369}" type="presParOf" srcId="{C6CF7B85-ED8C-4FA3-8C6F-2B8AFEFACB51}" destId="{EB013392-4A5C-4AAF-9C52-837210C526A3}" srcOrd="4" destOrd="0" presId="urn:microsoft.com/office/officeart/2008/layout/LinedList"/>
    <dgm:cxn modelId="{0378400F-61DF-4359-AEC2-A82DCAAEDDD5}" type="presParOf" srcId="{C6CF7B85-ED8C-4FA3-8C6F-2B8AFEFACB51}" destId="{5F2DF7CA-DB74-4C14-B4C2-0C91F735CD72}" srcOrd="5" destOrd="0" presId="urn:microsoft.com/office/officeart/2008/layout/LinedList"/>
    <dgm:cxn modelId="{07FBC8E1-2C97-4FCD-BB8E-1090E06EF2E4}" type="presParOf" srcId="{5F2DF7CA-DB74-4C14-B4C2-0C91F735CD72}" destId="{9BBF559C-8EB0-47C9-ACD5-C4C4D10DB674}" srcOrd="0" destOrd="0" presId="urn:microsoft.com/office/officeart/2008/layout/LinedList"/>
    <dgm:cxn modelId="{4664A2F7-32C4-4C28-8A4D-40AE5982AC7D}" type="presParOf" srcId="{5F2DF7CA-DB74-4C14-B4C2-0C91F735CD72}" destId="{A8CF86B1-6B00-4934-BEA7-612AC1684DE7}" srcOrd="1" destOrd="0" presId="urn:microsoft.com/office/officeart/2008/layout/LinedList"/>
    <dgm:cxn modelId="{8296384D-93D6-47B8-B45A-3AE8BC2F8C34}" type="presParOf" srcId="{C6CF7B85-ED8C-4FA3-8C6F-2B8AFEFACB51}" destId="{AEA3B4DE-940C-4EF8-A971-69376436A793}" srcOrd="6" destOrd="0" presId="urn:microsoft.com/office/officeart/2008/layout/LinedList"/>
    <dgm:cxn modelId="{0034B016-4B4F-4268-BC26-1AF395C136C7}" type="presParOf" srcId="{C6CF7B85-ED8C-4FA3-8C6F-2B8AFEFACB51}" destId="{6B014559-1A9C-4D8A-83ED-FD7FCABE620B}" srcOrd="7" destOrd="0" presId="urn:microsoft.com/office/officeart/2008/layout/LinedList"/>
    <dgm:cxn modelId="{7B08E7F3-8382-4B84-B58B-A0D12E666BAC}" type="presParOf" srcId="{6B014559-1A9C-4D8A-83ED-FD7FCABE620B}" destId="{8D579D2D-219B-4DF3-8AB2-107DF0FF481E}" srcOrd="0" destOrd="0" presId="urn:microsoft.com/office/officeart/2008/layout/LinedList"/>
    <dgm:cxn modelId="{49646927-73E9-449C-BA39-31A621B995E6}" type="presParOf" srcId="{6B014559-1A9C-4D8A-83ED-FD7FCABE620B}" destId="{97363F35-B833-42E2-A2E2-BF5F9382D681}" srcOrd="1" destOrd="0" presId="urn:microsoft.com/office/officeart/2008/layout/LinedList"/>
    <dgm:cxn modelId="{ACA2F817-0DB7-4919-AF55-548D472CB9EB}" type="presParOf" srcId="{C6CF7B85-ED8C-4FA3-8C6F-2B8AFEFACB51}" destId="{2B84667B-DF71-4FD7-99CF-D9F55DA00E63}" srcOrd="8" destOrd="0" presId="urn:microsoft.com/office/officeart/2008/layout/LinedList"/>
    <dgm:cxn modelId="{EB7A7D1C-D859-4CB7-814D-B3B19FAE358A}" type="presParOf" srcId="{C6CF7B85-ED8C-4FA3-8C6F-2B8AFEFACB51}" destId="{5620B3AD-A277-4070-ABFF-F049C02EEEF5}" srcOrd="9" destOrd="0" presId="urn:microsoft.com/office/officeart/2008/layout/LinedList"/>
    <dgm:cxn modelId="{8573E09A-F14A-4A27-80A9-C42E24CB34EF}" type="presParOf" srcId="{5620B3AD-A277-4070-ABFF-F049C02EEEF5}" destId="{96A0180B-68A7-4E7C-BE49-0E50B0FA455B}" srcOrd="0" destOrd="0" presId="urn:microsoft.com/office/officeart/2008/layout/LinedList"/>
    <dgm:cxn modelId="{1E0C3A84-8A6F-4181-808D-964A32C670A9}" type="presParOf" srcId="{5620B3AD-A277-4070-ABFF-F049C02EEEF5}" destId="{3F0789AD-9AA7-4E6C-AD3E-CF2690E846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0E1EF-6A62-4B9A-8C57-88142618E7BC}">
      <dsp:nvSpPr>
        <dsp:cNvPr id="0" name=""/>
        <dsp:cNvSpPr/>
      </dsp:nvSpPr>
      <dsp:spPr>
        <a:xfrm>
          <a:off x="0" y="623"/>
          <a:ext cx="6492875"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563C2-FA6A-47D0-803D-4CDFC80241D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Greetings and Introductions</a:t>
          </a:r>
        </a:p>
        <a:p>
          <a:pPr marL="0" lvl="0" indent="0" algn="l" defTabSz="1066800">
            <a:lnSpc>
              <a:spcPct val="90000"/>
            </a:lnSpc>
            <a:spcBef>
              <a:spcPct val="0"/>
            </a:spcBef>
            <a:spcAft>
              <a:spcPct val="35000"/>
            </a:spcAft>
            <a:buNone/>
          </a:pPr>
          <a:r>
            <a:rPr lang="en-US" sz="2400" kern="1200" dirty="0"/>
            <a:t>Website: https://assessment.aa.ufl.edu/</a:t>
          </a:r>
        </a:p>
      </dsp:txBody>
      <dsp:txXfrm>
        <a:off x="0" y="623"/>
        <a:ext cx="6492875" cy="1020830"/>
      </dsp:txXfrm>
    </dsp:sp>
    <dsp:sp modelId="{7C2D9DF8-375D-434E-B92E-0F851659A418}">
      <dsp:nvSpPr>
        <dsp:cNvPr id="0" name=""/>
        <dsp:cNvSpPr/>
      </dsp:nvSpPr>
      <dsp:spPr>
        <a:xfrm>
          <a:off x="0" y="1021453"/>
          <a:ext cx="6492875"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9D9CF-6801-4F19-9B40-5E118A39D32F}">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Charge to the Task Force</a:t>
          </a:r>
        </a:p>
      </dsp:txBody>
      <dsp:txXfrm>
        <a:off x="0" y="1021453"/>
        <a:ext cx="6492875" cy="1020830"/>
      </dsp:txXfrm>
    </dsp:sp>
    <dsp:sp modelId="{EB013392-4A5C-4AAF-9C52-837210C526A3}">
      <dsp:nvSpPr>
        <dsp:cNvPr id="0" name=""/>
        <dsp:cNvSpPr/>
      </dsp:nvSpPr>
      <dsp:spPr>
        <a:xfrm>
          <a:off x="0" y="2042284"/>
          <a:ext cx="6492875"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F559C-8EB0-47C9-ACD5-C4C4D10DB67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Groups: Guideline Development and Model Development</a:t>
          </a:r>
        </a:p>
      </dsp:txBody>
      <dsp:txXfrm>
        <a:off x="0" y="2042284"/>
        <a:ext cx="6492875" cy="1020830"/>
      </dsp:txXfrm>
    </dsp:sp>
    <dsp:sp modelId="{AEA3B4DE-940C-4EF8-A971-69376436A793}">
      <dsp:nvSpPr>
        <dsp:cNvPr id="0" name=""/>
        <dsp:cNvSpPr/>
      </dsp:nvSpPr>
      <dsp:spPr>
        <a:xfrm>
          <a:off x="0" y="3063115"/>
          <a:ext cx="6492875"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579D2D-219B-4DF3-8AB2-107DF0FF481E}">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Getting started: Presentations from the Chairs</a:t>
          </a:r>
        </a:p>
      </dsp:txBody>
      <dsp:txXfrm>
        <a:off x="0" y="3063115"/>
        <a:ext cx="6492875" cy="1020830"/>
      </dsp:txXfrm>
    </dsp:sp>
    <dsp:sp modelId="{2B84667B-DF71-4FD7-99CF-D9F55DA00E63}">
      <dsp:nvSpPr>
        <dsp:cNvPr id="0" name=""/>
        <dsp:cNvSpPr/>
      </dsp:nvSpPr>
      <dsp:spPr>
        <a:xfrm>
          <a:off x="0" y="4083946"/>
          <a:ext cx="6492875" cy="0"/>
        </a:xfrm>
        <a:prstGeom prst="line">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0180B-68A7-4E7C-BE49-0E50B0FA455B}">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Next Steps</a:t>
          </a:r>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C11AD-960F-48EA-B9FA-46D9B71E6984}"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E4060-F048-407F-A8B8-CCD966923B4C}" type="slidenum">
              <a:rPr lang="en-US" smtClean="0"/>
              <a:t>‹#›</a:t>
            </a:fld>
            <a:endParaRPr lang="en-US"/>
          </a:p>
        </p:txBody>
      </p:sp>
    </p:spTree>
    <p:extLst>
      <p:ext uri="{BB962C8B-B14F-4D97-AF65-F5344CB8AC3E}">
        <p14:creationId xmlns:p14="http://schemas.microsoft.com/office/powerpoint/2010/main" val="409227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notes"/>
          <p:cNvSpPr txBox="1">
            <a:spLocks noGrp="1"/>
          </p:cNvSpPr>
          <p:nvPr>
            <p:ph type="sldNum" idx="12"/>
          </p:nvPr>
        </p:nvSpPr>
        <p:spPr>
          <a:xfrm>
            <a:off x="3976333" y="8839015"/>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155786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notes"/>
          <p:cNvSpPr txBox="1">
            <a:spLocks noGrp="1"/>
          </p:cNvSpPr>
          <p:nvPr>
            <p:ph type="sldNum" idx="12"/>
          </p:nvPr>
        </p:nvSpPr>
        <p:spPr>
          <a:xfrm>
            <a:off x="3976333" y="8839015"/>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293905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notes"/>
          <p:cNvSpPr txBox="1">
            <a:spLocks noGrp="1"/>
          </p:cNvSpPr>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notes"/>
          <p:cNvSpPr txBox="1">
            <a:spLocks noGrp="1"/>
          </p:cNvSpPr>
          <p:nvPr>
            <p:ph type="sldNum" idx="12"/>
          </p:nvPr>
        </p:nvSpPr>
        <p:spPr>
          <a:xfrm>
            <a:off x="3976333" y="8839015"/>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319695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48345" y="1494004"/>
            <a:ext cx="11542815" cy="4357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8" name="Google Shape;18;p14"/>
          <p:cNvPicPr preferRelativeResize="0"/>
          <p:nvPr/>
        </p:nvPicPr>
        <p:blipFill rotWithShape="1">
          <a:blip r:embed="rId2">
            <a:alphaModFix/>
          </a:blip>
          <a:srcRect/>
          <a:stretch/>
        </p:blipFill>
        <p:spPr>
          <a:xfrm>
            <a:off x="4467078" y="6264439"/>
            <a:ext cx="3299884" cy="454025"/>
          </a:xfrm>
          <a:prstGeom prst="rect">
            <a:avLst/>
          </a:prstGeom>
          <a:noFill/>
          <a:ln>
            <a:noFill/>
          </a:ln>
        </p:spPr>
      </p:pic>
      <p:pic>
        <p:nvPicPr>
          <p:cNvPr id="19" name="Google Shape;19;p14"/>
          <p:cNvPicPr preferRelativeResize="0"/>
          <p:nvPr/>
        </p:nvPicPr>
        <p:blipFill rotWithShape="1">
          <a:blip r:embed="rId3">
            <a:alphaModFix/>
          </a:blip>
          <a:srcRect t="85208"/>
          <a:stretch/>
        </p:blipFill>
        <p:spPr>
          <a:xfrm>
            <a:off x="0" y="5852160"/>
            <a:ext cx="12192000" cy="1007812"/>
          </a:xfrm>
          <a:prstGeom prst="rect">
            <a:avLst/>
          </a:prstGeom>
          <a:noFill/>
          <a:ln>
            <a:noFill/>
          </a:ln>
        </p:spPr>
      </p:pic>
      <p:sp>
        <p:nvSpPr>
          <p:cNvPr id="20" name="Google Shape;20;p14"/>
          <p:cNvSpPr txBox="1">
            <a:spLocks noGrp="1"/>
          </p:cNvSpPr>
          <p:nvPr>
            <p:ph type="title"/>
          </p:nvPr>
        </p:nvSpPr>
        <p:spPr>
          <a:xfrm>
            <a:off x="348345" y="3"/>
            <a:ext cx="11542815"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Gill Sans"/>
              <a:buNone/>
              <a:defRPr sz="36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8221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s://ufl.qualtrics.com/jfe/form/SV_9NBYvAYioRqqDSC"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www.learningoutcomesassessment.org/"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51D6-436D-460C-8FDD-251EB716A5DE}"/>
              </a:ext>
            </a:extLst>
          </p:cNvPr>
          <p:cNvSpPr>
            <a:spLocks noGrp="1"/>
          </p:cNvSpPr>
          <p:nvPr>
            <p:ph type="ctrTitle"/>
          </p:nvPr>
        </p:nvSpPr>
        <p:spPr>
          <a:xfrm>
            <a:off x="1735495" y="2652364"/>
            <a:ext cx="10245012" cy="776636"/>
          </a:xfrm>
        </p:spPr>
        <p:txBody>
          <a:bodyPr>
            <a:noAutofit/>
          </a:bodyPr>
          <a:lstStyle/>
          <a:p>
            <a:pPr>
              <a:lnSpc>
                <a:spcPct val="90000"/>
              </a:lnSpc>
            </a:pPr>
            <a:r>
              <a:rPr lang="en-US" sz="4000" b="1" dirty="0"/>
              <a:t>Fairness and Equity in Assessment Task Force</a:t>
            </a:r>
          </a:p>
        </p:txBody>
      </p:sp>
      <p:sp>
        <p:nvSpPr>
          <p:cNvPr id="3" name="Subtitle 2">
            <a:extLst>
              <a:ext uri="{FF2B5EF4-FFF2-40B4-BE49-F238E27FC236}">
                <a16:creationId xmlns:a16="http://schemas.microsoft.com/office/drawing/2014/main" id="{CEB8A2F4-D372-47B9-88FA-555829AE036E}"/>
              </a:ext>
            </a:extLst>
          </p:cNvPr>
          <p:cNvSpPr>
            <a:spLocks noGrp="1"/>
          </p:cNvSpPr>
          <p:nvPr>
            <p:ph type="subTitle" idx="1"/>
          </p:nvPr>
        </p:nvSpPr>
        <p:spPr>
          <a:xfrm>
            <a:off x="4440733" y="3972646"/>
            <a:ext cx="6987645" cy="1135051"/>
          </a:xfrm>
        </p:spPr>
        <p:txBody>
          <a:bodyPr>
            <a:normAutofit/>
          </a:bodyPr>
          <a:lstStyle/>
          <a:p>
            <a:pPr>
              <a:lnSpc>
                <a:spcPct val="90000"/>
              </a:lnSpc>
            </a:pPr>
            <a:r>
              <a:rPr lang="en-US" sz="2800" dirty="0"/>
              <a:t>Initial Meeting – January 22, 2021</a:t>
            </a:r>
          </a:p>
          <a:p>
            <a:pPr>
              <a:lnSpc>
                <a:spcPct val="90000"/>
              </a:lnSpc>
            </a:pPr>
            <a:r>
              <a:rPr lang="en-US" sz="2800" dirty="0"/>
              <a:t>9am-10am - Virtual meeting - Zoom</a:t>
            </a:r>
          </a:p>
        </p:txBody>
      </p:sp>
      <p:pic>
        <p:nvPicPr>
          <p:cNvPr id="7" name="Picture 6" descr="Logo&#10;&#10;Description automatically generated">
            <a:extLst>
              <a:ext uri="{FF2B5EF4-FFF2-40B4-BE49-F238E27FC236}">
                <a16:creationId xmlns:a16="http://schemas.microsoft.com/office/drawing/2014/main" id="{E513A86D-8838-4038-ADBD-A0CE1B753B3C}"/>
              </a:ext>
            </a:extLst>
          </p:cNvPr>
          <p:cNvPicPr>
            <a:picLocks noChangeAspect="1"/>
          </p:cNvPicPr>
          <p:nvPr/>
        </p:nvPicPr>
        <p:blipFill>
          <a:blip r:embed="rId3"/>
          <a:stretch>
            <a:fillRect/>
          </a:stretch>
        </p:blipFill>
        <p:spPr>
          <a:xfrm>
            <a:off x="10166726" y="5580993"/>
            <a:ext cx="1465681" cy="1044976"/>
          </a:xfrm>
          <a:prstGeom prst="rect">
            <a:avLst/>
          </a:prstGeom>
        </p:spPr>
      </p:pic>
    </p:spTree>
    <p:extLst>
      <p:ext uri="{BB962C8B-B14F-4D97-AF65-F5344CB8AC3E}">
        <p14:creationId xmlns:p14="http://schemas.microsoft.com/office/powerpoint/2010/main" val="175942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E5F95-A742-4D6E-A4CA-FA8E8D7B59F9}"/>
              </a:ext>
            </a:extLst>
          </p:cNvPr>
          <p:cNvSpPr>
            <a:spLocks noGrp="1"/>
          </p:cNvSpPr>
          <p:nvPr>
            <p:ph type="title"/>
          </p:nvPr>
        </p:nvSpPr>
        <p:spPr>
          <a:xfrm>
            <a:off x="2572279" y="773723"/>
            <a:ext cx="8930747" cy="1062892"/>
          </a:xfrm>
        </p:spPr>
        <p:txBody>
          <a:bodyPr>
            <a:normAutofit fontScale="90000"/>
          </a:bodyPr>
          <a:lstStyle/>
          <a:p>
            <a:pPr algn="ctr"/>
            <a:r>
              <a:rPr lang="en-US" dirty="0">
                <a:latin typeface="Calibri" panose="020F0502020204030204" pitchFamily="34" charset="0"/>
                <a:cs typeface="Calibri" panose="020F0502020204030204" pitchFamily="34" charset="0"/>
              </a:rPr>
              <a:t>Critical Areas of the </a:t>
            </a:r>
            <a:r>
              <a:rPr lang="en-US" u="sng" dirty="0">
                <a:latin typeface="Calibri" panose="020F0502020204030204" pitchFamily="34" charset="0"/>
                <a:cs typeface="Calibri" panose="020F0502020204030204" pitchFamily="34" charset="0"/>
              </a:rPr>
              <a:t>Code of Fair Testing Practices in Education</a:t>
            </a:r>
          </a:p>
        </p:txBody>
      </p:sp>
      <p:sp>
        <p:nvSpPr>
          <p:cNvPr id="5" name="Text Placeholder 4">
            <a:extLst>
              <a:ext uri="{FF2B5EF4-FFF2-40B4-BE49-F238E27FC236}">
                <a16:creationId xmlns:a16="http://schemas.microsoft.com/office/drawing/2014/main" id="{6B996169-19E5-43A3-9EC2-813CFE25D837}"/>
              </a:ext>
            </a:extLst>
          </p:cNvPr>
          <p:cNvSpPr>
            <a:spLocks noGrp="1"/>
          </p:cNvSpPr>
          <p:nvPr>
            <p:ph type="body" idx="1"/>
          </p:nvPr>
        </p:nvSpPr>
        <p:spPr>
          <a:xfrm>
            <a:off x="2572278" y="2305538"/>
            <a:ext cx="8930748" cy="3332243"/>
          </a:xfrm>
        </p:spPr>
        <p:txBody>
          <a:bodyPr>
            <a:normAutofit fontScale="70000" lnSpcReduction="20000"/>
          </a:bodyPr>
          <a:lstStyle/>
          <a:p>
            <a:pPr algn="l"/>
            <a:endParaRPr lang="en-US" u="sng" dirty="0"/>
          </a:p>
          <a:p>
            <a:pPr algn="l"/>
            <a:endParaRPr lang="en-US" sz="3000" u="sng" dirty="0">
              <a:latin typeface="Calibri" panose="020F0502020204030204" pitchFamily="34" charset="0"/>
              <a:cs typeface="Calibri" panose="020F0502020204030204" pitchFamily="34" charset="0"/>
            </a:endParaRPr>
          </a:p>
          <a:p>
            <a:pPr marL="457200" indent="-457200" algn="l">
              <a:buAutoNum type="alphaUcPeriod"/>
            </a:pPr>
            <a:r>
              <a:rPr lang="en-US" sz="3000" dirty="0">
                <a:latin typeface="Calibri" panose="020F0502020204030204" pitchFamily="34" charset="0"/>
                <a:cs typeface="Calibri" panose="020F0502020204030204" pitchFamily="34" charset="0"/>
              </a:rPr>
              <a:t>Developing and Selecting Appropriate Tests</a:t>
            </a:r>
          </a:p>
          <a:p>
            <a:pPr marL="457200" indent="-457200" algn="l">
              <a:buAutoNum type="alphaUcPeriod"/>
            </a:pPr>
            <a:r>
              <a:rPr lang="en-US" sz="3000" dirty="0">
                <a:latin typeface="Calibri" panose="020F0502020204030204" pitchFamily="34" charset="0"/>
                <a:cs typeface="Calibri" panose="020F0502020204030204" pitchFamily="34" charset="0"/>
              </a:rPr>
              <a:t>Administering and Scoring Tests</a:t>
            </a:r>
          </a:p>
          <a:p>
            <a:pPr marL="457200" indent="-457200" algn="l">
              <a:buAutoNum type="alphaUcPeriod"/>
            </a:pPr>
            <a:r>
              <a:rPr lang="en-US" sz="3000" dirty="0">
                <a:latin typeface="Calibri" panose="020F0502020204030204" pitchFamily="34" charset="0"/>
                <a:cs typeface="Calibri" panose="020F0502020204030204" pitchFamily="34" charset="0"/>
              </a:rPr>
              <a:t>Reporting and Interpreting Test Results</a:t>
            </a:r>
          </a:p>
          <a:p>
            <a:pPr marL="457200" indent="-457200" algn="l">
              <a:buAutoNum type="alphaUcPeriod"/>
            </a:pPr>
            <a:r>
              <a:rPr lang="en-US" sz="3000" dirty="0">
                <a:latin typeface="Calibri" panose="020F0502020204030204" pitchFamily="34" charset="0"/>
                <a:cs typeface="Calibri" panose="020F0502020204030204" pitchFamily="34" charset="0"/>
              </a:rPr>
              <a:t>Informing Test Takers</a:t>
            </a:r>
          </a:p>
          <a:p>
            <a:pPr algn="l"/>
            <a:r>
              <a:rPr lang="en-US" sz="3000" dirty="0">
                <a:latin typeface="Calibri" panose="020F0502020204030204" pitchFamily="34" charset="0"/>
                <a:cs typeface="Calibri" panose="020F0502020204030204" pitchFamily="34" charset="0"/>
              </a:rPr>
              <a:t> </a:t>
            </a:r>
            <a:endParaRPr lang="en-US" sz="3000" u="sng" dirty="0">
              <a:latin typeface="Calibri" panose="020F0502020204030204" pitchFamily="34" charset="0"/>
              <a:cs typeface="Calibri" panose="020F0502020204030204" pitchFamily="34" charset="0"/>
            </a:endParaRPr>
          </a:p>
          <a:p>
            <a:pPr algn="l"/>
            <a:endParaRPr lang="en-US" dirty="0"/>
          </a:p>
          <a:p>
            <a:pPr algn="l"/>
            <a:r>
              <a:rPr lang="en-US" dirty="0"/>
              <a:t> </a:t>
            </a:r>
          </a:p>
        </p:txBody>
      </p:sp>
    </p:spTree>
    <p:extLst>
      <p:ext uri="{BB962C8B-B14F-4D97-AF65-F5344CB8AC3E}">
        <p14:creationId xmlns:p14="http://schemas.microsoft.com/office/powerpoint/2010/main" val="184760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44"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45"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46"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47"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8"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9"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3F5181A-949F-474D-92FD-EED2C4554F5A}"/>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nSpc>
                <a:spcPct val="90000"/>
              </a:lnSpc>
            </a:pPr>
            <a:r>
              <a:rPr lang="en-US" sz="5100"/>
              <a:t>Corinne Huggins-Manley, Co-chair </a:t>
            </a:r>
            <a:br>
              <a:rPr lang="en-US" sz="5100"/>
            </a:br>
            <a:endParaRPr lang="en-US" sz="5100"/>
          </a:p>
        </p:txBody>
      </p:sp>
      <p:sp>
        <p:nvSpPr>
          <p:cNvPr id="3" name="Subtitle 2">
            <a:extLst>
              <a:ext uri="{FF2B5EF4-FFF2-40B4-BE49-F238E27FC236}">
                <a16:creationId xmlns:a16="http://schemas.microsoft.com/office/drawing/2014/main" id="{20BC2A5D-500D-D84B-B7E1-79F9C7F03251}"/>
              </a:ext>
            </a:extLst>
          </p:cNvPr>
          <p:cNvSpPr>
            <a:spLocks noGrp="1"/>
          </p:cNvSpPr>
          <p:nvPr>
            <p:ph type="body" idx="1"/>
          </p:nvPr>
        </p:nvSpPr>
        <p:spPr>
          <a:xfrm>
            <a:off x="3151575" y="3996267"/>
            <a:ext cx="4080514" cy="1139151"/>
          </a:xfrm>
        </p:spPr>
        <p:txBody>
          <a:bodyPr vert="horz" lIns="91440" tIns="45720" rIns="91440" bIns="45720" rtlCol="0" anchor="t">
            <a:normAutofit/>
          </a:bodyPr>
          <a:lstStyle/>
          <a:p>
            <a:r>
              <a:rPr lang="en-US" sz="2100"/>
              <a:t>Associate Professor, Research and Evaluation Methodology</a:t>
            </a:r>
            <a:br>
              <a:rPr lang="en-US" sz="2100"/>
            </a:br>
            <a:r>
              <a:rPr lang="en-US" sz="2100"/>
              <a:t>College of Education</a:t>
            </a:r>
          </a:p>
        </p:txBody>
      </p:sp>
      <p:sp>
        <p:nvSpPr>
          <p:cNvPr id="51"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miling for the camera&#10;&#10;Description automatically generated with medium confidence">
            <a:extLst>
              <a:ext uri="{FF2B5EF4-FFF2-40B4-BE49-F238E27FC236}">
                <a16:creationId xmlns:a16="http://schemas.microsoft.com/office/drawing/2014/main" id="{7EA707A1-0B7C-4F13-8676-93F5381D1367}"/>
              </a:ext>
            </a:extLst>
          </p:cNvPr>
          <p:cNvPicPr>
            <a:picLocks noChangeAspect="1"/>
          </p:cNvPicPr>
          <p:nvPr/>
        </p:nvPicPr>
        <p:blipFill rotWithShape="1">
          <a:blip r:embed="rId3"/>
          <a:srcRect l="14525" r="11401"/>
          <a:stretch/>
        </p:blipFill>
        <p:spPr>
          <a:xfrm>
            <a:off x="8197224" y="1011765"/>
            <a:ext cx="2694343" cy="4546708"/>
          </a:xfrm>
          <a:prstGeom prst="rect">
            <a:avLst/>
          </a:prstGeom>
        </p:spPr>
      </p:pic>
    </p:spTree>
    <p:extLst>
      <p:ext uri="{BB962C8B-B14F-4D97-AF65-F5344CB8AC3E}">
        <p14:creationId xmlns:p14="http://schemas.microsoft.com/office/powerpoint/2010/main" val="298603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2AB-F80B-4ADF-8B4A-283D30EF9297}"/>
              </a:ext>
            </a:extLst>
          </p:cNvPr>
          <p:cNvSpPr>
            <a:spLocks noGrp="1"/>
          </p:cNvSpPr>
          <p:nvPr>
            <p:ph type="title"/>
          </p:nvPr>
        </p:nvSpPr>
        <p:spPr>
          <a:xfrm>
            <a:off x="1458311" y="2666999"/>
            <a:ext cx="10044716" cy="2110382"/>
          </a:xfrm>
        </p:spPr>
        <p:txBody>
          <a:bodyPr/>
          <a:lstStyle/>
          <a:p>
            <a:r>
              <a:rPr lang="en-US" dirty="0"/>
              <a:t>Measurement Validity, Fairness, and Equity </a:t>
            </a:r>
            <a:br>
              <a:rPr lang="en-US" dirty="0"/>
            </a:br>
            <a:r>
              <a:rPr lang="en-US" dirty="0"/>
              <a:t>(In a Nutshell)</a:t>
            </a:r>
          </a:p>
        </p:txBody>
      </p:sp>
      <p:sp>
        <p:nvSpPr>
          <p:cNvPr id="3" name="Text Placeholder 2">
            <a:extLst>
              <a:ext uri="{FF2B5EF4-FFF2-40B4-BE49-F238E27FC236}">
                <a16:creationId xmlns:a16="http://schemas.microsoft.com/office/drawing/2014/main" id="{601EA9AE-FEBA-4D9F-9EC2-F98A4601DC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47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AD14D6-07F4-46CF-B308-6EF5702AB560}"/>
              </a:ext>
            </a:extLst>
          </p:cNvPr>
          <p:cNvSpPr txBox="1">
            <a:spLocks/>
          </p:cNvSpPr>
          <p:nvPr/>
        </p:nvSpPr>
        <p:spPr>
          <a:xfrm>
            <a:off x="838199" y="365125"/>
            <a:ext cx="10602191" cy="131909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Validity as a Unified Concept</a:t>
            </a:r>
            <a:endParaRPr lang="en-US" dirty="0"/>
          </a:p>
        </p:txBody>
      </p:sp>
      <p:sp>
        <p:nvSpPr>
          <p:cNvPr id="5" name="Content Placeholder 2">
            <a:extLst>
              <a:ext uri="{FF2B5EF4-FFF2-40B4-BE49-F238E27FC236}">
                <a16:creationId xmlns:a16="http://schemas.microsoft.com/office/drawing/2014/main" id="{F4861421-6F0C-4530-8107-E0D748704871}"/>
              </a:ext>
            </a:extLst>
          </p:cNvPr>
          <p:cNvSpPr>
            <a:spLocks noGrp="1"/>
          </p:cNvSpPr>
          <p:nvPr>
            <p:ph idx="1"/>
          </p:nvPr>
        </p:nvSpPr>
        <p:spPr>
          <a:xfrm>
            <a:off x="1342292" y="1796318"/>
            <a:ext cx="10602190" cy="2429851"/>
          </a:xfrm>
        </p:spPr>
        <p:txBody>
          <a:bodyPr/>
          <a:lstStyle/>
          <a:p>
            <a:r>
              <a:rPr lang="en-US" dirty="0"/>
              <a:t>Definition: The degree to which evidence and theory support the </a:t>
            </a:r>
            <a:r>
              <a:rPr lang="en-US" u="sng" dirty="0"/>
              <a:t>interpretations</a:t>
            </a:r>
            <a:r>
              <a:rPr lang="en-US" dirty="0"/>
              <a:t> of test scores entailed by proposed </a:t>
            </a:r>
            <a:r>
              <a:rPr lang="en-US" u="sng" dirty="0"/>
              <a:t>uses</a:t>
            </a:r>
            <a:r>
              <a:rPr lang="en-US" dirty="0"/>
              <a:t> of tests. </a:t>
            </a:r>
          </a:p>
          <a:p>
            <a:pPr marL="0" indent="0">
              <a:buNone/>
            </a:pPr>
            <a:r>
              <a:rPr lang="en-US" dirty="0"/>
              <a:t>	(Standards for Educational and Psychological Testing</a:t>
            </a:r>
            <a:r>
              <a:rPr lang="en-US" i="1" dirty="0"/>
              <a:t>, </a:t>
            </a:r>
            <a:r>
              <a:rPr lang="en-US" dirty="0"/>
              <a:t>p. 9)</a:t>
            </a:r>
          </a:p>
          <a:p>
            <a:pPr marL="0" indent="0">
              <a:buNone/>
            </a:pPr>
            <a:r>
              <a:rPr lang="en-US" dirty="0"/>
              <a:t> </a:t>
            </a:r>
          </a:p>
          <a:p>
            <a:pPr marL="0" indent="0">
              <a:buNone/>
            </a:pPr>
            <a:endParaRPr lang="en-US" dirty="0"/>
          </a:p>
        </p:txBody>
      </p:sp>
      <p:sp>
        <p:nvSpPr>
          <p:cNvPr id="6" name="Rectangle 5">
            <a:extLst>
              <a:ext uri="{FF2B5EF4-FFF2-40B4-BE49-F238E27FC236}">
                <a16:creationId xmlns:a16="http://schemas.microsoft.com/office/drawing/2014/main" id="{84810AB4-44A2-4852-BEA6-7672F38F28E6}"/>
              </a:ext>
            </a:extLst>
          </p:cNvPr>
          <p:cNvSpPr/>
          <p:nvPr/>
        </p:nvSpPr>
        <p:spPr>
          <a:xfrm>
            <a:off x="1658816" y="3511099"/>
            <a:ext cx="2133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Validity is a matter of degree, not all or none</a:t>
            </a:r>
          </a:p>
        </p:txBody>
      </p:sp>
      <p:sp>
        <p:nvSpPr>
          <p:cNvPr id="7" name="Rectangle 6">
            <a:extLst>
              <a:ext uri="{FF2B5EF4-FFF2-40B4-BE49-F238E27FC236}">
                <a16:creationId xmlns:a16="http://schemas.microsoft.com/office/drawing/2014/main" id="{052B7A1A-B02C-47F6-9F4B-8D057006086D}"/>
              </a:ext>
            </a:extLst>
          </p:cNvPr>
          <p:cNvSpPr/>
          <p:nvPr/>
        </p:nvSpPr>
        <p:spPr>
          <a:xfrm>
            <a:off x="3886200" y="3511099"/>
            <a:ext cx="2133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test or instrument is not to be validated; the interpretations (and uses) are to be validated</a:t>
            </a:r>
          </a:p>
        </p:txBody>
      </p:sp>
      <p:sp>
        <p:nvSpPr>
          <p:cNvPr id="8" name="Rectangle 7">
            <a:extLst>
              <a:ext uri="{FF2B5EF4-FFF2-40B4-BE49-F238E27FC236}">
                <a16:creationId xmlns:a16="http://schemas.microsoft.com/office/drawing/2014/main" id="{38277F30-C1B3-462D-A497-B6093308E5F0}"/>
              </a:ext>
            </a:extLst>
          </p:cNvPr>
          <p:cNvSpPr/>
          <p:nvPr/>
        </p:nvSpPr>
        <p:spPr>
          <a:xfrm>
            <a:off x="6096000" y="3511099"/>
            <a:ext cx="2133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Evidence of validity comes from multiple sources, but that does not mean that there are multiple types of validity</a:t>
            </a:r>
          </a:p>
        </p:txBody>
      </p:sp>
      <p:sp>
        <p:nvSpPr>
          <p:cNvPr id="9" name="Rectangle 8">
            <a:extLst>
              <a:ext uri="{FF2B5EF4-FFF2-40B4-BE49-F238E27FC236}">
                <a16:creationId xmlns:a16="http://schemas.microsoft.com/office/drawing/2014/main" id="{D2E832FE-2377-45C7-A60D-CFCD23ABCC89}"/>
              </a:ext>
            </a:extLst>
          </p:cNvPr>
          <p:cNvSpPr/>
          <p:nvPr/>
        </p:nvSpPr>
        <p:spPr>
          <a:xfrm>
            <a:off x="8305800" y="3511099"/>
            <a:ext cx="2133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central issue is appraisal of the meaning and consequences of measurement</a:t>
            </a:r>
          </a:p>
        </p:txBody>
      </p:sp>
    </p:spTree>
    <p:extLst>
      <p:ext uri="{BB962C8B-B14F-4D97-AF65-F5344CB8AC3E}">
        <p14:creationId xmlns:p14="http://schemas.microsoft.com/office/powerpoint/2010/main" val="17928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E6389-75FD-4968-92CC-D0789C0931C7}"/>
              </a:ext>
            </a:extLst>
          </p:cNvPr>
          <p:cNvPicPr>
            <a:picLocks noChangeAspect="1"/>
          </p:cNvPicPr>
          <p:nvPr/>
        </p:nvPicPr>
        <p:blipFill>
          <a:blip r:embed="rId2"/>
          <a:stretch>
            <a:fillRect/>
          </a:stretch>
        </p:blipFill>
        <p:spPr>
          <a:xfrm>
            <a:off x="2231557" y="436706"/>
            <a:ext cx="7728885" cy="5448935"/>
          </a:xfrm>
          <a:prstGeom prst="rect">
            <a:avLst/>
          </a:prstGeom>
        </p:spPr>
      </p:pic>
    </p:spTree>
    <p:extLst>
      <p:ext uri="{BB962C8B-B14F-4D97-AF65-F5344CB8AC3E}">
        <p14:creationId xmlns:p14="http://schemas.microsoft.com/office/powerpoint/2010/main" val="206492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3"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5"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8"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20" name="Rectangle 19">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C4D194B-C95C-4983-9BF0-BD08D6FC2C76}"/>
              </a:ext>
            </a:extLst>
          </p:cNvPr>
          <p:cNvSpPr>
            <a:spLocks noGrp="1"/>
          </p:cNvSpPr>
          <p:nvPr>
            <p:ph type="title"/>
          </p:nvPr>
        </p:nvSpPr>
        <p:spPr>
          <a:xfrm>
            <a:off x="1189702" y="1261872"/>
            <a:ext cx="3145536" cy="4334256"/>
          </a:xfrm>
        </p:spPr>
        <p:txBody>
          <a:bodyPr>
            <a:normAutofit/>
          </a:bodyPr>
          <a:lstStyle/>
          <a:p>
            <a:pPr algn="r"/>
            <a:r>
              <a:rPr lang="en-US" sz="3600"/>
              <a:t>Fairness and Equity in Assessment</a:t>
            </a:r>
          </a:p>
        </p:txBody>
      </p:sp>
      <p:cxnSp>
        <p:nvCxnSpPr>
          <p:cNvPr id="22" name="Straight Connector 21">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E0D203C-578A-4F92-9A24-71BF6F698C48}"/>
              </a:ext>
            </a:extLst>
          </p:cNvPr>
          <p:cNvSpPr>
            <a:spLocks noGrp="1"/>
          </p:cNvSpPr>
          <p:nvPr>
            <p:ph idx="1"/>
          </p:nvPr>
        </p:nvSpPr>
        <p:spPr>
          <a:xfrm>
            <a:off x="5007932" y="1261873"/>
            <a:ext cx="5951013" cy="4449422"/>
          </a:xfrm>
        </p:spPr>
        <p:txBody>
          <a:bodyPr>
            <a:normAutofit/>
          </a:bodyPr>
          <a:lstStyle/>
          <a:p>
            <a:r>
              <a:rPr lang="en-US" sz="2000" dirty="0"/>
              <a:t>Definition: </a:t>
            </a:r>
            <a:r>
              <a:rPr lang="en-US" sz="2000" dirty="0">
                <a:effectLst/>
                <a:latin typeface="Arial" panose="020B0604020202020204" pitchFamily="34" charset="0"/>
                <a:ea typeface="Calibri" panose="020F0502020204030204" pitchFamily="34" charset="0"/>
                <a:cs typeface="Arial" panose="020B0604020202020204" pitchFamily="34" charset="0"/>
              </a:rPr>
              <a:t>The process of measurement (e.g., through surveys, batteries, scales, rubrics, tests) such that the interpretations and uses of scores are based on the construct, indicator, or learning outcomes being measured and not the characteristics of the examinee (e.g., race, ethnicity, gender, or disability). Fairness and equity in assessment ensure that no examinees are disadvantaged based on these characteristics. </a:t>
            </a:r>
          </a:p>
          <a:p>
            <a:pPr marL="0" indent="0">
              <a:buNone/>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(UF Fairness and Equity in Assessment Task 	Force, 2021)</a:t>
            </a:r>
          </a:p>
          <a:p>
            <a:endParaRPr lang="en-US" sz="2000" dirty="0"/>
          </a:p>
        </p:txBody>
      </p:sp>
    </p:spTree>
    <p:extLst>
      <p:ext uri="{BB962C8B-B14F-4D97-AF65-F5344CB8AC3E}">
        <p14:creationId xmlns:p14="http://schemas.microsoft.com/office/powerpoint/2010/main" val="107264704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7" name="Group 16">
            <a:extLst>
              <a:ext uri="{FF2B5EF4-FFF2-40B4-BE49-F238E27FC236}">
                <a16:creationId xmlns:a16="http://schemas.microsoft.com/office/drawing/2014/main" id="{767D40C4-2A44-4792-AB9D-E769202A27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3DBD6486-24CA-456B-9631-2911490A6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A2FF2964-4832-450E-B85C-304F27113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0B5C96AF-0E78-45E8-8B82-CF41BFB54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A940CD75-9F08-4DF1-94CB-96A2C3A43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1B35F757-0B0E-4DFC-81FA-935D070B7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4380E990-0E29-4861-8CE3-F6D6FF15D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9" name="Rounded Rectangle 16">
            <a:extLst>
              <a:ext uri="{FF2B5EF4-FFF2-40B4-BE49-F238E27FC236}">
                <a16:creationId xmlns:a16="http://schemas.microsoft.com/office/drawing/2014/main" id="{027FB951-A422-4463-8A01-05812E59C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1045" y="648931"/>
            <a:ext cx="9235440" cy="5212080"/>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B0275A-B567-41C7-87F8-8BADA9123345}"/>
              </a:ext>
            </a:extLst>
          </p:cNvPr>
          <p:cNvPicPr>
            <a:picLocks noChangeAspect="1"/>
          </p:cNvPicPr>
          <p:nvPr/>
        </p:nvPicPr>
        <p:blipFill rotWithShape="1">
          <a:blip r:embed="rId3"/>
          <a:srcRect r="-2" b="26122"/>
          <a:stretch/>
        </p:blipFill>
        <p:spPr>
          <a:xfrm>
            <a:off x="2591085" y="968971"/>
            <a:ext cx="8595360" cy="4572000"/>
          </a:xfrm>
          <a:prstGeom prst="rect">
            <a:avLst/>
          </a:prstGeom>
        </p:spPr>
      </p:pic>
    </p:spTree>
    <p:extLst>
      <p:ext uri="{BB962C8B-B14F-4D97-AF65-F5344CB8AC3E}">
        <p14:creationId xmlns:p14="http://schemas.microsoft.com/office/powerpoint/2010/main" val="138236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E48579-F83B-43BF-A6B4-07B57BABB608}"/>
              </a:ext>
            </a:extLst>
          </p:cNvPr>
          <p:cNvSpPr>
            <a:spLocks noGrp="1"/>
          </p:cNvSpPr>
          <p:nvPr>
            <p:ph type="title"/>
          </p:nvPr>
        </p:nvSpPr>
        <p:spPr>
          <a:xfrm>
            <a:off x="838199" y="365125"/>
            <a:ext cx="10602191" cy="1319095"/>
          </a:xfrm>
        </p:spPr>
        <p:txBody>
          <a:bodyPr>
            <a:normAutofit/>
          </a:bodyPr>
          <a:lstStyle/>
          <a:p>
            <a:r>
              <a:rPr lang="en-US" dirty="0"/>
              <a:t>There are Many Examples of Evaluating Measurement Fairness</a:t>
            </a:r>
          </a:p>
        </p:txBody>
      </p:sp>
      <p:pic>
        <p:nvPicPr>
          <p:cNvPr id="5" name="Picture 4">
            <a:extLst>
              <a:ext uri="{FF2B5EF4-FFF2-40B4-BE49-F238E27FC236}">
                <a16:creationId xmlns:a16="http://schemas.microsoft.com/office/drawing/2014/main" id="{EA5FACF2-0DB1-46CB-80B4-CC7332CFCEE5}"/>
              </a:ext>
            </a:extLst>
          </p:cNvPr>
          <p:cNvPicPr>
            <a:picLocks noChangeAspect="1"/>
          </p:cNvPicPr>
          <p:nvPr/>
        </p:nvPicPr>
        <p:blipFill>
          <a:blip r:embed="rId2"/>
          <a:stretch>
            <a:fillRect/>
          </a:stretch>
        </p:blipFill>
        <p:spPr>
          <a:xfrm>
            <a:off x="1788933" y="1830381"/>
            <a:ext cx="8614133" cy="4303596"/>
          </a:xfrm>
          <a:prstGeom prst="rect">
            <a:avLst/>
          </a:prstGeom>
        </p:spPr>
      </p:pic>
      <p:pic>
        <p:nvPicPr>
          <p:cNvPr id="6" name="Picture 5">
            <a:extLst>
              <a:ext uri="{FF2B5EF4-FFF2-40B4-BE49-F238E27FC236}">
                <a16:creationId xmlns:a16="http://schemas.microsoft.com/office/drawing/2014/main" id="{057616EF-E8B5-4308-96CB-BF1D7CAD5F0D}"/>
              </a:ext>
            </a:extLst>
          </p:cNvPr>
          <p:cNvPicPr>
            <a:picLocks noChangeAspect="1"/>
          </p:cNvPicPr>
          <p:nvPr/>
        </p:nvPicPr>
        <p:blipFill>
          <a:blip r:embed="rId3"/>
          <a:stretch>
            <a:fillRect/>
          </a:stretch>
        </p:blipFill>
        <p:spPr>
          <a:xfrm>
            <a:off x="6207110" y="2728157"/>
            <a:ext cx="4099064" cy="760727"/>
          </a:xfrm>
          <a:prstGeom prst="rect">
            <a:avLst/>
          </a:prstGeom>
        </p:spPr>
      </p:pic>
    </p:spTree>
    <p:extLst>
      <p:ext uri="{BB962C8B-B14F-4D97-AF65-F5344CB8AC3E}">
        <p14:creationId xmlns:p14="http://schemas.microsoft.com/office/powerpoint/2010/main" val="423211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D03D7A-AFDA-4BD3-B42A-2131BACF68A1}"/>
              </a:ext>
            </a:extLst>
          </p:cNvPr>
          <p:cNvSpPr txBox="1">
            <a:spLocks/>
          </p:cNvSpPr>
          <p:nvPr/>
        </p:nvSpPr>
        <p:spPr>
          <a:xfrm>
            <a:off x="838199" y="365125"/>
            <a:ext cx="10602191" cy="131909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There are Many Examples of Evaluating Measurement Fairness</a:t>
            </a:r>
            <a:endParaRPr lang="en-US" dirty="0"/>
          </a:p>
        </p:txBody>
      </p:sp>
      <p:pic>
        <p:nvPicPr>
          <p:cNvPr id="5" name="Picture 4">
            <a:extLst>
              <a:ext uri="{FF2B5EF4-FFF2-40B4-BE49-F238E27FC236}">
                <a16:creationId xmlns:a16="http://schemas.microsoft.com/office/drawing/2014/main" id="{C0617475-FCF1-4623-9021-654498D435F4}"/>
              </a:ext>
            </a:extLst>
          </p:cNvPr>
          <p:cNvPicPr>
            <a:picLocks noChangeAspect="1"/>
          </p:cNvPicPr>
          <p:nvPr/>
        </p:nvPicPr>
        <p:blipFill>
          <a:blip r:embed="rId2"/>
          <a:stretch>
            <a:fillRect/>
          </a:stretch>
        </p:blipFill>
        <p:spPr>
          <a:xfrm>
            <a:off x="2334777" y="2802763"/>
            <a:ext cx="7042488" cy="3952599"/>
          </a:xfrm>
          <a:prstGeom prst="rect">
            <a:avLst/>
          </a:prstGeom>
        </p:spPr>
      </p:pic>
      <p:pic>
        <p:nvPicPr>
          <p:cNvPr id="6" name="Picture 5">
            <a:extLst>
              <a:ext uri="{FF2B5EF4-FFF2-40B4-BE49-F238E27FC236}">
                <a16:creationId xmlns:a16="http://schemas.microsoft.com/office/drawing/2014/main" id="{4BC73511-DAAA-4F4F-8250-C1A20AC51F60}"/>
              </a:ext>
            </a:extLst>
          </p:cNvPr>
          <p:cNvPicPr>
            <a:picLocks noChangeAspect="1"/>
          </p:cNvPicPr>
          <p:nvPr/>
        </p:nvPicPr>
        <p:blipFill>
          <a:blip r:embed="rId3"/>
          <a:stretch>
            <a:fillRect/>
          </a:stretch>
        </p:blipFill>
        <p:spPr>
          <a:xfrm>
            <a:off x="5885108" y="1570205"/>
            <a:ext cx="5939821" cy="1232559"/>
          </a:xfrm>
          <a:prstGeom prst="rect">
            <a:avLst/>
          </a:prstGeom>
        </p:spPr>
      </p:pic>
    </p:spTree>
    <p:extLst>
      <p:ext uri="{BB962C8B-B14F-4D97-AF65-F5344CB8AC3E}">
        <p14:creationId xmlns:p14="http://schemas.microsoft.com/office/powerpoint/2010/main" val="144715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 name="Title 1">
            <a:extLst>
              <a:ext uri="{FF2B5EF4-FFF2-40B4-BE49-F238E27FC236}">
                <a16:creationId xmlns:a16="http://schemas.microsoft.com/office/drawing/2014/main" id="{09DB8114-ACFA-4473-88F7-60354180FC79}"/>
              </a:ext>
            </a:extLst>
          </p:cNvPr>
          <p:cNvSpPr txBox="1">
            <a:spLocks/>
          </p:cNvSpPr>
          <p:nvPr/>
        </p:nvSpPr>
        <p:spPr>
          <a:xfrm>
            <a:off x="4089399" y="4625788"/>
            <a:ext cx="7413623" cy="113120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Aft>
                <a:spcPts val="600"/>
              </a:spcAft>
            </a:pPr>
            <a:r>
              <a:rPr lang="en-US" sz="2800" dirty="0"/>
              <a:t>There are Many Examples of Evaluating Measurement Fairness</a:t>
            </a:r>
          </a:p>
        </p:txBody>
      </p:sp>
      <p:pic>
        <p:nvPicPr>
          <p:cNvPr id="5" name="Picture 4">
            <a:extLst>
              <a:ext uri="{FF2B5EF4-FFF2-40B4-BE49-F238E27FC236}">
                <a16:creationId xmlns:a16="http://schemas.microsoft.com/office/drawing/2014/main" id="{DD4E6879-30E2-478A-A519-2C09B1C37399}"/>
              </a:ext>
            </a:extLst>
          </p:cNvPr>
          <p:cNvPicPr>
            <a:picLocks noChangeAspect="1"/>
          </p:cNvPicPr>
          <p:nvPr/>
        </p:nvPicPr>
        <p:blipFill rotWithShape="1">
          <a:blip r:embed="rId3"/>
          <a:srcRect l="224" r="18945"/>
          <a:stretch/>
        </p:blipFill>
        <p:spPr>
          <a:xfrm>
            <a:off x="3967843" y="608014"/>
            <a:ext cx="7487555" cy="372843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33584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00943FE-F917-4F82-B6BE-D9190675B088}"/>
              </a:ext>
            </a:extLst>
          </p:cNvPr>
          <p:cNvSpPr>
            <a:spLocks noGrp="1"/>
          </p:cNvSpPr>
          <p:nvPr>
            <p:ph type="title"/>
          </p:nvPr>
        </p:nvSpPr>
        <p:spPr>
          <a:xfrm>
            <a:off x="535021" y="685800"/>
            <a:ext cx="2639962" cy="5105400"/>
          </a:xfrm>
        </p:spPr>
        <p:txBody>
          <a:bodyPr>
            <a:normAutofit/>
          </a:bodyPr>
          <a:lstStyle/>
          <a:p>
            <a:r>
              <a:rPr lang="en-US">
                <a:solidFill>
                  <a:srgbClr val="FFFFFF"/>
                </a:solidFill>
              </a:rPr>
              <a:t>Agenda</a:t>
            </a:r>
          </a:p>
        </p:txBody>
      </p:sp>
      <p:grpSp>
        <p:nvGrpSpPr>
          <p:cNvPr id="29" name="Group 2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BF50BB24-7051-4E0A-AB6D-3A3F972FCF9F}"/>
              </a:ext>
            </a:extLst>
          </p:cNvPr>
          <p:cNvGraphicFramePr>
            <a:graphicFrameLocks noGrp="1"/>
          </p:cNvGraphicFramePr>
          <p:nvPr>
            <p:ph idx="1"/>
            <p:extLst>
              <p:ext uri="{D42A27DB-BD31-4B8C-83A1-F6EECF244321}">
                <p14:modId xmlns:p14="http://schemas.microsoft.com/office/powerpoint/2010/main" val="92908117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50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25"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6"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7"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8"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9"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0"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690F0FC1-07EA-4292-A7C0-84576A4C076F}"/>
              </a:ext>
            </a:extLst>
          </p:cNvPr>
          <p:cNvSpPr>
            <a:spLocks noGrp="1"/>
          </p:cNvSpPr>
          <p:nvPr>
            <p:ph type="title"/>
          </p:nvPr>
        </p:nvSpPr>
        <p:spPr>
          <a:xfrm>
            <a:off x="2253785" y="1380068"/>
            <a:ext cx="4978303" cy="2616199"/>
          </a:xfrm>
        </p:spPr>
        <p:txBody>
          <a:bodyPr vert="horz" lIns="91440" tIns="45720" rIns="91440" bIns="45720" rtlCol="0" anchor="b">
            <a:normAutofit/>
          </a:bodyPr>
          <a:lstStyle/>
          <a:p>
            <a:r>
              <a:rPr lang="en-US" sz="6000"/>
              <a:t>Teresa Mutahi, Co-chair</a:t>
            </a:r>
            <a:endParaRPr lang="en-US" sz="6000" dirty="0"/>
          </a:p>
        </p:txBody>
      </p:sp>
      <p:sp>
        <p:nvSpPr>
          <p:cNvPr id="5" name="Text Placeholder 4">
            <a:extLst>
              <a:ext uri="{FF2B5EF4-FFF2-40B4-BE49-F238E27FC236}">
                <a16:creationId xmlns:a16="http://schemas.microsoft.com/office/drawing/2014/main" id="{04890E7E-1FFE-4564-B2B0-342C6E0EF96E}"/>
              </a:ext>
            </a:extLst>
          </p:cNvPr>
          <p:cNvSpPr>
            <a:spLocks noGrp="1"/>
          </p:cNvSpPr>
          <p:nvPr>
            <p:ph type="body" idx="1"/>
          </p:nvPr>
        </p:nvSpPr>
        <p:spPr>
          <a:xfrm>
            <a:off x="3151575" y="3996267"/>
            <a:ext cx="4080514" cy="1139151"/>
          </a:xfrm>
        </p:spPr>
        <p:txBody>
          <a:bodyPr vert="horz" lIns="91440" tIns="45720" rIns="91440" bIns="45720" rtlCol="0" anchor="t">
            <a:normAutofit/>
          </a:bodyPr>
          <a:lstStyle/>
          <a:p>
            <a:r>
              <a:rPr lang="en-US" sz="2100"/>
              <a:t>Senior Lecturer &amp; Biology Major Undergraduate Coordinator</a:t>
            </a:r>
          </a:p>
        </p:txBody>
      </p:sp>
      <p:sp>
        <p:nvSpPr>
          <p:cNvPr id="32" name="Rounded Rectangle 4">
            <a:extLst>
              <a:ext uri="{FF2B5EF4-FFF2-40B4-BE49-F238E27FC236}">
                <a16:creationId xmlns:a16="http://schemas.microsoft.com/office/drawing/2014/main" id="{95DB57EE-F280-4C39-98FB-CD03D3A20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miling for the camera&#10;&#10;Description automatically generated with medium confidence">
            <a:extLst>
              <a:ext uri="{FF2B5EF4-FFF2-40B4-BE49-F238E27FC236}">
                <a16:creationId xmlns:a16="http://schemas.microsoft.com/office/drawing/2014/main" id="{A3F52FCD-525A-4A1A-8A3B-4B2BE7182D7E}"/>
              </a:ext>
            </a:extLst>
          </p:cNvPr>
          <p:cNvPicPr>
            <a:picLocks noChangeAspect="1"/>
          </p:cNvPicPr>
          <p:nvPr/>
        </p:nvPicPr>
        <p:blipFill rotWithShape="1">
          <a:blip r:embed="rId3"/>
          <a:srcRect l="22312" r="17063" b="1"/>
          <a:stretch/>
        </p:blipFill>
        <p:spPr>
          <a:xfrm>
            <a:off x="7873801" y="1011765"/>
            <a:ext cx="3341190" cy="4546708"/>
          </a:xfrm>
          <a:prstGeom prst="rect">
            <a:avLst/>
          </a:prstGeom>
        </p:spPr>
      </p:pic>
    </p:spTree>
    <p:extLst>
      <p:ext uri="{BB962C8B-B14F-4D97-AF65-F5344CB8AC3E}">
        <p14:creationId xmlns:p14="http://schemas.microsoft.com/office/powerpoint/2010/main" val="280875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4B136A7F-8703-4FA7-80B1-874F5E758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716B2278-BFC9-43BE-9620-278464A4A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dirty="0"/>
          </a:p>
        </p:txBody>
      </p:sp>
      <p:sp>
        <p:nvSpPr>
          <p:cNvPr id="20" name="Freeform 7">
            <a:extLst>
              <a:ext uri="{FF2B5EF4-FFF2-40B4-BE49-F238E27FC236}">
                <a16:creationId xmlns:a16="http://schemas.microsoft.com/office/drawing/2014/main" id="{E4CD00E4-F77A-49A5-A54B-A542D0DE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1"/>
          </a:solidFill>
          <a:ln>
            <a:noFill/>
          </a:ln>
        </p:spPr>
      </p:sp>
      <p:sp>
        <p:nvSpPr>
          <p:cNvPr id="22" name="Freeform 10">
            <a:extLst>
              <a:ext uri="{FF2B5EF4-FFF2-40B4-BE49-F238E27FC236}">
                <a16:creationId xmlns:a16="http://schemas.microsoft.com/office/drawing/2014/main" id="{17158038-9069-44CB-8794-762B5429B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24" name="Freeform: Shape 23">
            <a:extLst>
              <a:ext uri="{FF2B5EF4-FFF2-40B4-BE49-F238E27FC236}">
                <a16:creationId xmlns:a16="http://schemas.microsoft.com/office/drawing/2014/main" id="{045056AB-07D8-43D9-9343-AB85199AE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1">
              <a:lumMod val="75000"/>
              <a:alpha val="80000"/>
            </a:schemeClr>
          </a:solidFill>
          <a:ln>
            <a:noFill/>
          </a:ln>
        </p:spPr>
      </p:sp>
      <p:sp>
        <p:nvSpPr>
          <p:cNvPr id="3" name="Title 2"/>
          <p:cNvSpPr>
            <a:spLocks noGrp="1"/>
          </p:cNvSpPr>
          <p:nvPr>
            <p:ph type="title"/>
          </p:nvPr>
        </p:nvSpPr>
        <p:spPr>
          <a:xfrm>
            <a:off x="8341910" y="1023257"/>
            <a:ext cx="3235083" cy="4767943"/>
          </a:xfrm>
          <a:effectLst/>
        </p:spPr>
        <p:txBody>
          <a:bodyPr vert="horz" lIns="91440" tIns="45720" rIns="91440" bIns="45720" rtlCol="0" anchor="ctr">
            <a:normAutofit/>
          </a:bodyPr>
          <a:lstStyle/>
          <a:p>
            <a:pPr algn="l">
              <a:spcBef>
                <a:spcPct val="0"/>
              </a:spcBef>
            </a:pPr>
            <a:br>
              <a:rPr lang="en-US" sz="4000" cap="none"/>
            </a:br>
            <a:br>
              <a:rPr lang="en-US" sz="4000" cap="none"/>
            </a:br>
            <a:r>
              <a:rPr lang="en-US" sz="4000" cap="none"/>
              <a:t>Status of Fairness and Equity in assessments at UF</a:t>
            </a:r>
            <a:br>
              <a:rPr lang="en-US" sz="4000" cap="none"/>
            </a:br>
            <a:endParaRPr lang="en-US" sz="4000" cap="none"/>
          </a:p>
        </p:txBody>
      </p:sp>
      <p:sp>
        <p:nvSpPr>
          <p:cNvPr id="26" name="Freeform: Shape 25">
            <a:extLst>
              <a:ext uri="{FF2B5EF4-FFF2-40B4-BE49-F238E27FC236}">
                <a16:creationId xmlns:a16="http://schemas.microsoft.com/office/drawing/2014/main" id="{E83D8662-D21C-4B0A-A8A5-EA1E5DEBC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43384" cy="6858001"/>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p:cNvSpPr>
            <a:spLocks noGrp="1"/>
          </p:cNvSpPr>
          <p:nvPr>
            <p:ph type="body" idx="1"/>
          </p:nvPr>
        </p:nvSpPr>
        <p:spPr>
          <a:xfrm>
            <a:off x="693035" y="1023257"/>
            <a:ext cx="5968515" cy="4767944"/>
          </a:xfrm>
        </p:spPr>
        <p:txBody>
          <a:bodyPr vert="horz" lIns="91440" tIns="45720" rIns="91440" bIns="45720" rtlCol="0" anchor="ctr">
            <a:normAutofit/>
          </a:bodyPr>
          <a:lstStyle/>
          <a:p>
            <a:pPr>
              <a:spcBef>
                <a:spcPct val="20000"/>
              </a:spcBef>
              <a:spcAft>
                <a:spcPts val="600"/>
              </a:spcAft>
              <a:buSzPct val="145000"/>
              <a:buFont typeface="Arial"/>
              <a:buChar char="•"/>
            </a:pPr>
            <a:r>
              <a:rPr lang="en-US" sz="1900"/>
              <a:t>Where are we? </a:t>
            </a:r>
          </a:p>
          <a:p>
            <a:pPr>
              <a:spcBef>
                <a:spcPct val="20000"/>
              </a:spcBef>
              <a:spcAft>
                <a:spcPts val="600"/>
              </a:spcAft>
              <a:buSzPct val="145000"/>
              <a:buFont typeface="Arial"/>
              <a:buChar char="•"/>
            </a:pPr>
            <a:r>
              <a:rPr lang="en-US" sz="1900"/>
              <a:t>What guidelines/policies exist?</a:t>
            </a:r>
          </a:p>
          <a:p>
            <a:pPr>
              <a:spcBef>
                <a:spcPct val="20000"/>
              </a:spcBef>
              <a:spcAft>
                <a:spcPts val="600"/>
              </a:spcAft>
              <a:buSzPct val="145000"/>
              <a:buFont typeface="Arial"/>
              <a:buChar char="•"/>
            </a:pPr>
            <a:r>
              <a:rPr lang="en-US" sz="1900"/>
              <a:t>Are there fairness and equity issues in assessments that we should address?</a:t>
            </a:r>
          </a:p>
          <a:p>
            <a:pPr>
              <a:spcBef>
                <a:spcPct val="20000"/>
              </a:spcBef>
              <a:spcAft>
                <a:spcPts val="600"/>
              </a:spcAft>
              <a:buSzPct val="145000"/>
              <a:buFont typeface="Arial"/>
              <a:buChar char="•"/>
            </a:pPr>
            <a:r>
              <a:rPr lang="en-US" sz="1900"/>
              <a:t>Are there strengths indicative of fairness and equity in assessments that could be replicated across UF?</a:t>
            </a:r>
          </a:p>
          <a:p>
            <a:pPr>
              <a:spcBef>
                <a:spcPct val="20000"/>
              </a:spcBef>
              <a:spcAft>
                <a:spcPts val="600"/>
              </a:spcAft>
              <a:buSzPct val="145000"/>
              <a:buFont typeface="Arial"/>
              <a:buChar char="•"/>
            </a:pPr>
            <a:endParaRPr lang="en-US" sz="1900"/>
          </a:p>
          <a:p>
            <a:pPr>
              <a:spcBef>
                <a:spcPct val="20000"/>
              </a:spcBef>
              <a:spcAft>
                <a:spcPts val="600"/>
              </a:spcAft>
              <a:buSzPct val="145000"/>
              <a:buFont typeface="Arial"/>
              <a:buChar char="•"/>
            </a:pPr>
            <a:r>
              <a:rPr lang="en-US" sz="1900"/>
              <a:t>Developing Assessment tools</a:t>
            </a:r>
          </a:p>
          <a:p>
            <a:pPr>
              <a:spcBef>
                <a:spcPct val="20000"/>
              </a:spcBef>
              <a:spcAft>
                <a:spcPts val="600"/>
              </a:spcAft>
              <a:buSzPct val="145000"/>
              <a:buFont typeface="Arial"/>
              <a:buChar char="•"/>
            </a:pPr>
            <a:r>
              <a:rPr lang="en-US" sz="1900"/>
              <a:t>Administering Assessments</a:t>
            </a:r>
          </a:p>
          <a:p>
            <a:pPr>
              <a:spcBef>
                <a:spcPct val="20000"/>
              </a:spcBef>
              <a:spcAft>
                <a:spcPts val="600"/>
              </a:spcAft>
              <a:buSzPct val="145000"/>
              <a:buFont typeface="Arial"/>
              <a:buChar char="•"/>
            </a:pPr>
            <a:r>
              <a:rPr lang="en-US" sz="1900"/>
              <a:t>Informing examinees</a:t>
            </a:r>
          </a:p>
          <a:p>
            <a:pPr>
              <a:spcBef>
                <a:spcPct val="20000"/>
              </a:spcBef>
              <a:spcAft>
                <a:spcPts val="600"/>
              </a:spcAft>
              <a:buSzPct val="145000"/>
              <a:buFont typeface="Arial"/>
              <a:buChar char="•"/>
            </a:pPr>
            <a:r>
              <a:rPr lang="en-US" sz="1900"/>
              <a:t>Reporting and Interpreting Scores</a:t>
            </a:r>
          </a:p>
          <a:p>
            <a:pPr>
              <a:spcBef>
                <a:spcPct val="20000"/>
              </a:spcBef>
              <a:spcAft>
                <a:spcPts val="600"/>
              </a:spcAft>
              <a:buSzPct val="145000"/>
              <a:buFont typeface="Arial"/>
              <a:buChar char="•"/>
            </a:pPr>
            <a:r>
              <a:rPr lang="en-US" sz="1900"/>
              <a:t>Use and Evaluation of Assessments</a:t>
            </a:r>
          </a:p>
          <a:p>
            <a:pPr>
              <a:spcBef>
                <a:spcPct val="20000"/>
              </a:spcBef>
              <a:spcAft>
                <a:spcPts val="600"/>
              </a:spcAft>
              <a:buSzPct val="145000"/>
              <a:buFont typeface="Arial"/>
              <a:buChar char="•"/>
            </a:pPr>
            <a:endParaRPr lang="en-US" sz="1900"/>
          </a:p>
        </p:txBody>
      </p:sp>
    </p:spTree>
    <p:extLst>
      <p:ext uri="{BB962C8B-B14F-4D97-AF65-F5344CB8AC3E}">
        <p14:creationId xmlns:p14="http://schemas.microsoft.com/office/powerpoint/2010/main" val="368747647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0"/>
        <p:cNvGrpSpPr/>
        <p:nvPr/>
      </p:nvGrpSpPr>
      <p:grpSpPr>
        <a:xfrm>
          <a:off x="0" y="0"/>
          <a:ext cx="0" cy="0"/>
          <a:chOff x="0" y="0"/>
          <a:chExt cx="0" cy="0"/>
        </a:xfrm>
      </p:grpSpPr>
      <p:grpSp>
        <p:nvGrpSpPr>
          <p:cNvPr id="130" name="Group 12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8" name="Rectangle 13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4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53" name="Google Shape;253;p2"/>
          <p:cNvSpPr txBox="1"/>
          <p:nvPr/>
        </p:nvSpPr>
        <p:spPr>
          <a:xfrm>
            <a:off x="1018191" y="685800"/>
            <a:ext cx="7411825" cy="1752599"/>
          </a:xfrm>
          <a:prstGeom prst="rect">
            <a:avLst/>
          </a:prstGeom>
        </p:spPr>
        <p:txBody>
          <a:bodyPr spcFirstLastPara="1" vert="horz" lIns="91440" tIns="45720" rIns="91440" bIns="45720" rtlCol="0" anchor="ctr" anchorCtr="0">
            <a:normAutofit/>
          </a:bodyPr>
          <a:lstStyle/>
          <a:p>
            <a:pPr lvl="0">
              <a:lnSpc>
                <a:spcPct val="90000"/>
              </a:lnSpc>
              <a:spcBef>
                <a:spcPct val="0"/>
              </a:spcBef>
              <a:spcAft>
                <a:spcPts val="600"/>
              </a:spcAft>
              <a:buClr>
                <a:srgbClr val="2E75B5"/>
              </a:buClr>
              <a:buSzPts val="3997"/>
            </a:pPr>
            <a:endParaRPr lang="en-US" sz="3400">
              <a:ln w="3175" cmpd="sng">
                <a:noFill/>
              </a:ln>
              <a:latin typeface="+mj-lt"/>
              <a:ea typeface="+mj-ea"/>
              <a:cs typeface="+mj-cs"/>
              <a:sym typeface="Gill Sans"/>
            </a:endParaRPr>
          </a:p>
          <a:p>
            <a:pPr lvl="0">
              <a:lnSpc>
                <a:spcPct val="90000"/>
              </a:lnSpc>
              <a:spcBef>
                <a:spcPct val="0"/>
              </a:spcBef>
              <a:spcAft>
                <a:spcPts val="600"/>
              </a:spcAft>
              <a:buClr>
                <a:srgbClr val="2E75B5"/>
              </a:buClr>
              <a:buSzPts val="3997"/>
            </a:pPr>
            <a:r>
              <a:rPr lang="en-US" sz="3400">
                <a:ln w="3175" cmpd="sng">
                  <a:noFill/>
                </a:ln>
                <a:latin typeface="+mj-lt"/>
                <a:ea typeface="+mj-ea"/>
                <a:cs typeface="+mj-cs"/>
                <a:sym typeface="Gill Sans"/>
              </a:rPr>
              <a:t>Examination of UF’s Status on Fairness &amp; Equity in Assessments</a:t>
            </a:r>
          </a:p>
        </p:txBody>
      </p:sp>
      <p:sp>
        <p:nvSpPr>
          <p:cNvPr id="251" name="Google Shape;251;p2"/>
          <p:cNvSpPr txBox="1">
            <a:spLocks noGrp="1"/>
          </p:cNvSpPr>
          <p:nvPr>
            <p:ph type="body" idx="1"/>
          </p:nvPr>
        </p:nvSpPr>
        <p:spPr>
          <a:xfrm>
            <a:off x="1018190" y="2666999"/>
            <a:ext cx="7243603" cy="2719193"/>
          </a:xfrm>
          <a:prstGeom prst="rect">
            <a:avLst/>
          </a:prstGeom>
        </p:spPr>
        <p:txBody>
          <a:bodyPr spcFirstLastPara="1" vert="horz" lIns="91440" tIns="45720" rIns="91440" bIns="45720" rtlCol="0" anchor="t" anchorCtr="0">
            <a:normAutofit/>
          </a:bodyPr>
          <a:lstStyle/>
          <a:p>
            <a:pPr marL="438150" indent="-285750">
              <a:spcBef>
                <a:spcPct val="20000"/>
              </a:spcBef>
              <a:spcAft>
                <a:spcPts val="600"/>
              </a:spcAft>
              <a:buSzPct val="145000"/>
            </a:pPr>
            <a:r>
              <a:rPr lang="en-US" sz="1500" i="1" dirty="0"/>
              <a:t>Guidelines Development Group</a:t>
            </a:r>
          </a:p>
          <a:p>
            <a:pPr marL="438150" indent="-285750">
              <a:spcBef>
                <a:spcPct val="20000"/>
              </a:spcBef>
              <a:spcAft>
                <a:spcPts val="600"/>
              </a:spcAft>
              <a:buSzPct val="145000"/>
            </a:pPr>
            <a:r>
              <a:rPr lang="en-US" sz="1500" i="1" dirty="0"/>
              <a:t>Model Development Group</a:t>
            </a:r>
            <a:endParaRPr lang="en-US" sz="1500" dirty="0"/>
          </a:p>
          <a:p>
            <a:pPr marL="412750" indent="-285750">
              <a:spcBef>
                <a:spcPct val="20000"/>
              </a:spcBef>
              <a:spcAft>
                <a:spcPts val="600"/>
              </a:spcAft>
              <a:buSzPct val="145000"/>
            </a:pPr>
            <a:r>
              <a:rPr lang="en-US" sz="1500" dirty="0"/>
              <a:t>Faculty/College/Unit representatives</a:t>
            </a:r>
          </a:p>
          <a:p>
            <a:pPr marL="412750" indent="-285750">
              <a:spcBef>
                <a:spcPct val="20000"/>
              </a:spcBef>
              <a:spcAft>
                <a:spcPts val="600"/>
              </a:spcAft>
              <a:buSzPct val="145000"/>
            </a:pPr>
            <a:r>
              <a:rPr lang="en-US" sz="1500" dirty="0"/>
              <a:t>Student Representatives</a:t>
            </a:r>
          </a:p>
          <a:p>
            <a:pPr marL="412750" indent="-285750">
              <a:spcBef>
                <a:spcPct val="20000"/>
              </a:spcBef>
              <a:spcAft>
                <a:spcPts val="600"/>
              </a:spcAft>
              <a:buSzPct val="145000"/>
            </a:pPr>
            <a:r>
              <a:rPr lang="en-US" sz="1500" dirty="0"/>
              <a:t>Administrators/UFHR</a:t>
            </a:r>
          </a:p>
          <a:p>
            <a:pPr marL="412750" indent="-285750">
              <a:spcBef>
                <a:spcPct val="20000"/>
              </a:spcBef>
              <a:spcAft>
                <a:spcPts val="600"/>
              </a:spcAft>
              <a:buSzPct val="145000"/>
            </a:pPr>
            <a:r>
              <a:rPr lang="en-US" sz="1500" dirty="0"/>
              <a:t>Library</a:t>
            </a:r>
          </a:p>
          <a:p>
            <a:pPr marL="412750" indent="-285750">
              <a:spcBef>
                <a:spcPct val="20000"/>
              </a:spcBef>
              <a:spcAft>
                <a:spcPts val="600"/>
              </a:spcAft>
              <a:buSzPct val="145000"/>
            </a:pPr>
            <a:r>
              <a:rPr lang="en-US" sz="1500" dirty="0"/>
              <a:t>Graduate School</a:t>
            </a:r>
          </a:p>
          <a:p>
            <a:pPr marL="412750" indent="-285750">
              <a:spcBef>
                <a:spcPct val="20000"/>
              </a:spcBef>
              <a:spcAft>
                <a:spcPts val="600"/>
              </a:spcAft>
              <a:buSzPct val="145000"/>
            </a:pPr>
            <a:r>
              <a:rPr lang="en-US" sz="1500" dirty="0"/>
              <a:t>Division of Student Affairs Assessment and Research</a:t>
            </a:r>
          </a:p>
          <a:p>
            <a:pPr marL="171450" indent="-44450">
              <a:spcBef>
                <a:spcPct val="20000"/>
              </a:spcBef>
              <a:spcAft>
                <a:spcPts val="600"/>
              </a:spcAft>
              <a:buSzPct val="145000"/>
              <a:buFont typeface="Arial"/>
              <a:buChar char="•"/>
            </a:pPr>
            <a:endParaRPr lang="en-US" sz="1500" dirty="0"/>
          </a:p>
          <a:p>
            <a:pPr marL="171450" indent="-44450">
              <a:spcBef>
                <a:spcPct val="20000"/>
              </a:spcBef>
              <a:spcAft>
                <a:spcPts val="600"/>
              </a:spcAft>
              <a:buSzPct val="145000"/>
              <a:buFont typeface="Arial"/>
              <a:buChar char="•"/>
            </a:pPr>
            <a:endParaRPr lang="en-US" sz="1500" dirty="0"/>
          </a:p>
          <a:p>
            <a:pPr marL="171450" indent="-44450">
              <a:spcBef>
                <a:spcPct val="20000"/>
              </a:spcBef>
              <a:spcAft>
                <a:spcPts val="600"/>
              </a:spcAft>
              <a:buSzPct val="145000"/>
              <a:buFont typeface="Arial"/>
              <a:buChar char="•"/>
            </a:pPr>
            <a:endParaRPr lang="en-US" sz="1500" dirty="0"/>
          </a:p>
          <a:p>
            <a:pPr marL="171450" indent="-44450">
              <a:spcBef>
                <a:spcPct val="20000"/>
              </a:spcBef>
              <a:spcAft>
                <a:spcPts val="600"/>
              </a:spcAft>
              <a:buSzPct val="145000"/>
              <a:buFont typeface="Arial"/>
              <a:buChar char="•"/>
            </a:pPr>
            <a:endParaRPr lang="en-US" sz="1500" dirty="0"/>
          </a:p>
          <a:p>
            <a:pPr marL="171450" indent="-44450">
              <a:spcBef>
                <a:spcPct val="20000"/>
              </a:spcBef>
              <a:spcAft>
                <a:spcPts val="600"/>
              </a:spcAft>
              <a:buSzPct val="145000"/>
              <a:buFont typeface="Arial"/>
              <a:buChar char="•"/>
            </a:pPr>
            <a:endParaRPr lang="en-US" sz="1500" dirty="0"/>
          </a:p>
          <a:p>
            <a:pPr marL="171450" indent="-44450">
              <a:spcBef>
                <a:spcPct val="20000"/>
              </a:spcBef>
              <a:spcAft>
                <a:spcPts val="600"/>
              </a:spcAft>
              <a:buSzPct val="145000"/>
              <a:buFont typeface="Arial"/>
              <a:buChar char="•"/>
            </a:pPr>
            <a:endParaRPr lang="en-US" sz="1500" dirty="0"/>
          </a:p>
          <a:p>
            <a:pPr marL="171450" indent="-44450">
              <a:spcBef>
                <a:spcPct val="20000"/>
              </a:spcBef>
              <a:spcAft>
                <a:spcPts val="600"/>
              </a:spcAft>
              <a:buSzPct val="145000"/>
              <a:buFont typeface="Arial"/>
              <a:buChar char="•"/>
            </a:pPr>
            <a:endParaRPr lang="en-US" sz="1500" dirty="0"/>
          </a:p>
        </p:txBody>
      </p:sp>
      <p:sp>
        <p:nvSpPr>
          <p:cNvPr id="252" name="Google Shape;252;p2"/>
          <p:cNvSpPr txBox="1"/>
          <p:nvPr/>
        </p:nvSpPr>
        <p:spPr>
          <a:xfrm>
            <a:off x="1440873" y="0"/>
            <a:ext cx="9328727" cy="1252728"/>
          </a:xfrm>
          <a:prstGeom prst="rect">
            <a:avLst/>
          </a:prstGeom>
          <a:noFill/>
          <a:ln>
            <a:noFill/>
          </a:ln>
        </p:spPr>
        <p:txBody>
          <a:bodyPr spcFirstLastPara="1" wrap="square" lIns="91425" tIns="45700" rIns="91425" bIns="45700" anchor="ctr" anchorCtr="0">
            <a:normAutofit/>
          </a:bodyPr>
          <a:lstStyle/>
          <a:p>
            <a:pPr algn="ctr">
              <a:buClr>
                <a:srgbClr val="FFFFFF"/>
              </a:buClr>
              <a:buSzPts val="4290"/>
            </a:pPr>
            <a:endParaRPr sz="429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6113159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0"/>
        <p:cNvGrpSpPr/>
        <p:nvPr/>
      </p:nvGrpSpPr>
      <p:grpSpPr>
        <a:xfrm>
          <a:off x="0" y="0"/>
          <a:ext cx="0" cy="0"/>
          <a:chOff x="0" y="0"/>
          <a:chExt cx="0" cy="0"/>
        </a:xfrm>
      </p:grpSpPr>
      <p:grpSp>
        <p:nvGrpSpPr>
          <p:cNvPr id="130" name="Group 12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38" name="Rectangle 13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4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48" name="Rectangle 14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Google Shape;253;p2"/>
          <p:cNvSpPr txBox="1"/>
          <p:nvPr/>
        </p:nvSpPr>
        <p:spPr>
          <a:xfrm>
            <a:off x="1017040" y="1261872"/>
            <a:ext cx="3318198" cy="4334256"/>
          </a:xfrm>
          <a:prstGeom prst="rect">
            <a:avLst/>
          </a:prstGeom>
        </p:spPr>
        <p:txBody>
          <a:bodyPr spcFirstLastPara="1" vert="horz" lIns="91440" tIns="45720" rIns="91440" bIns="45720" rtlCol="0" anchor="ctr" anchorCtr="0">
            <a:normAutofit/>
          </a:bodyPr>
          <a:lstStyle/>
          <a:p>
            <a:pPr algn="r">
              <a:spcBef>
                <a:spcPct val="0"/>
              </a:spcBef>
              <a:spcAft>
                <a:spcPts val="600"/>
              </a:spcAft>
            </a:pPr>
            <a:r>
              <a:rPr lang="en-US" sz="3600" dirty="0">
                <a:ln w="3175" cmpd="sng">
                  <a:noFill/>
                </a:ln>
                <a:latin typeface="+mj-lt"/>
                <a:ea typeface="+mj-ea"/>
                <a:cs typeface="+mj-cs"/>
              </a:rPr>
              <a:t>Scrutinize UF’s Fairness &amp; Equity Gaps/ Issues/Strengths</a:t>
            </a:r>
          </a:p>
        </p:txBody>
      </p:sp>
      <p:cxnSp>
        <p:nvCxnSpPr>
          <p:cNvPr id="150" name="Straight Connector 14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Google Shape;251;p2"/>
          <p:cNvSpPr txBox="1">
            <a:spLocks noGrp="1"/>
          </p:cNvSpPr>
          <p:nvPr>
            <p:ph type="body" idx="1"/>
          </p:nvPr>
        </p:nvSpPr>
        <p:spPr>
          <a:xfrm>
            <a:off x="5054258" y="1027487"/>
            <a:ext cx="6096597" cy="4803025"/>
          </a:xfrm>
          <a:prstGeom prst="rect">
            <a:avLst/>
          </a:prstGeom>
        </p:spPr>
        <p:txBody>
          <a:bodyPr spcFirstLastPara="1" vert="horz" lIns="91440" tIns="45720" rIns="91440" bIns="45720" rtlCol="0" anchor="ctr" anchorCtr="0">
            <a:normAutofit lnSpcReduction="10000"/>
          </a:bodyPr>
          <a:lstStyle/>
          <a:p>
            <a:pPr indent="-457200">
              <a:spcBef>
                <a:spcPct val="20000"/>
              </a:spcBef>
              <a:spcAft>
                <a:spcPts val="600"/>
              </a:spcAft>
              <a:buSzPct val="145000"/>
              <a:buFont typeface="Arial"/>
              <a:buChar char="•"/>
            </a:pPr>
            <a:endParaRPr lang="en-US" sz="1900" dirty="0"/>
          </a:p>
          <a:p>
            <a:pPr indent="-457200">
              <a:spcBef>
                <a:spcPct val="20000"/>
              </a:spcBef>
              <a:spcAft>
                <a:spcPts val="600"/>
              </a:spcAft>
              <a:buSzPct val="145000"/>
              <a:buFont typeface="Arial"/>
              <a:buChar char="•"/>
            </a:pPr>
            <a:r>
              <a:rPr lang="en-US" dirty="0"/>
              <a:t>Assessment tools</a:t>
            </a:r>
          </a:p>
          <a:p>
            <a:pPr indent="-457200">
              <a:spcBef>
                <a:spcPct val="20000"/>
              </a:spcBef>
              <a:spcAft>
                <a:spcPts val="600"/>
              </a:spcAft>
              <a:buSzPct val="145000"/>
              <a:buFont typeface="Arial"/>
              <a:buChar char="•"/>
            </a:pPr>
            <a:r>
              <a:rPr lang="en-US" dirty="0"/>
              <a:t>Systems </a:t>
            </a:r>
          </a:p>
          <a:p>
            <a:pPr indent="-457200">
              <a:spcBef>
                <a:spcPct val="20000"/>
              </a:spcBef>
              <a:spcAft>
                <a:spcPts val="600"/>
              </a:spcAft>
              <a:buSzPct val="145000"/>
              <a:buFont typeface="Arial"/>
              <a:buChar char="•"/>
            </a:pPr>
            <a:r>
              <a:rPr lang="en-US" dirty="0"/>
              <a:t>Are our assessment systems inclusive, fair and equitable for all faculty, staff and student populations? </a:t>
            </a:r>
          </a:p>
          <a:p>
            <a:pPr indent="-457200">
              <a:spcBef>
                <a:spcPct val="20000"/>
              </a:spcBef>
              <a:spcAft>
                <a:spcPts val="600"/>
              </a:spcAft>
              <a:buSzPct val="145000"/>
              <a:buFont typeface="Arial"/>
              <a:buChar char="•"/>
            </a:pPr>
            <a:r>
              <a:rPr lang="en-US" dirty="0"/>
              <a:t>Processes</a:t>
            </a:r>
          </a:p>
          <a:p>
            <a:pPr indent="-457200">
              <a:spcBef>
                <a:spcPct val="20000"/>
              </a:spcBef>
              <a:spcAft>
                <a:spcPts val="600"/>
              </a:spcAft>
              <a:buSzPct val="145000"/>
              <a:buFont typeface="Arial"/>
              <a:buChar char="•"/>
            </a:pPr>
            <a:r>
              <a:rPr lang="en-US" dirty="0"/>
              <a:t>Methods</a:t>
            </a:r>
          </a:p>
          <a:p>
            <a:pPr indent="-457200">
              <a:spcBef>
                <a:spcPct val="20000"/>
              </a:spcBef>
              <a:spcAft>
                <a:spcPts val="600"/>
              </a:spcAft>
              <a:buSzPct val="145000"/>
              <a:buFont typeface="Arial"/>
              <a:buChar char="•"/>
            </a:pPr>
            <a:r>
              <a:rPr lang="en-US" dirty="0"/>
              <a:t>“Methods that reflect inherent biases are also much less likely to be detected by assessment teams unless they include diverse faculty and staff” (Huston C., 2020)</a:t>
            </a:r>
          </a:p>
          <a:p>
            <a:pPr marL="171450" indent="-44450">
              <a:spcBef>
                <a:spcPct val="20000"/>
              </a:spcBef>
              <a:spcAft>
                <a:spcPts val="600"/>
              </a:spcAft>
              <a:buSzPct val="145000"/>
              <a:buFont typeface="Arial"/>
              <a:buChar char="•"/>
            </a:pPr>
            <a:endParaRPr lang="en-US" sz="1900" dirty="0"/>
          </a:p>
        </p:txBody>
      </p:sp>
    </p:spTree>
    <p:extLst>
      <p:ext uri="{BB962C8B-B14F-4D97-AF65-F5344CB8AC3E}">
        <p14:creationId xmlns:p14="http://schemas.microsoft.com/office/powerpoint/2010/main" val="417345246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250"/>
        <p:cNvGrpSpPr/>
        <p:nvPr/>
      </p:nvGrpSpPr>
      <p:grpSpPr>
        <a:xfrm>
          <a:off x="0" y="0"/>
          <a:ext cx="0" cy="0"/>
          <a:chOff x="0" y="0"/>
          <a:chExt cx="0" cy="0"/>
        </a:xfrm>
      </p:grpSpPr>
      <p:grpSp>
        <p:nvGrpSpPr>
          <p:cNvPr id="130" name="Group 12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38" name="Rectangle 13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42" name="Group 14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4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53" name="Google Shape;253;p2"/>
          <p:cNvSpPr txBox="1"/>
          <p:nvPr/>
        </p:nvSpPr>
        <p:spPr>
          <a:xfrm>
            <a:off x="412025" y="1072609"/>
            <a:ext cx="3041557" cy="4522647"/>
          </a:xfrm>
          <a:prstGeom prst="rect">
            <a:avLst/>
          </a:prstGeom>
          <a:effectLst/>
        </p:spPr>
        <p:txBody>
          <a:bodyPr spcFirstLastPara="1" vert="horz" lIns="91440" tIns="45720" rIns="91440" bIns="45720" rtlCol="0" anchor="ctr" anchorCtr="0">
            <a:normAutofit/>
          </a:bodyPr>
          <a:lstStyle/>
          <a:p>
            <a:pPr>
              <a:spcBef>
                <a:spcPct val="0"/>
              </a:spcBef>
              <a:spcAft>
                <a:spcPts val="600"/>
              </a:spcAft>
            </a:pPr>
            <a:r>
              <a:rPr lang="en-US" sz="3200">
                <a:ln w="3175" cmpd="sng">
                  <a:noFill/>
                </a:ln>
                <a:latin typeface="+mj-lt"/>
                <a:ea typeface="+mj-ea"/>
                <a:cs typeface="+mj-cs"/>
              </a:rPr>
              <a:t>Scrutinize UF’s Fairness and Equity Gaps/ Issues/Strengths</a:t>
            </a:r>
          </a:p>
        </p:txBody>
      </p:sp>
      <p:sp>
        <p:nvSpPr>
          <p:cNvPr id="251" name="Google Shape;251;p2"/>
          <p:cNvSpPr txBox="1">
            <a:spLocks noGrp="1"/>
          </p:cNvSpPr>
          <p:nvPr>
            <p:ph type="body" idx="1"/>
          </p:nvPr>
        </p:nvSpPr>
        <p:spPr>
          <a:xfrm>
            <a:off x="5149032" y="1072609"/>
            <a:ext cx="6652441" cy="4522647"/>
          </a:xfrm>
          <a:prstGeom prst="rect">
            <a:avLst/>
          </a:prstGeom>
        </p:spPr>
        <p:txBody>
          <a:bodyPr spcFirstLastPara="1" vert="horz" lIns="91440" tIns="45720" rIns="91440" bIns="45720" rtlCol="0" anchor="ctr" anchorCtr="0">
            <a:noAutofit/>
          </a:bodyPr>
          <a:lstStyle/>
          <a:p>
            <a:pPr indent="-457200">
              <a:spcBef>
                <a:spcPct val="20000"/>
              </a:spcBef>
              <a:spcAft>
                <a:spcPts val="600"/>
              </a:spcAft>
              <a:buSzPct val="145000"/>
              <a:buFont typeface="Arial"/>
              <a:buChar char="•"/>
            </a:pPr>
            <a:r>
              <a:rPr lang="en-US" dirty="0">
                <a:solidFill>
                  <a:schemeClr val="bg1"/>
                </a:solidFill>
              </a:rPr>
              <a:t>Guidelines</a:t>
            </a:r>
          </a:p>
          <a:p>
            <a:pPr indent="-457200">
              <a:spcBef>
                <a:spcPct val="20000"/>
              </a:spcBef>
              <a:spcAft>
                <a:spcPts val="600"/>
              </a:spcAft>
              <a:buSzPct val="145000"/>
              <a:buFont typeface="Arial"/>
              <a:buChar char="•"/>
            </a:pPr>
            <a:r>
              <a:rPr lang="en-US" dirty="0">
                <a:solidFill>
                  <a:schemeClr val="bg1"/>
                </a:solidFill>
              </a:rPr>
              <a:t>Policies- individuals, programs &amp; institution</a:t>
            </a:r>
          </a:p>
          <a:p>
            <a:pPr indent="-457200">
              <a:spcBef>
                <a:spcPct val="20000"/>
              </a:spcBef>
              <a:spcAft>
                <a:spcPts val="600"/>
              </a:spcAft>
              <a:buSzPct val="145000"/>
              <a:buFont typeface="Arial"/>
              <a:buChar char="•"/>
            </a:pPr>
            <a:r>
              <a:rPr lang="en-US" dirty="0">
                <a:solidFill>
                  <a:schemeClr val="bg1"/>
                </a:solidFill>
              </a:rPr>
              <a:t>Practices</a:t>
            </a:r>
          </a:p>
          <a:p>
            <a:pPr>
              <a:spcBef>
                <a:spcPct val="20000"/>
              </a:spcBef>
              <a:spcAft>
                <a:spcPts val="600"/>
              </a:spcAft>
              <a:buSzPct val="145000"/>
              <a:buFont typeface="Arial"/>
              <a:buChar char="•"/>
            </a:pPr>
            <a:r>
              <a:rPr lang="en-US" dirty="0">
                <a:solidFill>
                  <a:schemeClr val="bg1"/>
                </a:solidFill>
              </a:rPr>
              <a:t>Are our current assessment practices open and inclusive of faculty, staff or student populations? (Huston C., 2020).</a:t>
            </a:r>
          </a:p>
          <a:p>
            <a:pPr>
              <a:spcBef>
                <a:spcPct val="20000"/>
              </a:spcBef>
              <a:spcAft>
                <a:spcPts val="600"/>
              </a:spcAft>
              <a:buSzPct val="145000"/>
              <a:buFont typeface="Arial"/>
              <a:buChar char="•"/>
            </a:pPr>
            <a:r>
              <a:rPr lang="en-US" dirty="0">
                <a:solidFill>
                  <a:schemeClr val="bg1"/>
                </a:solidFill>
              </a:rPr>
              <a:t>Non-science faculty added the practice of student-centered assessment (peer assessment, competency-based grading, opportunity to submit multiple drafts) compared to exams  while science faculty did not (</a:t>
            </a:r>
            <a:r>
              <a:rPr lang="en-US" dirty="0" err="1">
                <a:solidFill>
                  <a:schemeClr val="bg1"/>
                </a:solidFill>
              </a:rPr>
              <a:t>Yanowitz</a:t>
            </a:r>
            <a:r>
              <a:rPr lang="en-US" dirty="0">
                <a:solidFill>
                  <a:schemeClr val="bg1"/>
                </a:solidFill>
              </a:rPr>
              <a:t> &amp; </a:t>
            </a:r>
            <a:r>
              <a:rPr lang="en-US" dirty="0" err="1">
                <a:solidFill>
                  <a:schemeClr val="bg1"/>
                </a:solidFill>
              </a:rPr>
              <a:t>Hahs</a:t>
            </a:r>
            <a:r>
              <a:rPr lang="en-US" dirty="0">
                <a:solidFill>
                  <a:schemeClr val="bg1"/>
                </a:solidFill>
              </a:rPr>
              <a:t>-Vaughn (2007).</a:t>
            </a:r>
          </a:p>
        </p:txBody>
      </p:sp>
      <p:sp>
        <p:nvSpPr>
          <p:cNvPr id="252" name="Google Shape;252;p2"/>
          <p:cNvSpPr txBox="1"/>
          <p:nvPr/>
        </p:nvSpPr>
        <p:spPr>
          <a:xfrm>
            <a:off x="1523997" y="-13209"/>
            <a:ext cx="9144002" cy="1375453"/>
          </a:xfrm>
          <a:prstGeom prst="rect">
            <a:avLst/>
          </a:prstGeom>
          <a:noFill/>
          <a:ln>
            <a:noFill/>
          </a:ln>
        </p:spPr>
        <p:txBody>
          <a:bodyPr spcFirstLastPara="1" wrap="square" lIns="91425" tIns="45700" rIns="91425" bIns="45700" anchor="ctr" anchorCtr="0">
            <a:normAutofit/>
          </a:bodyPr>
          <a:lstStyle/>
          <a:p>
            <a:pPr algn="ctr">
              <a:buClr>
                <a:srgbClr val="FFFFFF"/>
              </a:buClr>
              <a:buSzPts val="4290"/>
            </a:pPr>
            <a:endParaRPr sz="429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10594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99A24F-2CB3-4B5F-8DAF-E4D0716CB10E}"/>
              </a:ext>
            </a:extLst>
          </p:cNvPr>
          <p:cNvPicPr>
            <a:picLocks noChangeAspect="1"/>
          </p:cNvPicPr>
          <p:nvPr/>
        </p:nvPicPr>
        <p:blipFill rotWithShape="1">
          <a:blip r:embed="rId2">
            <a:duotone>
              <a:schemeClr val="bg2">
                <a:shade val="45000"/>
                <a:satMod val="135000"/>
              </a:schemeClr>
              <a:prstClr val="white"/>
            </a:duotone>
            <a:alphaModFix amt="25000"/>
          </a:blip>
          <a:srcRect/>
          <a:stretch/>
        </p:blipFill>
        <p:spPr>
          <a:xfrm>
            <a:off x="20" y="10"/>
            <a:ext cx="12191980" cy="6857990"/>
          </a:xfrm>
          <a:prstGeom prst="rect">
            <a:avLst/>
          </a:prstGeom>
        </p:spPr>
      </p:pic>
      <p:sp>
        <p:nvSpPr>
          <p:cNvPr id="3" name="Title 2"/>
          <p:cNvSpPr>
            <a:spLocks noGrp="1"/>
          </p:cNvSpPr>
          <p:nvPr>
            <p:ph type="title"/>
          </p:nvPr>
        </p:nvSpPr>
        <p:spPr>
          <a:xfrm>
            <a:off x="643467" y="639099"/>
            <a:ext cx="3647493" cy="4965833"/>
          </a:xfrm>
        </p:spPr>
        <p:txBody>
          <a:bodyPr vert="horz" lIns="91440" tIns="45720" rIns="91440" bIns="45720" rtlCol="0" anchor="ctr">
            <a:normAutofit/>
          </a:bodyPr>
          <a:lstStyle/>
          <a:p>
            <a:pPr>
              <a:spcBef>
                <a:spcPct val="0"/>
              </a:spcBef>
            </a:pPr>
            <a:br>
              <a:rPr lang="en-US" sz="4000" cap="none" dirty="0"/>
            </a:br>
            <a:r>
              <a:rPr lang="en-US" sz="4000" cap="none" dirty="0"/>
              <a:t> Status of Fairness and Equity in Assessments at UF</a:t>
            </a:r>
            <a:br>
              <a:rPr lang="en-US" sz="4000" cap="none" dirty="0"/>
            </a:br>
            <a:endParaRPr lang="en-US" sz="4000" cap="none" dirty="0"/>
          </a:p>
        </p:txBody>
      </p:sp>
      <p:cxnSp>
        <p:nvCxnSpPr>
          <p:cNvPr id="19" name="Straight Connector 18">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a:xfrm>
            <a:off x="4979938" y="639099"/>
            <a:ext cx="6591346" cy="4965833"/>
          </a:xfrm>
        </p:spPr>
        <p:txBody>
          <a:bodyPr vert="horz" lIns="91440" tIns="45720" rIns="91440" bIns="45720" rtlCol="0" anchor="ctr">
            <a:normAutofit/>
          </a:bodyPr>
          <a:lstStyle/>
          <a:p>
            <a:pPr>
              <a:spcBef>
                <a:spcPct val="20000"/>
              </a:spcBef>
              <a:spcAft>
                <a:spcPts val="600"/>
              </a:spcAft>
              <a:buSzPct val="145000"/>
              <a:buFont typeface="Arial"/>
              <a:buChar char="•"/>
            </a:pPr>
            <a:endParaRPr lang="en-US" dirty="0"/>
          </a:p>
          <a:p>
            <a:pPr>
              <a:spcBef>
                <a:spcPct val="20000"/>
              </a:spcBef>
              <a:spcAft>
                <a:spcPts val="600"/>
              </a:spcAft>
              <a:buSzPct val="145000"/>
              <a:buFont typeface="Arial"/>
              <a:buChar char="•"/>
            </a:pPr>
            <a:r>
              <a:rPr lang="en-US" dirty="0"/>
              <a:t>Practices</a:t>
            </a:r>
          </a:p>
          <a:p>
            <a:pPr>
              <a:spcBef>
                <a:spcPct val="20000"/>
              </a:spcBef>
              <a:spcAft>
                <a:spcPts val="600"/>
              </a:spcAft>
              <a:buSzPct val="145000"/>
              <a:buFont typeface="Arial"/>
              <a:buChar char="•"/>
            </a:pPr>
            <a:r>
              <a:rPr lang="en-US" dirty="0"/>
              <a:t>Experiences</a:t>
            </a:r>
          </a:p>
          <a:p>
            <a:pPr>
              <a:spcBef>
                <a:spcPct val="20000"/>
              </a:spcBef>
              <a:spcAft>
                <a:spcPts val="600"/>
              </a:spcAft>
              <a:buSzPct val="145000"/>
              <a:buFont typeface="Arial"/>
              <a:buChar char="•"/>
            </a:pPr>
            <a:r>
              <a:rPr lang="en-US" dirty="0"/>
              <a:t>Literature</a:t>
            </a:r>
          </a:p>
          <a:p>
            <a:pPr>
              <a:spcBef>
                <a:spcPct val="20000"/>
              </a:spcBef>
              <a:spcAft>
                <a:spcPts val="600"/>
              </a:spcAft>
              <a:buSzPct val="145000"/>
              <a:buFont typeface="Arial"/>
              <a:buChar char="•"/>
            </a:pPr>
            <a:r>
              <a:rPr lang="en-US" dirty="0"/>
              <a:t>Case Studies</a:t>
            </a:r>
          </a:p>
          <a:p>
            <a:pPr>
              <a:spcBef>
                <a:spcPct val="20000"/>
              </a:spcBef>
              <a:spcAft>
                <a:spcPts val="600"/>
              </a:spcAft>
              <a:buSzPct val="145000"/>
              <a:buFont typeface="Arial"/>
              <a:buChar char="•"/>
            </a:pPr>
            <a:r>
              <a:rPr lang="en-US" dirty="0"/>
              <a:t>Models</a:t>
            </a:r>
          </a:p>
          <a:p>
            <a:pPr>
              <a:spcBef>
                <a:spcPct val="20000"/>
              </a:spcBef>
              <a:spcAft>
                <a:spcPts val="600"/>
              </a:spcAft>
              <a:buSzPct val="145000"/>
              <a:buFont typeface="Arial"/>
              <a:buChar char="•"/>
            </a:pPr>
            <a:r>
              <a:rPr lang="en-US" dirty="0"/>
              <a:t>Identify Gaps/issues and strengths</a:t>
            </a:r>
          </a:p>
        </p:txBody>
      </p:sp>
    </p:spTree>
    <p:extLst>
      <p:ext uri="{BB962C8B-B14F-4D97-AF65-F5344CB8AC3E}">
        <p14:creationId xmlns:p14="http://schemas.microsoft.com/office/powerpoint/2010/main" val="416699324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9"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1"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2"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3" name="Title 2"/>
          <p:cNvSpPr>
            <a:spLocks noGrp="1"/>
          </p:cNvSpPr>
          <p:nvPr>
            <p:ph type="title"/>
          </p:nvPr>
        </p:nvSpPr>
        <p:spPr>
          <a:xfrm>
            <a:off x="1018191" y="685800"/>
            <a:ext cx="7411825" cy="1752599"/>
          </a:xfrm>
        </p:spPr>
        <p:txBody>
          <a:bodyPr vert="horz" lIns="91440" tIns="45720" rIns="91440" bIns="45720" rtlCol="0" anchor="ctr">
            <a:normAutofit/>
          </a:bodyPr>
          <a:lstStyle/>
          <a:p>
            <a:pPr algn="l">
              <a:spcBef>
                <a:spcPct val="0"/>
              </a:spcBef>
            </a:pPr>
            <a:r>
              <a:rPr lang="en-US" sz="4000" cap="none" dirty="0"/>
              <a:t>Fairness &amp; Equity Gaps/Issues &amp; Strengths Survey</a:t>
            </a:r>
          </a:p>
        </p:txBody>
      </p:sp>
      <p:sp>
        <p:nvSpPr>
          <p:cNvPr id="2" name="Text Placeholder 1"/>
          <p:cNvSpPr>
            <a:spLocks noGrp="1"/>
          </p:cNvSpPr>
          <p:nvPr>
            <p:ph type="body" idx="1"/>
          </p:nvPr>
        </p:nvSpPr>
        <p:spPr>
          <a:xfrm>
            <a:off x="223935" y="2667000"/>
            <a:ext cx="8406881" cy="1571626"/>
          </a:xfrm>
        </p:spPr>
        <p:txBody>
          <a:bodyPr vert="horz" lIns="91440" tIns="45720" rIns="91440" bIns="45720" rtlCol="0" anchor="t">
            <a:normAutofit/>
          </a:bodyPr>
          <a:lstStyle/>
          <a:p>
            <a:pPr marL="114300" indent="0">
              <a:spcBef>
                <a:spcPct val="20000"/>
              </a:spcBef>
              <a:spcAft>
                <a:spcPts val="600"/>
              </a:spcAft>
              <a:buSzPct val="145000"/>
              <a:buNone/>
            </a:pPr>
            <a:endParaRPr lang="en-US" dirty="0">
              <a:hlinkClick r:id="rId2"/>
            </a:endParaRPr>
          </a:p>
          <a:p>
            <a:pPr>
              <a:spcBef>
                <a:spcPct val="20000"/>
              </a:spcBef>
              <a:spcAft>
                <a:spcPts val="600"/>
              </a:spcAft>
              <a:buSzPct val="145000"/>
              <a:buFont typeface="Arial"/>
              <a:buChar char="•"/>
            </a:pPr>
            <a:r>
              <a:rPr lang="en-US" dirty="0">
                <a:hlinkClick r:id="rId2"/>
              </a:rPr>
              <a:t>https://ufl.qualtrics.com/jfe/form/SV_9NBYvAYioRqqDSC</a:t>
            </a:r>
            <a:endParaRPr lang="en-US" dirty="0"/>
          </a:p>
        </p:txBody>
      </p:sp>
    </p:spTree>
    <p:extLst>
      <p:ext uri="{BB962C8B-B14F-4D97-AF65-F5344CB8AC3E}">
        <p14:creationId xmlns:p14="http://schemas.microsoft.com/office/powerpoint/2010/main" val="128427910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6" name="Rectangle 15">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9"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20"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1"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2"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26" name="Rectangle 25">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9702" y="1261872"/>
            <a:ext cx="3145536" cy="4334256"/>
          </a:xfrm>
        </p:spPr>
        <p:txBody>
          <a:bodyPr vert="horz" lIns="91440" tIns="45720" rIns="91440" bIns="45720" rtlCol="0" anchor="ctr">
            <a:normAutofit/>
          </a:bodyPr>
          <a:lstStyle/>
          <a:p>
            <a:pPr>
              <a:spcBef>
                <a:spcPct val="0"/>
              </a:spcBef>
            </a:pPr>
            <a:r>
              <a:rPr lang="en-US" cap="none"/>
              <a:t>References</a:t>
            </a:r>
            <a:br>
              <a:rPr lang="en-US" cap="none"/>
            </a:br>
            <a:endParaRPr lang="en-US" cap="none"/>
          </a:p>
        </p:txBody>
      </p:sp>
      <p:cxnSp>
        <p:nvCxnSpPr>
          <p:cNvPr id="28" name="Straight Connector 27">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a:xfrm>
            <a:off x="5007932" y="1261873"/>
            <a:ext cx="5951013" cy="4449422"/>
          </a:xfrm>
        </p:spPr>
        <p:txBody>
          <a:bodyPr vert="horz" lIns="91440" tIns="45720" rIns="91440" bIns="45720" rtlCol="0" anchor="ctr">
            <a:normAutofit/>
          </a:bodyPr>
          <a:lstStyle/>
          <a:p>
            <a:pPr>
              <a:spcBef>
                <a:spcPct val="20000"/>
              </a:spcBef>
              <a:spcAft>
                <a:spcPts val="600"/>
              </a:spcAft>
              <a:buSzPct val="145000"/>
              <a:buFont typeface="Arial"/>
              <a:buChar char="•"/>
            </a:pPr>
            <a:r>
              <a:rPr lang="en-US" sz="2000" dirty="0"/>
              <a:t>Huston, C. (2020).Strategies for Change: Equity in Assessment Practices. Urbana, IL: National Institute for Learning Outcomes Assessment, Council for the Advancement of Standards in Higher Education, and Campus Labs. Retrieved January 20</a:t>
            </a:r>
            <a:r>
              <a:rPr lang="en-US" sz="2000" baseline="30000" dirty="0"/>
              <a:t>th</a:t>
            </a:r>
            <a:r>
              <a:rPr lang="en-US" sz="2000" dirty="0"/>
              <a:t> 2020 from </a:t>
            </a:r>
            <a:r>
              <a:rPr lang="en-US" sz="2000" dirty="0">
                <a:hlinkClick r:id="rId2"/>
              </a:rPr>
              <a:t>http://www.learningoutcomesassessment.org/</a:t>
            </a:r>
            <a:endParaRPr lang="en-US" sz="2000" dirty="0"/>
          </a:p>
          <a:p>
            <a:pPr>
              <a:spcBef>
                <a:spcPct val="20000"/>
              </a:spcBef>
              <a:spcAft>
                <a:spcPts val="600"/>
              </a:spcAft>
              <a:buSzPct val="145000"/>
              <a:buFont typeface="Arial"/>
              <a:buChar char="•"/>
            </a:pPr>
            <a:r>
              <a:rPr lang="en-US" sz="2000" dirty="0"/>
              <a:t> Karen L. </a:t>
            </a:r>
            <a:r>
              <a:rPr lang="en-US" sz="2000" dirty="0" err="1"/>
              <a:t>Yanowitz</a:t>
            </a:r>
            <a:r>
              <a:rPr lang="en-US" sz="2000" dirty="0"/>
              <a:t> &amp; Debbie L. </a:t>
            </a:r>
            <a:r>
              <a:rPr lang="en-US" sz="2000" dirty="0" err="1"/>
              <a:t>Hahs</a:t>
            </a:r>
            <a:r>
              <a:rPr lang="en-US" sz="2000" dirty="0"/>
              <a:t>-Vaughn (2007).Changes in student-centered assessment by postsecondary science and non-science faculty, Teaching in Higher Education, 12:2, 171-184, DOI: 10.1080/13562510701191927 </a:t>
            </a:r>
          </a:p>
          <a:p>
            <a:pPr>
              <a:spcBef>
                <a:spcPct val="20000"/>
              </a:spcBef>
              <a:spcAft>
                <a:spcPts val="600"/>
              </a:spcAft>
              <a:buSzPct val="145000"/>
              <a:buFont typeface="Arial"/>
              <a:buChar char="•"/>
            </a:pPr>
            <a:endParaRPr lang="en-US" sz="2000" dirty="0"/>
          </a:p>
          <a:p>
            <a:pPr>
              <a:spcBef>
                <a:spcPct val="20000"/>
              </a:spcBef>
              <a:spcAft>
                <a:spcPts val="600"/>
              </a:spcAft>
              <a:buSzPct val="145000"/>
              <a:buFont typeface="Arial"/>
              <a:buChar char="•"/>
            </a:pPr>
            <a:endParaRPr lang="en-US" sz="2000" dirty="0"/>
          </a:p>
        </p:txBody>
      </p:sp>
    </p:spTree>
    <p:extLst>
      <p:ext uri="{BB962C8B-B14F-4D97-AF65-F5344CB8AC3E}">
        <p14:creationId xmlns:p14="http://schemas.microsoft.com/office/powerpoint/2010/main" val="14232288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23271A-D231-4F2B-8697-A00D195C2EA2}"/>
              </a:ext>
            </a:extLst>
          </p:cNvPr>
          <p:cNvSpPr>
            <a:spLocks noGrp="1"/>
          </p:cNvSpPr>
          <p:nvPr>
            <p:ph type="title"/>
          </p:nvPr>
        </p:nvSpPr>
        <p:spPr/>
        <p:txBody>
          <a:bodyPr/>
          <a:lstStyle/>
          <a:p>
            <a:r>
              <a:rPr lang="en-US" dirty="0"/>
              <a:t>Next Steps</a:t>
            </a:r>
          </a:p>
        </p:txBody>
      </p:sp>
      <p:sp>
        <p:nvSpPr>
          <p:cNvPr id="5" name="Content Placeholder 4">
            <a:extLst>
              <a:ext uri="{FF2B5EF4-FFF2-40B4-BE49-F238E27FC236}">
                <a16:creationId xmlns:a16="http://schemas.microsoft.com/office/drawing/2014/main" id="{51D8413B-E911-4AAC-999F-3015E6325839}"/>
              </a:ext>
            </a:extLst>
          </p:cNvPr>
          <p:cNvSpPr>
            <a:spLocks noGrp="1"/>
          </p:cNvSpPr>
          <p:nvPr>
            <p:ph idx="1"/>
          </p:nvPr>
        </p:nvSpPr>
        <p:spPr/>
        <p:txBody>
          <a:bodyPr/>
          <a:lstStyle/>
          <a:p>
            <a:r>
              <a:rPr lang="en-US" dirty="0"/>
              <a:t>You will receive the survey via email, please complete it and submit it as soon as possible</a:t>
            </a:r>
          </a:p>
          <a:p>
            <a:r>
              <a:rPr lang="en-US" dirty="0"/>
              <a:t>You will receive a doodle poll soon requesting your availability for bi-weekly meetings by group – we will ask you to identify times you are open </a:t>
            </a:r>
          </a:p>
          <a:p>
            <a:r>
              <a:rPr lang="en-US" dirty="0"/>
              <a:t>The chairs will contact you about the first meeting time and date as soon as all responses have been received and the day/time is set</a:t>
            </a:r>
          </a:p>
        </p:txBody>
      </p:sp>
    </p:spTree>
    <p:extLst>
      <p:ext uri="{BB962C8B-B14F-4D97-AF65-F5344CB8AC3E}">
        <p14:creationId xmlns:p14="http://schemas.microsoft.com/office/powerpoint/2010/main" val="230025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7DB3E-3B10-49DE-B744-CF7437485288}"/>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30660307-952E-42AE-8700-89EA9DE477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532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8" name="Rectangle 1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A3130-4446-4D49-929C-E9307F7223C0}"/>
              </a:ext>
            </a:extLst>
          </p:cNvPr>
          <p:cNvSpPr>
            <a:spLocks noGrp="1"/>
          </p:cNvSpPr>
          <p:nvPr>
            <p:ph type="title"/>
          </p:nvPr>
        </p:nvSpPr>
        <p:spPr>
          <a:xfrm>
            <a:off x="1189702" y="1261872"/>
            <a:ext cx="3145536" cy="4334256"/>
          </a:xfrm>
        </p:spPr>
        <p:txBody>
          <a:bodyPr>
            <a:normAutofit/>
          </a:bodyPr>
          <a:lstStyle/>
          <a:p>
            <a:pPr algn="r"/>
            <a:r>
              <a:rPr lang="en-US" sz="3600" dirty="0"/>
              <a:t>The Charge</a:t>
            </a:r>
          </a:p>
        </p:txBody>
      </p:sp>
      <p:cxnSp>
        <p:nvCxnSpPr>
          <p:cNvPr id="20" name="Straight Connector 1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A31179-6C9E-4843-866C-E7BC3229FD9A}"/>
              </a:ext>
            </a:extLst>
          </p:cNvPr>
          <p:cNvSpPr>
            <a:spLocks noGrp="1"/>
          </p:cNvSpPr>
          <p:nvPr>
            <p:ph idx="1"/>
          </p:nvPr>
        </p:nvSpPr>
        <p:spPr>
          <a:xfrm>
            <a:off x="4948474" y="1176951"/>
            <a:ext cx="5974778" cy="4824055"/>
          </a:xfrm>
        </p:spPr>
        <p:txBody>
          <a:bodyPr>
            <a:normAutofit lnSpcReduction="10000"/>
          </a:bodyPr>
          <a:lstStyle/>
          <a:p>
            <a:pPr marL="0" indent="0">
              <a:lnSpc>
                <a:spcPct val="90000"/>
              </a:lnSpc>
              <a:buNone/>
            </a:pPr>
            <a:r>
              <a:rPr lang="en-US" sz="2800" dirty="0">
                <a:effectLst/>
                <a:latin typeface="Calibri" panose="020F0502020204030204" pitchFamily="34" charset="0"/>
                <a:ea typeface="Calibri" panose="020F0502020204030204" pitchFamily="34" charset="0"/>
              </a:rPr>
              <a:t>The Task Force is charged with establishing a set of guidelines for UF faculty, instructors, staff, and administrators to help ensure fairness and equity in assessment in all contexts at the university. The guidelines must address fairness and equity in the entire  assessment process, including development, opportunity to learn, administration, scoring, score interpretations, and the evaluation of the measurement properties of the assessment.</a:t>
            </a:r>
          </a:p>
        </p:txBody>
      </p:sp>
    </p:spTree>
    <p:extLst>
      <p:ext uri="{BB962C8B-B14F-4D97-AF65-F5344CB8AC3E}">
        <p14:creationId xmlns:p14="http://schemas.microsoft.com/office/powerpoint/2010/main" val="15393081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C24C97C-8897-4A28-832E-A60B43DB126B}"/>
              </a:ext>
            </a:extLst>
          </p:cNvPr>
          <p:cNvSpPr>
            <a:spLocks noGrp="1"/>
          </p:cNvSpPr>
          <p:nvPr>
            <p:ph type="title"/>
          </p:nvPr>
        </p:nvSpPr>
        <p:spPr>
          <a:xfrm>
            <a:off x="412025" y="1072609"/>
            <a:ext cx="3041557" cy="4522647"/>
          </a:xfrm>
          <a:effectLst/>
        </p:spPr>
        <p:txBody>
          <a:bodyPr anchor="ctr">
            <a:normAutofit/>
          </a:bodyPr>
          <a:lstStyle/>
          <a:p>
            <a:pPr algn="l"/>
            <a:r>
              <a:rPr lang="en-US" sz="3200"/>
              <a:t>Task Force Responsibilities</a:t>
            </a:r>
          </a:p>
        </p:txBody>
      </p:sp>
      <p:sp>
        <p:nvSpPr>
          <p:cNvPr id="3" name="Content Placeholder 2">
            <a:extLst>
              <a:ext uri="{FF2B5EF4-FFF2-40B4-BE49-F238E27FC236}">
                <a16:creationId xmlns:a16="http://schemas.microsoft.com/office/drawing/2014/main" id="{7ECF87C6-42C1-47DF-985C-C735E356EB85}"/>
              </a:ext>
            </a:extLst>
          </p:cNvPr>
          <p:cNvSpPr>
            <a:spLocks noGrp="1"/>
          </p:cNvSpPr>
          <p:nvPr>
            <p:ph idx="1"/>
          </p:nvPr>
        </p:nvSpPr>
        <p:spPr>
          <a:xfrm>
            <a:off x="5149032" y="1072609"/>
            <a:ext cx="6652441" cy="4522647"/>
          </a:xfrm>
        </p:spPr>
        <p:txBody>
          <a:bodyPr anchor="ctr">
            <a:normAutofit/>
          </a:bodyPr>
          <a:lstStyle/>
          <a:p>
            <a:pPr marL="0" marR="0" indent="0" rtl="0">
              <a:buNone/>
            </a:pPr>
            <a:r>
              <a:rPr lang="en-US" sz="2000" b="0" i="0" u="none" strike="noStrike" baseline="0" dirty="0">
                <a:solidFill>
                  <a:schemeClr val="bg1"/>
                </a:solidFill>
                <a:latin typeface="Calibri" panose="020F0502020204030204" pitchFamily="34" charset="0"/>
              </a:rPr>
              <a:t>Attend scheduled Task Force meetings.</a:t>
            </a:r>
          </a:p>
          <a:p>
            <a:pPr marL="0" marR="0" indent="0" rtl="0">
              <a:buNone/>
            </a:pPr>
            <a:r>
              <a:rPr lang="en-US" sz="2000" b="0" i="0" u="none" strike="noStrike" baseline="0" dirty="0">
                <a:solidFill>
                  <a:schemeClr val="bg1"/>
                </a:solidFill>
                <a:latin typeface="Calibri" panose="020F0502020204030204" pitchFamily="34" charset="0"/>
              </a:rPr>
              <a:t>Contribute expertise to the proceedings and the development of the guidelines and models.</a:t>
            </a:r>
          </a:p>
          <a:p>
            <a:pPr marL="0" marR="0" indent="0" rtl="0">
              <a:buNone/>
            </a:pPr>
            <a:r>
              <a:rPr lang="en-US" sz="2000" b="0" i="0" u="none" strike="noStrike" baseline="0" dirty="0">
                <a:solidFill>
                  <a:schemeClr val="bg1"/>
                </a:solidFill>
                <a:latin typeface="Calibri" panose="020F0502020204030204" pitchFamily="34" charset="0"/>
              </a:rPr>
              <a:t>Communicate Task Force progress to your unit when appropriate.</a:t>
            </a:r>
          </a:p>
          <a:p>
            <a:pPr marR="0" rtl="0"/>
            <a:endParaRPr lang="en-US" sz="2000" b="0" i="0" u="none" strike="noStrike" baseline="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8216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286C-8BBB-4D72-B76E-DC0E0C4B710B}"/>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F6C3DBEA-A6F2-410F-9FFB-5899D6F16199}"/>
              </a:ext>
            </a:extLst>
          </p:cNvPr>
          <p:cNvSpPr>
            <a:spLocks noGrp="1"/>
          </p:cNvSpPr>
          <p:nvPr>
            <p:ph idx="1"/>
          </p:nvPr>
        </p:nvSpPr>
        <p:spPr>
          <a:xfrm>
            <a:off x="1484310" y="2000817"/>
            <a:ext cx="10018713" cy="3790384"/>
          </a:xfrm>
        </p:spPr>
        <p:txBody>
          <a:bodyPr>
            <a:normAutofit/>
          </a:bodyPr>
          <a:lstStyle/>
          <a:p>
            <a:pPr marL="0" indent="0">
              <a:buNone/>
            </a:pPr>
            <a:r>
              <a:rPr lang="en-US" sz="2800" i="1" dirty="0">
                <a:effectLst/>
                <a:latin typeface="Calibri" panose="020F0502020204030204" pitchFamily="34" charset="0"/>
                <a:ea typeface="Calibri" panose="020F0502020204030204" pitchFamily="34" charset="0"/>
              </a:rPr>
              <a:t>Fairness and equity in assessment refer to the process of measurement (e.g., through surveys, batteries, scales, rubrics, tests) such that the interpretations and uses of scores are based on the construct, indicator, or learning outcomes being measured and not the characteristics of the examinee (e.g., race, ethnicity, gender, or disability). Fairness and equity in assessment ensure that no examinees are disadvantaged based on these characteristics.  </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210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4"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C4F2382-1601-4E26-B70C-2B70B3CDB568}"/>
              </a:ext>
            </a:extLst>
          </p:cNvPr>
          <p:cNvSpPr>
            <a:spLocks noGrp="1"/>
          </p:cNvSpPr>
          <p:nvPr>
            <p:ph type="title"/>
          </p:nvPr>
        </p:nvSpPr>
        <p:spPr>
          <a:xfrm>
            <a:off x="412025" y="1072609"/>
            <a:ext cx="3041557" cy="4522647"/>
          </a:xfrm>
          <a:effectLst/>
        </p:spPr>
        <p:txBody>
          <a:bodyPr anchor="ctr">
            <a:normAutofit/>
          </a:bodyPr>
          <a:lstStyle/>
          <a:p>
            <a:pPr algn="l"/>
            <a:r>
              <a:rPr lang="en-US" sz="3200" dirty="0"/>
              <a:t>The Groups</a:t>
            </a:r>
          </a:p>
        </p:txBody>
      </p:sp>
      <p:sp>
        <p:nvSpPr>
          <p:cNvPr id="4" name="Content Placeholder 3">
            <a:extLst>
              <a:ext uri="{FF2B5EF4-FFF2-40B4-BE49-F238E27FC236}">
                <a16:creationId xmlns:a16="http://schemas.microsoft.com/office/drawing/2014/main" id="{DBC500DE-BB2B-4C77-B079-C5E8D73F9B00}"/>
              </a:ext>
            </a:extLst>
          </p:cNvPr>
          <p:cNvSpPr>
            <a:spLocks noGrp="1"/>
          </p:cNvSpPr>
          <p:nvPr>
            <p:ph idx="1"/>
          </p:nvPr>
        </p:nvSpPr>
        <p:spPr>
          <a:xfrm>
            <a:off x="5149032" y="1072609"/>
            <a:ext cx="6652441" cy="4522647"/>
          </a:xfrm>
        </p:spPr>
        <p:txBody>
          <a:bodyPr anchor="ctr">
            <a:normAutofit/>
          </a:bodyPr>
          <a:lstStyle/>
          <a:p>
            <a:pPr marL="0" indent="0">
              <a:buNone/>
            </a:pPr>
            <a:r>
              <a:rPr lang="en-US" sz="2000" b="1" dirty="0">
                <a:solidFill>
                  <a:schemeClr val="bg1"/>
                </a:solidFill>
              </a:rPr>
              <a:t>Guideline Development Group</a:t>
            </a:r>
          </a:p>
          <a:p>
            <a:pPr marL="0" indent="0">
              <a:buNone/>
            </a:pPr>
            <a:r>
              <a:rPr lang="en-US" sz="2000" dirty="0">
                <a:solidFill>
                  <a:schemeClr val="bg1"/>
                </a:solidFill>
              </a:rPr>
              <a:t>Work with David Miller and Teresa Mutahi to develop the guidelines and review the recommendations from the model development group, and where mutually agreeable, implement the recommendations to modify the guidelines.</a:t>
            </a:r>
          </a:p>
          <a:p>
            <a:pPr marL="0" indent="0">
              <a:buNone/>
            </a:pPr>
            <a:endParaRPr lang="en-US" sz="2000" dirty="0">
              <a:solidFill>
                <a:schemeClr val="bg1"/>
              </a:solidFill>
            </a:endParaRPr>
          </a:p>
          <a:p>
            <a:pPr marL="0" indent="0">
              <a:buNone/>
            </a:pPr>
            <a:r>
              <a:rPr lang="en-US" sz="2000" b="1" dirty="0">
                <a:solidFill>
                  <a:schemeClr val="bg1"/>
                </a:solidFill>
              </a:rPr>
              <a:t>Model Development Group</a:t>
            </a:r>
          </a:p>
          <a:p>
            <a:pPr marL="0" indent="0">
              <a:buNone/>
            </a:pPr>
            <a:r>
              <a:rPr lang="en-US" sz="2000" dirty="0">
                <a:solidFill>
                  <a:schemeClr val="bg1"/>
                </a:solidFill>
              </a:rPr>
              <a:t>Work with Corinne Huggins-Manley to locate and develop models that operationalize the guidelines in various contexts; provide the guideline development group with </a:t>
            </a:r>
            <a:r>
              <a:rPr lang="en-US" sz="2000">
                <a:solidFill>
                  <a:schemeClr val="bg1"/>
                </a:solidFill>
              </a:rPr>
              <a:t>modifications to </a:t>
            </a:r>
            <a:r>
              <a:rPr lang="en-US" sz="2000" dirty="0">
                <a:solidFill>
                  <a:schemeClr val="bg1"/>
                </a:solidFill>
              </a:rPr>
              <a:t>increase their utility.</a:t>
            </a:r>
          </a:p>
        </p:txBody>
      </p:sp>
    </p:spTree>
    <p:extLst>
      <p:ext uri="{BB962C8B-B14F-4D97-AF65-F5344CB8AC3E}">
        <p14:creationId xmlns:p14="http://schemas.microsoft.com/office/powerpoint/2010/main" val="312006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3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50CD10FC-1C32-4803-8755-40B47E9F40D1}"/>
              </a:ext>
            </a:extLst>
          </p:cNvPr>
          <p:cNvSpPr>
            <a:spLocks noGrp="1"/>
          </p:cNvSpPr>
          <p:nvPr>
            <p:ph type="title"/>
          </p:nvPr>
        </p:nvSpPr>
        <p:spPr>
          <a:xfrm>
            <a:off x="2253785" y="1380068"/>
            <a:ext cx="4978303" cy="2616199"/>
          </a:xfrm>
        </p:spPr>
        <p:txBody>
          <a:bodyPr vert="horz" lIns="91440" tIns="45720" rIns="91440" bIns="45720" rtlCol="0" anchor="b">
            <a:normAutofit/>
          </a:bodyPr>
          <a:lstStyle/>
          <a:p>
            <a:r>
              <a:rPr lang="en-US" sz="6000"/>
              <a:t>David Miller, Co-chair</a:t>
            </a:r>
          </a:p>
        </p:txBody>
      </p:sp>
      <p:sp>
        <p:nvSpPr>
          <p:cNvPr id="5" name="Text Placeholder 4">
            <a:extLst>
              <a:ext uri="{FF2B5EF4-FFF2-40B4-BE49-F238E27FC236}">
                <a16:creationId xmlns:a16="http://schemas.microsoft.com/office/drawing/2014/main" id="{73ECA165-8FC6-462F-977C-067549185225}"/>
              </a:ext>
            </a:extLst>
          </p:cNvPr>
          <p:cNvSpPr>
            <a:spLocks noGrp="1"/>
          </p:cNvSpPr>
          <p:nvPr>
            <p:ph type="body" idx="1"/>
          </p:nvPr>
        </p:nvSpPr>
        <p:spPr>
          <a:xfrm>
            <a:off x="3151575" y="3996267"/>
            <a:ext cx="4080514" cy="1139151"/>
          </a:xfrm>
        </p:spPr>
        <p:txBody>
          <a:bodyPr vert="horz" lIns="91440" tIns="45720" rIns="91440" bIns="45720" rtlCol="0" anchor="t">
            <a:normAutofit/>
          </a:bodyPr>
          <a:lstStyle/>
          <a:p>
            <a:pPr>
              <a:lnSpc>
                <a:spcPct val="90000"/>
              </a:lnSpc>
            </a:pPr>
            <a:r>
              <a:rPr lang="en-US" sz="2100"/>
              <a:t>Professor, Research Evaluation and Methodology</a:t>
            </a:r>
          </a:p>
          <a:p>
            <a:pPr>
              <a:lnSpc>
                <a:spcPct val="90000"/>
              </a:lnSpc>
            </a:pPr>
            <a:r>
              <a:rPr lang="en-US" sz="2100"/>
              <a:t>College of Education</a:t>
            </a:r>
          </a:p>
        </p:txBody>
      </p:sp>
      <p:sp>
        <p:nvSpPr>
          <p:cNvPr id="39"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ith a beard and glasses&#10;&#10;Description automatically generated with low confidence">
            <a:extLst>
              <a:ext uri="{FF2B5EF4-FFF2-40B4-BE49-F238E27FC236}">
                <a16:creationId xmlns:a16="http://schemas.microsoft.com/office/drawing/2014/main" id="{44FB92D2-E7C4-4CF5-84E1-A9E2AB378006}"/>
              </a:ext>
            </a:extLst>
          </p:cNvPr>
          <p:cNvPicPr>
            <a:picLocks noChangeAspect="1"/>
          </p:cNvPicPr>
          <p:nvPr/>
        </p:nvPicPr>
        <p:blipFill>
          <a:blip r:embed="rId3"/>
          <a:stretch>
            <a:fillRect/>
          </a:stretch>
        </p:blipFill>
        <p:spPr>
          <a:xfrm>
            <a:off x="7873801" y="1057659"/>
            <a:ext cx="3341190" cy="4454920"/>
          </a:xfrm>
          <a:prstGeom prst="rect">
            <a:avLst/>
          </a:prstGeom>
        </p:spPr>
      </p:pic>
    </p:spTree>
    <p:extLst>
      <p:ext uri="{BB962C8B-B14F-4D97-AF65-F5344CB8AC3E}">
        <p14:creationId xmlns:p14="http://schemas.microsoft.com/office/powerpoint/2010/main" val="266516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E5F95-A742-4D6E-A4CA-FA8E8D7B59F9}"/>
              </a:ext>
            </a:extLst>
          </p:cNvPr>
          <p:cNvSpPr>
            <a:spLocks noGrp="1"/>
          </p:cNvSpPr>
          <p:nvPr>
            <p:ph type="title"/>
          </p:nvPr>
        </p:nvSpPr>
        <p:spPr>
          <a:xfrm>
            <a:off x="2572279" y="773723"/>
            <a:ext cx="8930747" cy="1062892"/>
          </a:xfrm>
        </p:spPr>
        <p:txBody>
          <a:bodyPr>
            <a:normAutofit/>
          </a:bodyPr>
          <a:lstStyle/>
          <a:p>
            <a:pPr algn="ctr"/>
            <a:r>
              <a:rPr lang="en-US" dirty="0">
                <a:latin typeface="Calibri" panose="020F0502020204030204" pitchFamily="34" charset="0"/>
                <a:cs typeface="Calibri" panose="020F0502020204030204" pitchFamily="34" charset="0"/>
              </a:rPr>
              <a:t>Many</a:t>
            </a:r>
            <a:r>
              <a:rPr lang="en-US" dirty="0"/>
              <a:t> Resources Available </a:t>
            </a:r>
          </a:p>
        </p:txBody>
      </p:sp>
      <p:sp>
        <p:nvSpPr>
          <p:cNvPr id="5" name="Text Placeholder 4">
            <a:extLst>
              <a:ext uri="{FF2B5EF4-FFF2-40B4-BE49-F238E27FC236}">
                <a16:creationId xmlns:a16="http://schemas.microsoft.com/office/drawing/2014/main" id="{6B996169-19E5-43A3-9EC2-813CFE25D837}"/>
              </a:ext>
            </a:extLst>
          </p:cNvPr>
          <p:cNvSpPr>
            <a:spLocks noGrp="1"/>
          </p:cNvSpPr>
          <p:nvPr>
            <p:ph type="body" idx="1"/>
          </p:nvPr>
        </p:nvSpPr>
        <p:spPr>
          <a:xfrm>
            <a:off x="2572278" y="2305538"/>
            <a:ext cx="8930748" cy="3332243"/>
          </a:xfrm>
        </p:spPr>
        <p:txBody>
          <a:bodyPr>
            <a:normAutofit fontScale="25000" lnSpcReduction="20000"/>
          </a:bodyPr>
          <a:lstStyle/>
          <a:p>
            <a:pPr algn="l"/>
            <a:endParaRPr lang="en-US" dirty="0"/>
          </a:p>
          <a:p>
            <a:pPr algn="l"/>
            <a:endParaRPr lang="en-US" sz="9800" dirty="0">
              <a:latin typeface="Calibri" panose="020F0502020204030204" pitchFamily="34" charset="0"/>
              <a:cs typeface="Calibri" panose="020F0502020204030204" pitchFamily="34" charset="0"/>
            </a:endParaRPr>
          </a:p>
          <a:p>
            <a:pPr algn="l"/>
            <a:r>
              <a:rPr lang="en-US" sz="9800" dirty="0">
                <a:latin typeface="Calibri" panose="020F0502020204030204" pitchFamily="34" charset="0"/>
                <a:cs typeface="Calibri" panose="020F0502020204030204" pitchFamily="34" charset="0"/>
              </a:rPr>
              <a:t>Professional Standards</a:t>
            </a:r>
          </a:p>
          <a:p>
            <a:pPr algn="l"/>
            <a:r>
              <a:rPr lang="en-US" sz="9800" dirty="0">
                <a:latin typeface="Calibri" panose="020F0502020204030204" pitchFamily="34" charset="0"/>
                <a:cs typeface="Calibri" panose="020F0502020204030204" pitchFamily="34" charset="0"/>
              </a:rPr>
              <a:t>Books</a:t>
            </a:r>
          </a:p>
          <a:p>
            <a:pPr algn="l"/>
            <a:r>
              <a:rPr lang="en-US" sz="9800" dirty="0">
                <a:latin typeface="Calibri" panose="020F0502020204030204" pitchFamily="34" charset="0"/>
                <a:cs typeface="Calibri" panose="020F0502020204030204" pitchFamily="34" charset="0"/>
              </a:rPr>
              <a:t>Articles</a:t>
            </a:r>
          </a:p>
          <a:p>
            <a:pPr algn="l"/>
            <a:r>
              <a:rPr lang="en-US" sz="9800" dirty="0">
                <a:latin typeface="Calibri" panose="020F0502020204030204" pitchFamily="34" charset="0"/>
                <a:cs typeface="Calibri" panose="020F0502020204030204" pitchFamily="34" charset="0"/>
              </a:rPr>
              <a:t>Reports</a:t>
            </a:r>
          </a:p>
          <a:p>
            <a:pPr algn="l"/>
            <a:r>
              <a:rPr lang="en-US" sz="9800" dirty="0">
                <a:latin typeface="Calibri" panose="020F0502020204030204" pitchFamily="34" charset="0"/>
                <a:cs typeface="Calibri" panose="020F0502020204030204" pitchFamily="34" charset="0"/>
              </a:rPr>
              <a:t>Experiences</a:t>
            </a:r>
          </a:p>
          <a:p>
            <a:pPr algn="l"/>
            <a:endParaRPr lang="en-US" sz="9800" u="sng" dirty="0">
              <a:latin typeface="Calibri" panose="020F0502020204030204" pitchFamily="34" charset="0"/>
              <a:cs typeface="Calibri" panose="020F0502020204030204" pitchFamily="34" charset="0"/>
            </a:endParaRPr>
          </a:p>
          <a:p>
            <a:pPr algn="l"/>
            <a:endParaRPr lang="en-US" sz="9800" dirty="0">
              <a:latin typeface="Calibri" panose="020F0502020204030204" pitchFamily="34" charset="0"/>
              <a:cs typeface="Calibri" panose="020F0502020204030204" pitchFamily="34" charset="0"/>
            </a:endParaRPr>
          </a:p>
          <a:p>
            <a:pPr algn="l"/>
            <a:r>
              <a:rPr lang="en-US" sz="9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4379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E5F95-A742-4D6E-A4CA-FA8E8D7B59F9}"/>
              </a:ext>
            </a:extLst>
          </p:cNvPr>
          <p:cNvSpPr>
            <a:spLocks noGrp="1"/>
          </p:cNvSpPr>
          <p:nvPr>
            <p:ph type="title"/>
          </p:nvPr>
        </p:nvSpPr>
        <p:spPr>
          <a:xfrm>
            <a:off x="2572279" y="773723"/>
            <a:ext cx="8930747" cy="1062892"/>
          </a:xfrm>
        </p:spPr>
        <p:txBody>
          <a:bodyPr/>
          <a:lstStyle/>
          <a:p>
            <a:pPr algn="ctr"/>
            <a:r>
              <a:rPr lang="en-US" dirty="0">
                <a:latin typeface="Calibri" panose="020F0502020204030204" pitchFamily="34" charset="0"/>
                <a:cs typeface="Calibri" panose="020F0502020204030204" pitchFamily="34" charset="0"/>
              </a:rPr>
              <a:t>Professional</a:t>
            </a:r>
            <a:r>
              <a:rPr lang="en-US" dirty="0"/>
              <a:t> Standards</a:t>
            </a:r>
          </a:p>
        </p:txBody>
      </p:sp>
      <p:sp>
        <p:nvSpPr>
          <p:cNvPr id="5" name="Text Placeholder 4">
            <a:extLst>
              <a:ext uri="{FF2B5EF4-FFF2-40B4-BE49-F238E27FC236}">
                <a16:creationId xmlns:a16="http://schemas.microsoft.com/office/drawing/2014/main" id="{6B996169-19E5-43A3-9EC2-813CFE25D837}"/>
              </a:ext>
            </a:extLst>
          </p:cNvPr>
          <p:cNvSpPr>
            <a:spLocks noGrp="1"/>
          </p:cNvSpPr>
          <p:nvPr>
            <p:ph type="body" idx="1"/>
          </p:nvPr>
        </p:nvSpPr>
        <p:spPr>
          <a:xfrm>
            <a:off x="2572278" y="2305538"/>
            <a:ext cx="8930748" cy="3332243"/>
          </a:xfrm>
        </p:spPr>
        <p:txBody>
          <a:bodyPr>
            <a:normAutofit fontScale="77500" lnSpcReduction="20000"/>
          </a:bodyPr>
          <a:lstStyle/>
          <a:p>
            <a:pPr algn="l"/>
            <a:endParaRPr lang="en-US" u="sng" dirty="0"/>
          </a:p>
          <a:p>
            <a:pPr algn="l"/>
            <a:endParaRPr lang="en-US" u="sng" dirty="0"/>
          </a:p>
          <a:p>
            <a:pPr algn="l"/>
            <a:r>
              <a:rPr lang="en-US" sz="2600" u="sng" dirty="0">
                <a:latin typeface="Calibri" panose="020F0502020204030204" pitchFamily="34" charset="0"/>
                <a:cs typeface="Calibri" panose="020F0502020204030204" pitchFamily="34" charset="0"/>
              </a:rPr>
              <a:t>Standards for Educational and Psychological Testing </a:t>
            </a:r>
            <a:r>
              <a:rPr lang="en-US" sz="2600" dirty="0">
                <a:latin typeface="Calibri" panose="020F0502020204030204" pitchFamily="34" charset="0"/>
                <a:cs typeface="Calibri" panose="020F0502020204030204" pitchFamily="34" charset="0"/>
              </a:rPr>
              <a:t>(2014). American Educational Research Association (AERA), American Psychological Association (APA), and National Council on Measurement in Education (NCME).</a:t>
            </a:r>
          </a:p>
          <a:p>
            <a:pPr algn="l"/>
            <a:r>
              <a:rPr lang="en-US" sz="2600" u="sng" dirty="0">
                <a:latin typeface="Calibri" panose="020F0502020204030204" pitchFamily="34" charset="0"/>
                <a:cs typeface="Calibri" panose="020F0502020204030204" pitchFamily="34" charset="0"/>
              </a:rPr>
              <a:t>Code of Fair Testing Practices in Education</a:t>
            </a:r>
            <a:r>
              <a:rPr lang="en-US" sz="2600" dirty="0">
                <a:latin typeface="Calibri" panose="020F0502020204030204" pitchFamily="34" charset="0"/>
                <a:cs typeface="Calibri" panose="020F0502020204030204" pitchFamily="34" charset="0"/>
              </a:rPr>
              <a:t>(2004).  Joint Committee on Testing Practices ( American Counseling Association, AERA, APA, American Speech-Language-Hearing Association, National Association of School Psychologists, National Association of Test Directors, and NCME. </a:t>
            </a:r>
            <a:endParaRPr lang="en-US" sz="2600" u="sng" dirty="0">
              <a:latin typeface="Calibri" panose="020F0502020204030204" pitchFamily="34" charset="0"/>
              <a:cs typeface="Calibri" panose="020F0502020204030204" pitchFamily="34" charset="0"/>
            </a:endParaRPr>
          </a:p>
          <a:p>
            <a:pPr algn="l"/>
            <a:endParaRPr lang="en-US" sz="2600" dirty="0">
              <a:latin typeface="Calibri" panose="020F0502020204030204" pitchFamily="34" charset="0"/>
              <a:cs typeface="Calibri" panose="020F0502020204030204" pitchFamily="34" charset="0"/>
            </a:endParaRPr>
          </a:p>
          <a:p>
            <a:pPr algn="l"/>
            <a:r>
              <a:rPr lang="en-US" dirty="0"/>
              <a:t> </a:t>
            </a:r>
          </a:p>
        </p:txBody>
      </p:sp>
    </p:spTree>
    <p:extLst>
      <p:ext uri="{BB962C8B-B14F-4D97-AF65-F5344CB8AC3E}">
        <p14:creationId xmlns:p14="http://schemas.microsoft.com/office/powerpoint/2010/main" val="2362934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1188</Words>
  <Application>Microsoft Office PowerPoint</Application>
  <PresentationFormat>Widescreen</PresentationFormat>
  <Paragraphs>137</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Gill Sans</vt:lpstr>
      <vt:lpstr>Parallax</vt:lpstr>
      <vt:lpstr>Fairness and Equity in Assessment Task Force</vt:lpstr>
      <vt:lpstr>Agenda</vt:lpstr>
      <vt:lpstr>The Charge</vt:lpstr>
      <vt:lpstr>Task Force Responsibilities</vt:lpstr>
      <vt:lpstr>Definition</vt:lpstr>
      <vt:lpstr>The Groups</vt:lpstr>
      <vt:lpstr>David Miller, Co-chair</vt:lpstr>
      <vt:lpstr>Many Resources Available </vt:lpstr>
      <vt:lpstr>Professional Standards</vt:lpstr>
      <vt:lpstr>Critical Areas of the Code of Fair Testing Practices in Education</vt:lpstr>
      <vt:lpstr>Corinne Huggins-Manley, Co-chair  </vt:lpstr>
      <vt:lpstr>Measurement Validity, Fairness, and Equity  (In a Nutshell)</vt:lpstr>
      <vt:lpstr>PowerPoint Presentation</vt:lpstr>
      <vt:lpstr>PowerPoint Presentation</vt:lpstr>
      <vt:lpstr>Fairness and Equity in Assessment</vt:lpstr>
      <vt:lpstr>PowerPoint Presentation</vt:lpstr>
      <vt:lpstr>There are Many Examples of Evaluating Measurement Fairness</vt:lpstr>
      <vt:lpstr>PowerPoint Presentation</vt:lpstr>
      <vt:lpstr>PowerPoint Presentation</vt:lpstr>
      <vt:lpstr>Teresa Mutahi, Co-chair</vt:lpstr>
      <vt:lpstr>  Status of Fairness and Equity in assessments at UF </vt:lpstr>
      <vt:lpstr>PowerPoint Presentation</vt:lpstr>
      <vt:lpstr>PowerPoint Presentation</vt:lpstr>
      <vt:lpstr>PowerPoint Presentation</vt:lpstr>
      <vt:lpstr>  Status of Fairness and Equity in Assessments at UF </vt:lpstr>
      <vt:lpstr>Fairness &amp; Equity Gaps/Issues &amp; Strengths Survey</vt:lpstr>
      <vt:lpstr>References </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Fairness and Equity in Assessment Task Force</dc:title>
  <dc:creator>Timothy Brophy</dc:creator>
  <cp:lastModifiedBy>Brophy,Timothy S</cp:lastModifiedBy>
  <cp:revision>3</cp:revision>
  <dcterms:created xsi:type="dcterms:W3CDTF">2021-01-21T21:49:23Z</dcterms:created>
  <dcterms:modified xsi:type="dcterms:W3CDTF">2021-01-22T19:53:38Z</dcterms:modified>
</cp:coreProperties>
</file>