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82" r:id="rId5"/>
    <p:sldId id="283" r:id="rId6"/>
    <p:sldId id="297" r:id="rId7"/>
    <p:sldId id="275" r:id="rId8"/>
    <p:sldId id="270" r:id="rId9"/>
    <p:sldId id="299" r:id="rId10"/>
    <p:sldId id="281" r:id="rId11"/>
    <p:sldId id="300" r:id="rId12"/>
    <p:sldId id="292" r:id="rId13"/>
    <p:sldId id="269" r:id="rId14"/>
    <p:sldId id="296" r:id="rId15"/>
    <p:sldId id="260" r:id="rId16"/>
    <p:sldId id="288" r:id="rId17"/>
    <p:sldId id="291" r:id="rId18"/>
    <p:sldId id="298" r:id="rId19"/>
    <p:sldId id="28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122" d="100"/>
          <a:sy n="122" d="100"/>
        </p:scale>
        <p:origin x="10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543F1-77F4-4FC4-BE48-41401F6A513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D50A96D-5B17-40B2-8A96-7E9988BDCBAE}">
      <dgm:prSet/>
      <dgm:spPr/>
      <dgm:t>
        <a:bodyPr/>
        <a:lstStyle/>
        <a:p>
          <a:pPr algn="ctr"/>
          <a:r>
            <a:rPr lang="en-US" dirty="0"/>
            <a:t>UF’s Fairness and Equity in assessment Strengths</a:t>
          </a:r>
        </a:p>
      </dgm:t>
    </dgm:pt>
    <dgm:pt modelId="{675DB581-E489-4042-8ED2-ED2907145E03}" type="parTrans" cxnId="{CFCD4362-A74F-4009-A08E-918C16E34E20}">
      <dgm:prSet/>
      <dgm:spPr/>
      <dgm:t>
        <a:bodyPr/>
        <a:lstStyle/>
        <a:p>
          <a:endParaRPr lang="en-US"/>
        </a:p>
      </dgm:t>
    </dgm:pt>
    <dgm:pt modelId="{ABFB7BAF-3002-41FD-8FFB-D255B57B18D8}" type="sibTrans" cxnId="{CFCD4362-A74F-4009-A08E-918C16E34E20}">
      <dgm:prSet/>
      <dgm:spPr/>
      <dgm:t>
        <a:bodyPr/>
        <a:lstStyle/>
        <a:p>
          <a:endParaRPr lang="en-US"/>
        </a:p>
      </dgm:t>
    </dgm:pt>
    <dgm:pt modelId="{AFD65A56-79BD-43B1-A1E1-0CD0ABB55B86}">
      <dgm:prSet/>
      <dgm:spPr/>
      <dgm:t>
        <a:bodyPr/>
        <a:lstStyle/>
        <a:p>
          <a:pPr algn="ctr"/>
          <a:r>
            <a:rPr lang="en-US" dirty="0"/>
            <a:t>UF’s Fairness and Equity in assessment Gaps and Issues</a:t>
          </a:r>
        </a:p>
      </dgm:t>
    </dgm:pt>
    <dgm:pt modelId="{79D8A7D4-A1D2-4C01-876E-F4249CFB0512}" type="parTrans" cxnId="{BE4CF4BB-0D4C-435E-88E3-7C3B5F055916}">
      <dgm:prSet/>
      <dgm:spPr/>
      <dgm:t>
        <a:bodyPr/>
        <a:lstStyle/>
        <a:p>
          <a:endParaRPr lang="en-US"/>
        </a:p>
      </dgm:t>
    </dgm:pt>
    <dgm:pt modelId="{D79A9330-DD40-474A-AE13-02081B7D8ABF}" type="sibTrans" cxnId="{BE4CF4BB-0D4C-435E-88E3-7C3B5F055916}">
      <dgm:prSet/>
      <dgm:spPr/>
      <dgm:t>
        <a:bodyPr/>
        <a:lstStyle/>
        <a:p>
          <a:endParaRPr lang="en-US"/>
        </a:p>
      </dgm:t>
    </dgm:pt>
    <dgm:pt modelId="{F0701AEA-B646-477D-A01C-7DE48DD948D4}">
      <dgm:prSet/>
      <dgm:spPr/>
      <dgm:t>
        <a:bodyPr/>
        <a:lstStyle/>
        <a:p>
          <a:pPr algn="ctr"/>
          <a:r>
            <a:rPr lang="en-US" dirty="0"/>
            <a:t>Survey Responses Themes</a:t>
          </a:r>
        </a:p>
      </dgm:t>
    </dgm:pt>
    <dgm:pt modelId="{8DF94523-492D-41C0-A217-29BF49206FD7}" type="sibTrans" cxnId="{4E1AFD6F-41FE-4FE7-9048-947C026EB04D}">
      <dgm:prSet/>
      <dgm:spPr/>
      <dgm:t>
        <a:bodyPr/>
        <a:lstStyle/>
        <a:p>
          <a:endParaRPr lang="en-US"/>
        </a:p>
      </dgm:t>
    </dgm:pt>
    <dgm:pt modelId="{99F49693-3451-401C-8410-E663BA681409}" type="parTrans" cxnId="{4E1AFD6F-41FE-4FE7-9048-947C026EB04D}">
      <dgm:prSet/>
      <dgm:spPr/>
      <dgm:t>
        <a:bodyPr/>
        <a:lstStyle/>
        <a:p>
          <a:endParaRPr lang="en-US"/>
        </a:p>
      </dgm:t>
    </dgm:pt>
    <dgm:pt modelId="{DAE073FE-1959-45C4-A8B1-CF3D2C58E676}">
      <dgm:prSet/>
      <dgm:spPr/>
      <dgm:t>
        <a:bodyPr/>
        <a:lstStyle/>
        <a:p>
          <a:pPr algn="ctr"/>
          <a:r>
            <a:rPr lang="en-US" dirty="0"/>
            <a:t>Taskforce Brainstorming Discussion</a:t>
          </a:r>
        </a:p>
      </dgm:t>
    </dgm:pt>
    <dgm:pt modelId="{6BFD05D3-29C4-4C77-9254-E564F3712A89}" type="parTrans" cxnId="{F8B90B5C-4109-48C3-92A1-3F329A396849}">
      <dgm:prSet/>
      <dgm:spPr/>
      <dgm:t>
        <a:bodyPr/>
        <a:lstStyle/>
        <a:p>
          <a:endParaRPr lang="en-US"/>
        </a:p>
      </dgm:t>
    </dgm:pt>
    <dgm:pt modelId="{BFB160F9-420F-48AF-958C-FA37FB8B6DCD}" type="sibTrans" cxnId="{F8B90B5C-4109-48C3-92A1-3F329A396849}">
      <dgm:prSet/>
      <dgm:spPr/>
      <dgm:t>
        <a:bodyPr/>
        <a:lstStyle/>
        <a:p>
          <a:endParaRPr lang="en-US"/>
        </a:p>
      </dgm:t>
    </dgm:pt>
    <dgm:pt modelId="{6407DD0C-3D04-488C-8317-91490394B792}">
      <dgm:prSet/>
      <dgm:spPr/>
      <dgm:t>
        <a:bodyPr/>
        <a:lstStyle/>
        <a:p>
          <a:pPr algn="ctr"/>
          <a:r>
            <a:rPr lang="en-US" dirty="0"/>
            <a:t>What do we address at UF?</a:t>
          </a:r>
        </a:p>
      </dgm:t>
    </dgm:pt>
    <dgm:pt modelId="{0A866D24-BD1C-4416-83BD-013C87831285}" type="parTrans" cxnId="{528D86BB-C1E6-49DF-AB22-2FA687B34077}">
      <dgm:prSet/>
      <dgm:spPr/>
      <dgm:t>
        <a:bodyPr/>
        <a:lstStyle/>
        <a:p>
          <a:endParaRPr lang="en-US"/>
        </a:p>
      </dgm:t>
    </dgm:pt>
    <dgm:pt modelId="{3D86EC86-FF3D-4E58-A6CE-18471D29B42C}" type="sibTrans" cxnId="{528D86BB-C1E6-49DF-AB22-2FA687B34077}">
      <dgm:prSet/>
      <dgm:spPr/>
      <dgm:t>
        <a:bodyPr/>
        <a:lstStyle/>
        <a:p>
          <a:endParaRPr lang="en-US"/>
        </a:p>
      </dgm:t>
    </dgm:pt>
    <dgm:pt modelId="{2DA4FCE4-E55F-43E4-8A61-42577054D956}">
      <dgm:prSet/>
      <dgm:spPr/>
      <dgm:t>
        <a:bodyPr/>
        <a:lstStyle/>
        <a:p>
          <a:pPr algn="ctr"/>
          <a:r>
            <a:rPr lang="en-US" dirty="0"/>
            <a:t>Questions</a:t>
          </a:r>
        </a:p>
      </dgm:t>
    </dgm:pt>
    <dgm:pt modelId="{CEB5670F-E52A-4B36-9951-5A37DBE2CAE2}" type="parTrans" cxnId="{3D627134-4A34-430D-A5D8-6E4E2EFDD202}">
      <dgm:prSet/>
      <dgm:spPr/>
      <dgm:t>
        <a:bodyPr/>
        <a:lstStyle/>
        <a:p>
          <a:endParaRPr lang="en-US"/>
        </a:p>
      </dgm:t>
    </dgm:pt>
    <dgm:pt modelId="{B6BCABB4-FFCD-43C3-ABAB-6EE06209FA8A}" type="sibTrans" cxnId="{3D627134-4A34-430D-A5D8-6E4E2EFDD202}">
      <dgm:prSet/>
      <dgm:spPr/>
      <dgm:t>
        <a:bodyPr/>
        <a:lstStyle/>
        <a:p>
          <a:endParaRPr lang="en-US"/>
        </a:p>
      </dgm:t>
    </dgm:pt>
    <dgm:pt modelId="{23458614-E659-489F-A28C-370EEEC05440}">
      <dgm:prSet/>
      <dgm:spPr/>
      <dgm:t>
        <a:bodyPr/>
        <a:lstStyle/>
        <a:p>
          <a:pPr algn="ctr"/>
          <a:r>
            <a:rPr lang="en-US" dirty="0"/>
            <a:t>Disperse to guidelines or Model development groups</a:t>
          </a:r>
        </a:p>
      </dgm:t>
    </dgm:pt>
    <dgm:pt modelId="{C85DCFF4-CFDE-45E2-A881-BC3479117E23}" type="parTrans" cxnId="{DB676BEA-405C-4CFD-BDB6-A55FE63469E0}">
      <dgm:prSet/>
      <dgm:spPr/>
      <dgm:t>
        <a:bodyPr/>
        <a:lstStyle/>
        <a:p>
          <a:endParaRPr lang="en-US"/>
        </a:p>
      </dgm:t>
    </dgm:pt>
    <dgm:pt modelId="{691FC237-237A-4BFD-8C47-54431A6939BC}" type="sibTrans" cxnId="{DB676BEA-405C-4CFD-BDB6-A55FE63469E0}">
      <dgm:prSet/>
      <dgm:spPr/>
      <dgm:t>
        <a:bodyPr/>
        <a:lstStyle/>
        <a:p>
          <a:endParaRPr lang="en-US"/>
        </a:p>
      </dgm:t>
    </dgm:pt>
    <dgm:pt modelId="{55A11298-01F0-4F20-AC34-8A46EA76F539}" type="pres">
      <dgm:prSet presAssocID="{BAD543F1-77F4-4FC4-BE48-41401F6A513E}" presName="vert0" presStyleCnt="0">
        <dgm:presLayoutVars>
          <dgm:dir/>
          <dgm:animOne val="branch"/>
          <dgm:animLvl val="lvl"/>
        </dgm:presLayoutVars>
      </dgm:prSet>
      <dgm:spPr/>
    </dgm:pt>
    <dgm:pt modelId="{7375789C-0886-4C96-93A8-A1FADA6FC684}" type="pres">
      <dgm:prSet presAssocID="{F0701AEA-B646-477D-A01C-7DE48DD948D4}" presName="thickLine" presStyleLbl="alignNode1" presStyleIdx="0" presStyleCnt="7"/>
      <dgm:spPr/>
    </dgm:pt>
    <dgm:pt modelId="{8D3F6B12-8214-47A7-A209-AA19311FE7B0}" type="pres">
      <dgm:prSet presAssocID="{F0701AEA-B646-477D-A01C-7DE48DD948D4}" presName="horz1" presStyleCnt="0"/>
      <dgm:spPr/>
    </dgm:pt>
    <dgm:pt modelId="{8EB90551-D284-4582-BB68-FD121634E5C0}" type="pres">
      <dgm:prSet presAssocID="{F0701AEA-B646-477D-A01C-7DE48DD948D4}" presName="tx1" presStyleLbl="revTx" presStyleIdx="0" presStyleCnt="7"/>
      <dgm:spPr/>
    </dgm:pt>
    <dgm:pt modelId="{C02CBC6A-B69F-42C1-8C9F-5E591180B280}" type="pres">
      <dgm:prSet presAssocID="{F0701AEA-B646-477D-A01C-7DE48DD948D4}" presName="vert1" presStyleCnt="0"/>
      <dgm:spPr/>
    </dgm:pt>
    <dgm:pt modelId="{06C60FDA-CC6D-4F61-B75B-86F3CA558287}" type="pres">
      <dgm:prSet presAssocID="{8D50A96D-5B17-40B2-8A96-7E9988BDCBAE}" presName="thickLine" presStyleLbl="alignNode1" presStyleIdx="1" presStyleCnt="7"/>
      <dgm:spPr/>
    </dgm:pt>
    <dgm:pt modelId="{5AA8297F-9502-4983-AEBD-C0377AAD7E4F}" type="pres">
      <dgm:prSet presAssocID="{8D50A96D-5B17-40B2-8A96-7E9988BDCBAE}" presName="horz1" presStyleCnt="0"/>
      <dgm:spPr/>
    </dgm:pt>
    <dgm:pt modelId="{D48D2B3E-E97B-413C-8D14-6BF7C3EB0485}" type="pres">
      <dgm:prSet presAssocID="{8D50A96D-5B17-40B2-8A96-7E9988BDCBAE}" presName="tx1" presStyleLbl="revTx" presStyleIdx="1" presStyleCnt="7"/>
      <dgm:spPr/>
    </dgm:pt>
    <dgm:pt modelId="{B36B1018-659F-4926-AF1E-AD1E8414A5C5}" type="pres">
      <dgm:prSet presAssocID="{8D50A96D-5B17-40B2-8A96-7E9988BDCBAE}" presName="vert1" presStyleCnt="0"/>
      <dgm:spPr/>
    </dgm:pt>
    <dgm:pt modelId="{9F1C0CCF-42FF-475F-8DB5-EA9205B77FEA}" type="pres">
      <dgm:prSet presAssocID="{AFD65A56-79BD-43B1-A1E1-0CD0ABB55B86}" presName="thickLine" presStyleLbl="alignNode1" presStyleIdx="2" presStyleCnt="7"/>
      <dgm:spPr/>
    </dgm:pt>
    <dgm:pt modelId="{0405D1A3-E010-449B-8C5F-F1896B648971}" type="pres">
      <dgm:prSet presAssocID="{AFD65A56-79BD-43B1-A1E1-0CD0ABB55B86}" presName="horz1" presStyleCnt="0"/>
      <dgm:spPr/>
    </dgm:pt>
    <dgm:pt modelId="{2EE5742A-6AB6-4C03-A595-2F86291AC4F8}" type="pres">
      <dgm:prSet presAssocID="{AFD65A56-79BD-43B1-A1E1-0CD0ABB55B86}" presName="tx1" presStyleLbl="revTx" presStyleIdx="2" presStyleCnt="7"/>
      <dgm:spPr/>
    </dgm:pt>
    <dgm:pt modelId="{4434357C-A8C3-49FA-92E8-C30855A44C73}" type="pres">
      <dgm:prSet presAssocID="{AFD65A56-79BD-43B1-A1E1-0CD0ABB55B86}" presName="vert1" presStyleCnt="0"/>
      <dgm:spPr/>
    </dgm:pt>
    <dgm:pt modelId="{900395C0-3168-4FB8-A890-68B852D5BAD1}" type="pres">
      <dgm:prSet presAssocID="{DAE073FE-1959-45C4-A8B1-CF3D2C58E676}" presName="thickLine" presStyleLbl="alignNode1" presStyleIdx="3" presStyleCnt="7"/>
      <dgm:spPr/>
    </dgm:pt>
    <dgm:pt modelId="{EEF2FCF7-F24C-4F8C-A57D-B1445C990460}" type="pres">
      <dgm:prSet presAssocID="{DAE073FE-1959-45C4-A8B1-CF3D2C58E676}" presName="horz1" presStyleCnt="0"/>
      <dgm:spPr/>
    </dgm:pt>
    <dgm:pt modelId="{C825BA89-1870-4B03-9DAD-799E7AD29A94}" type="pres">
      <dgm:prSet presAssocID="{DAE073FE-1959-45C4-A8B1-CF3D2C58E676}" presName="tx1" presStyleLbl="revTx" presStyleIdx="3" presStyleCnt="7"/>
      <dgm:spPr/>
    </dgm:pt>
    <dgm:pt modelId="{2421434A-E67F-40C7-8BF8-129F31E460D0}" type="pres">
      <dgm:prSet presAssocID="{DAE073FE-1959-45C4-A8B1-CF3D2C58E676}" presName="vert1" presStyleCnt="0"/>
      <dgm:spPr/>
    </dgm:pt>
    <dgm:pt modelId="{996C1EE0-0444-49A3-8058-5F4AF7450860}" type="pres">
      <dgm:prSet presAssocID="{6407DD0C-3D04-488C-8317-91490394B792}" presName="thickLine" presStyleLbl="alignNode1" presStyleIdx="4" presStyleCnt="7"/>
      <dgm:spPr/>
    </dgm:pt>
    <dgm:pt modelId="{E9229391-4EA8-4C5C-8751-60DB2C25723B}" type="pres">
      <dgm:prSet presAssocID="{6407DD0C-3D04-488C-8317-91490394B792}" presName="horz1" presStyleCnt="0"/>
      <dgm:spPr/>
    </dgm:pt>
    <dgm:pt modelId="{DE941EEF-3845-428F-A809-9F69CA54E961}" type="pres">
      <dgm:prSet presAssocID="{6407DD0C-3D04-488C-8317-91490394B792}" presName="tx1" presStyleLbl="revTx" presStyleIdx="4" presStyleCnt="7"/>
      <dgm:spPr/>
    </dgm:pt>
    <dgm:pt modelId="{AF2A442D-5734-45F0-99CB-97D168B86C37}" type="pres">
      <dgm:prSet presAssocID="{6407DD0C-3D04-488C-8317-91490394B792}" presName="vert1" presStyleCnt="0"/>
      <dgm:spPr/>
    </dgm:pt>
    <dgm:pt modelId="{E1D326EE-EFAE-4549-818B-AB546000848E}" type="pres">
      <dgm:prSet presAssocID="{2DA4FCE4-E55F-43E4-8A61-42577054D956}" presName="thickLine" presStyleLbl="alignNode1" presStyleIdx="5" presStyleCnt="7"/>
      <dgm:spPr/>
    </dgm:pt>
    <dgm:pt modelId="{710B6472-1172-4A2C-86E2-CF72E36BF24D}" type="pres">
      <dgm:prSet presAssocID="{2DA4FCE4-E55F-43E4-8A61-42577054D956}" presName="horz1" presStyleCnt="0"/>
      <dgm:spPr/>
    </dgm:pt>
    <dgm:pt modelId="{D9D3E2B0-348E-4928-824E-19AB52696650}" type="pres">
      <dgm:prSet presAssocID="{2DA4FCE4-E55F-43E4-8A61-42577054D956}" presName="tx1" presStyleLbl="revTx" presStyleIdx="5" presStyleCnt="7"/>
      <dgm:spPr/>
    </dgm:pt>
    <dgm:pt modelId="{B7271F7C-3A92-46EC-9E01-1777AC7B4EF6}" type="pres">
      <dgm:prSet presAssocID="{2DA4FCE4-E55F-43E4-8A61-42577054D956}" presName="vert1" presStyleCnt="0"/>
      <dgm:spPr/>
    </dgm:pt>
    <dgm:pt modelId="{33D3943F-A587-4A39-82F6-0E29874B5659}" type="pres">
      <dgm:prSet presAssocID="{23458614-E659-489F-A28C-370EEEC05440}" presName="thickLine" presStyleLbl="alignNode1" presStyleIdx="6" presStyleCnt="7"/>
      <dgm:spPr/>
    </dgm:pt>
    <dgm:pt modelId="{5CB61650-BC48-432E-8B16-87033E0106A6}" type="pres">
      <dgm:prSet presAssocID="{23458614-E659-489F-A28C-370EEEC05440}" presName="horz1" presStyleCnt="0"/>
      <dgm:spPr/>
    </dgm:pt>
    <dgm:pt modelId="{0860D9D4-F6B2-4AF3-A6FA-BDCB2D3D023A}" type="pres">
      <dgm:prSet presAssocID="{23458614-E659-489F-A28C-370EEEC05440}" presName="tx1" presStyleLbl="revTx" presStyleIdx="6" presStyleCnt="7"/>
      <dgm:spPr/>
    </dgm:pt>
    <dgm:pt modelId="{7CDBADD8-ED7D-43F2-A66B-AA62C1AB30BA}" type="pres">
      <dgm:prSet presAssocID="{23458614-E659-489F-A28C-370EEEC05440}" presName="vert1" presStyleCnt="0"/>
      <dgm:spPr/>
    </dgm:pt>
  </dgm:ptLst>
  <dgm:cxnLst>
    <dgm:cxn modelId="{4CDCE626-BD5D-4F79-AE63-77D5548713DA}" type="presOf" srcId="{23458614-E659-489F-A28C-370EEEC05440}" destId="{0860D9D4-F6B2-4AF3-A6FA-BDCB2D3D023A}" srcOrd="0" destOrd="0" presId="urn:microsoft.com/office/officeart/2008/layout/LinedList"/>
    <dgm:cxn modelId="{0D523A2C-BFC4-402C-97D7-D18A68ED514D}" type="presOf" srcId="{6407DD0C-3D04-488C-8317-91490394B792}" destId="{DE941EEF-3845-428F-A809-9F69CA54E961}" srcOrd="0" destOrd="0" presId="urn:microsoft.com/office/officeart/2008/layout/LinedList"/>
    <dgm:cxn modelId="{3D627134-4A34-430D-A5D8-6E4E2EFDD202}" srcId="{BAD543F1-77F4-4FC4-BE48-41401F6A513E}" destId="{2DA4FCE4-E55F-43E4-8A61-42577054D956}" srcOrd="5" destOrd="0" parTransId="{CEB5670F-E52A-4B36-9951-5A37DBE2CAE2}" sibTransId="{B6BCABB4-FFCD-43C3-ABAB-6EE06209FA8A}"/>
    <dgm:cxn modelId="{F8B90B5C-4109-48C3-92A1-3F329A396849}" srcId="{BAD543F1-77F4-4FC4-BE48-41401F6A513E}" destId="{DAE073FE-1959-45C4-A8B1-CF3D2C58E676}" srcOrd="3" destOrd="0" parTransId="{6BFD05D3-29C4-4C77-9254-E564F3712A89}" sibTransId="{BFB160F9-420F-48AF-958C-FA37FB8B6DCD}"/>
    <dgm:cxn modelId="{CFCD4362-A74F-4009-A08E-918C16E34E20}" srcId="{BAD543F1-77F4-4FC4-BE48-41401F6A513E}" destId="{8D50A96D-5B17-40B2-8A96-7E9988BDCBAE}" srcOrd="1" destOrd="0" parTransId="{675DB581-E489-4042-8ED2-ED2907145E03}" sibTransId="{ABFB7BAF-3002-41FD-8FFB-D255B57B18D8}"/>
    <dgm:cxn modelId="{FD527E4C-B63E-42D7-A94F-F36636F8F4EE}" type="presOf" srcId="{2DA4FCE4-E55F-43E4-8A61-42577054D956}" destId="{D9D3E2B0-348E-4928-824E-19AB52696650}" srcOrd="0" destOrd="0" presId="urn:microsoft.com/office/officeart/2008/layout/LinedList"/>
    <dgm:cxn modelId="{4E1AFD6F-41FE-4FE7-9048-947C026EB04D}" srcId="{BAD543F1-77F4-4FC4-BE48-41401F6A513E}" destId="{F0701AEA-B646-477D-A01C-7DE48DD948D4}" srcOrd="0" destOrd="0" parTransId="{99F49693-3451-401C-8410-E663BA681409}" sibTransId="{8DF94523-492D-41C0-A217-29BF49206FD7}"/>
    <dgm:cxn modelId="{FD20CF55-40C8-407E-BC50-197D3DAFFE7C}" type="presOf" srcId="{8D50A96D-5B17-40B2-8A96-7E9988BDCBAE}" destId="{D48D2B3E-E97B-413C-8D14-6BF7C3EB0485}" srcOrd="0" destOrd="0" presId="urn:microsoft.com/office/officeart/2008/layout/LinedList"/>
    <dgm:cxn modelId="{474FE678-8F7B-4B2C-8585-432D3B195C97}" type="presOf" srcId="{AFD65A56-79BD-43B1-A1E1-0CD0ABB55B86}" destId="{2EE5742A-6AB6-4C03-A595-2F86291AC4F8}" srcOrd="0" destOrd="0" presId="urn:microsoft.com/office/officeart/2008/layout/LinedList"/>
    <dgm:cxn modelId="{528D86BB-C1E6-49DF-AB22-2FA687B34077}" srcId="{BAD543F1-77F4-4FC4-BE48-41401F6A513E}" destId="{6407DD0C-3D04-488C-8317-91490394B792}" srcOrd="4" destOrd="0" parTransId="{0A866D24-BD1C-4416-83BD-013C87831285}" sibTransId="{3D86EC86-FF3D-4E58-A6CE-18471D29B42C}"/>
    <dgm:cxn modelId="{BE4CF4BB-0D4C-435E-88E3-7C3B5F055916}" srcId="{BAD543F1-77F4-4FC4-BE48-41401F6A513E}" destId="{AFD65A56-79BD-43B1-A1E1-0CD0ABB55B86}" srcOrd="2" destOrd="0" parTransId="{79D8A7D4-A1D2-4C01-876E-F4249CFB0512}" sibTransId="{D79A9330-DD40-474A-AE13-02081B7D8ABF}"/>
    <dgm:cxn modelId="{888A00DA-E5B6-4858-BB69-8E1E3A84FAEC}" type="presOf" srcId="{F0701AEA-B646-477D-A01C-7DE48DD948D4}" destId="{8EB90551-D284-4582-BB68-FD121634E5C0}" srcOrd="0" destOrd="0" presId="urn:microsoft.com/office/officeart/2008/layout/LinedList"/>
    <dgm:cxn modelId="{4455F8DE-1AB2-4AB1-933F-ED272809E13D}" type="presOf" srcId="{BAD543F1-77F4-4FC4-BE48-41401F6A513E}" destId="{55A11298-01F0-4F20-AC34-8A46EA76F539}" srcOrd="0" destOrd="0" presId="urn:microsoft.com/office/officeart/2008/layout/LinedList"/>
    <dgm:cxn modelId="{DB676BEA-405C-4CFD-BDB6-A55FE63469E0}" srcId="{BAD543F1-77F4-4FC4-BE48-41401F6A513E}" destId="{23458614-E659-489F-A28C-370EEEC05440}" srcOrd="6" destOrd="0" parTransId="{C85DCFF4-CFDE-45E2-A881-BC3479117E23}" sibTransId="{691FC237-237A-4BFD-8C47-54431A6939BC}"/>
    <dgm:cxn modelId="{D9D12AF2-43E4-4488-AAA9-A88ADD9CBB0C}" type="presOf" srcId="{DAE073FE-1959-45C4-A8B1-CF3D2C58E676}" destId="{C825BA89-1870-4B03-9DAD-799E7AD29A94}" srcOrd="0" destOrd="0" presId="urn:microsoft.com/office/officeart/2008/layout/LinedList"/>
    <dgm:cxn modelId="{1F67AF23-120D-4581-928D-631C20B50BC9}" type="presParOf" srcId="{55A11298-01F0-4F20-AC34-8A46EA76F539}" destId="{7375789C-0886-4C96-93A8-A1FADA6FC684}" srcOrd="0" destOrd="0" presId="urn:microsoft.com/office/officeart/2008/layout/LinedList"/>
    <dgm:cxn modelId="{2F139B72-BD1C-44BE-B557-01392A9FC595}" type="presParOf" srcId="{55A11298-01F0-4F20-AC34-8A46EA76F539}" destId="{8D3F6B12-8214-47A7-A209-AA19311FE7B0}" srcOrd="1" destOrd="0" presId="urn:microsoft.com/office/officeart/2008/layout/LinedList"/>
    <dgm:cxn modelId="{67ED2ABB-EDFB-489F-9064-B9E344E21D87}" type="presParOf" srcId="{8D3F6B12-8214-47A7-A209-AA19311FE7B0}" destId="{8EB90551-D284-4582-BB68-FD121634E5C0}" srcOrd="0" destOrd="0" presId="urn:microsoft.com/office/officeart/2008/layout/LinedList"/>
    <dgm:cxn modelId="{D5DB56BD-D508-4462-8AEA-0447CCBC6878}" type="presParOf" srcId="{8D3F6B12-8214-47A7-A209-AA19311FE7B0}" destId="{C02CBC6A-B69F-42C1-8C9F-5E591180B280}" srcOrd="1" destOrd="0" presId="urn:microsoft.com/office/officeart/2008/layout/LinedList"/>
    <dgm:cxn modelId="{85020F07-5DAB-4B7C-951D-41AE7710A82D}" type="presParOf" srcId="{55A11298-01F0-4F20-AC34-8A46EA76F539}" destId="{06C60FDA-CC6D-4F61-B75B-86F3CA558287}" srcOrd="2" destOrd="0" presId="urn:microsoft.com/office/officeart/2008/layout/LinedList"/>
    <dgm:cxn modelId="{F2B1D653-2456-41E0-8863-04262A7A8B8B}" type="presParOf" srcId="{55A11298-01F0-4F20-AC34-8A46EA76F539}" destId="{5AA8297F-9502-4983-AEBD-C0377AAD7E4F}" srcOrd="3" destOrd="0" presId="urn:microsoft.com/office/officeart/2008/layout/LinedList"/>
    <dgm:cxn modelId="{A8D5F9DC-4523-45F2-AE82-7B98DF578E01}" type="presParOf" srcId="{5AA8297F-9502-4983-AEBD-C0377AAD7E4F}" destId="{D48D2B3E-E97B-413C-8D14-6BF7C3EB0485}" srcOrd="0" destOrd="0" presId="urn:microsoft.com/office/officeart/2008/layout/LinedList"/>
    <dgm:cxn modelId="{A9242047-3490-4443-A827-4DAE742EFA0A}" type="presParOf" srcId="{5AA8297F-9502-4983-AEBD-C0377AAD7E4F}" destId="{B36B1018-659F-4926-AF1E-AD1E8414A5C5}" srcOrd="1" destOrd="0" presId="urn:microsoft.com/office/officeart/2008/layout/LinedList"/>
    <dgm:cxn modelId="{9FB97903-97EC-4A2B-9E78-608D0F7EB768}" type="presParOf" srcId="{55A11298-01F0-4F20-AC34-8A46EA76F539}" destId="{9F1C0CCF-42FF-475F-8DB5-EA9205B77FEA}" srcOrd="4" destOrd="0" presId="urn:microsoft.com/office/officeart/2008/layout/LinedList"/>
    <dgm:cxn modelId="{B787130A-93DC-4125-AF68-7416645FD35E}" type="presParOf" srcId="{55A11298-01F0-4F20-AC34-8A46EA76F539}" destId="{0405D1A3-E010-449B-8C5F-F1896B648971}" srcOrd="5" destOrd="0" presId="urn:microsoft.com/office/officeart/2008/layout/LinedList"/>
    <dgm:cxn modelId="{FCBD3E8D-9D2C-4F6B-BDC4-2C5662FB1386}" type="presParOf" srcId="{0405D1A3-E010-449B-8C5F-F1896B648971}" destId="{2EE5742A-6AB6-4C03-A595-2F86291AC4F8}" srcOrd="0" destOrd="0" presId="urn:microsoft.com/office/officeart/2008/layout/LinedList"/>
    <dgm:cxn modelId="{F87ABE0F-BABA-4DCE-AA61-ED899EBFC936}" type="presParOf" srcId="{0405D1A3-E010-449B-8C5F-F1896B648971}" destId="{4434357C-A8C3-49FA-92E8-C30855A44C73}" srcOrd="1" destOrd="0" presId="urn:microsoft.com/office/officeart/2008/layout/LinedList"/>
    <dgm:cxn modelId="{68AC9A84-1D1D-4A99-BD10-1DFD19FF6448}" type="presParOf" srcId="{55A11298-01F0-4F20-AC34-8A46EA76F539}" destId="{900395C0-3168-4FB8-A890-68B852D5BAD1}" srcOrd="6" destOrd="0" presId="urn:microsoft.com/office/officeart/2008/layout/LinedList"/>
    <dgm:cxn modelId="{9B244813-651C-457B-980A-1AFFB0FCC81A}" type="presParOf" srcId="{55A11298-01F0-4F20-AC34-8A46EA76F539}" destId="{EEF2FCF7-F24C-4F8C-A57D-B1445C990460}" srcOrd="7" destOrd="0" presId="urn:microsoft.com/office/officeart/2008/layout/LinedList"/>
    <dgm:cxn modelId="{2E1FEB3C-4DCD-432D-A6AD-926C03C7115D}" type="presParOf" srcId="{EEF2FCF7-F24C-4F8C-A57D-B1445C990460}" destId="{C825BA89-1870-4B03-9DAD-799E7AD29A94}" srcOrd="0" destOrd="0" presId="urn:microsoft.com/office/officeart/2008/layout/LinedList"/>
    <dgm:cxn modelId="{BD48B547-BF87-4C07-A1EC-EA6F18FFBCE7}" type="presParOf" srcId="{EEF2FCF7-F24C-4F8C-A57D-B1445C990460}" destId="{2421434A-E67F-40C7-8BF8-129F31E460D0}" srcOrd="1" destOrd="0" presId="urn:microsoft.com/office/officeart/2008/layout/LinedList"/>
    <dgm:cxn modelId="{612FDEA0-E241-43FF-9CEC-0D9EB0B04D64}" type="presParOf" srcId="{55A11298-01F0-4F20-AC34-8A46EA76F539}" destId="{996C1EE0-0444-49A3-8058-5F4AF7450860}" srcOrd="8" destOrd="0" presId="urn:microsoft.com/office/officeart/2008/layout/LinedList"/>
    <dgm:cxn modelId="{BD143B4E-1F49-4904-916C-E5E098022D35}" type="presParOf" srcId="{55A11298-01F0-4F20-AC34-8A46EA76F539}" destId="{E9229391-4EA8-4C5C-8751-60DB2C25723B}" srcOrd="9" destOrd="0" presId="urn:microsoft.com/office/officeart/2008/layout/LinedList"/>
    <dgm:cxn modelId="{DA26FEEA-A82F-4B8E-B0E2-C9FC25DBE5C2}" type="presParOf" srcId="{E9229391-4EA8-4C5C-8751-60DB2C25723B}" destId="{DE941EEF-3845-428F-A809-9F69CA54E961}" srcOrd="0" destOrd="0" presId="urn:microsoft.com/office/officeart/2008/layout/LinedList"/>
    <dgm:cxn modelId="{05ABC33D-E283-41D8-B664-DE6C170EF3BF}" type="presParOf" srcId="{E9229391-4EA8-4C5C-8751-60DB2C25723B}" destId="{AF2A442D-5734-45F0-99CB-97D168B86C37}" srcOrd="1" destOrd="0" presId="urn:microsoft.com/office/officeart/2008/layout/LinedList"/>
    <dgm:cxn modelId="{6BD4C981-C652-485E-9AB0-77FCC58F7D91}" type="presParOf" srcId="{55A11298-01F0-4F20-AC34-8A46EA76F539}" destId="{E1D326EE-EFAE-4549-818B-AB546000848E}" srcOrd="10" destOrd="0" presId="urn:microsoft.com/office/officeart/2008/layout/LinedList"/>
    <dgm:cxn modelId="{2D23385D-0EA2-48CD-8EEF-AD3599C0466C}" type="presParOf" srcId="{55A11298-01F0-4F20-AC34-8A46EA76F539}" destId="{710B6472-1172-4A2C-86E2-CF72E36BF24D}" srcOrd="11" destOrd="0" presId="urn:microsoft.com/office/officeart/2008/layout/LinedList"/>
    <dgm:cxn modelId="{F2CB1940-4A7C-46D1-9BCD-9DA49D4C0983}" type="presParOf" srcId="{710B6472-1172-4A2C-86E2-CF72E36BF24D}" destId="{D9D3E2B0-348E-4928-824E-19AB52696650}" srcOrd="0" destOrd="0" presId="urn:microsoft.com/office/officeart/2008/layout/LinedList"/>
    <dgm:cxn modelId="{29BD04F6-8C3E-47F0-BBBA-576430B9DB88}" type="presParOf" srcId="{710B6472-1172-4A2C-86E2-CF72E36BF24D}" destId="{B7271F7C-3A92-46EC-9E01-1777AC7B4EF6}" srcOrd="1" destOrd="0" presId="urn:microsoft.com/office/officeart/2008/layout/LinedList"/>
    <dgm:cxn modelId="{9DD77EC3-F3D0-4133-AB48-E71E069CC1C3}" type="presParOf" srcId="{55A11298-01F0-4F20-AC34-8A46EA76F539}" destId="{33D3943F-A587-4A39-82F6-0E29874B5659}" srcOrd="12" destOrd="0" presId="urn:microsoft.com/office/officeart/2008/layout/LinedList"/>
    <dgm:cxn modelId="{0BCA7BCE-475D-4969-B296-682C41DD4411}" type="presParOf" srcId="{55A11298-01F0-4F20-AC34-8A46EA76F539}" destId="{5CB61650-BC48-432E-8B16-87033E0106A6}" srcOrd="13" destOrd="0" presId="urn:microsoft.com/office/officeart/2008/layout/LinedList"/>
    <dgm:cxn modelId="{14BAE905-59D1-45EB-9D0C-5FEB048C4EC8}" type="presParOf" srcId="{5CB61650-BC48-432E-8B16-87033E0106A6}" destId="{0860D9D4-F6B2-4AF3-A6FA-BDCB2D3D023A}" srcOrd="0" destOrd="0" presId="urn:microsoft.com/office/officeart/2008/layout/LinedList"/>
    <dgm:cxn modelId="{1CF8DA3A-5B9B-4356-8FD4-22088C1F322F}" type="presParOf" srcId="{5CB61650-BC48-432E-8B16-87033E0106A6}" destId="{7CDBADD8-ED7D-43F2-A66B-AA62C1AB30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789C-0886-4C96-93A8-A1FADA6FC684}">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90551-D284-4582-BB68-FD121634E5C0}">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kern="1200" dirty="0"/>
            <a:t>Survey Responses Themes</a:t>
          </a:r>
        </a:p>
      </dsp:txBody>
      <dsp:txXfrm>
        <a:off x="0" y="623"/>
        <a:ext cx="6492875" cy="729164"/>
      </dsp:txXfrm>
    </dsp:sp>
    <dsp:sp modelId="{06C60FDA-CC6D-4F61-B75B-86F3CA558287}">
      <dsp:nvSpPr>
        <dsp:cNvPr id="0" name=""/>
        <dsp:cNvSpPr/>
      </dsp:nvSpPr>
      <dsp:spPr>
        <a:xfrm>
          <a:off x="0" y="729788"/>
          <a:ext cx="6492875" cy="0"/>
        </a:xfrm>
        <a:prstGeom prst="line">
          <a:avLst/>
        </a:prstGeom>
        <a:solidFill>
          <a:schemeClr val="accent2">
            <a:hueOff val="-598994"/>
            <a:satOff val="4120"/>
            <a:lumOff val="457"/>
            <a:alphaOff val="0"/>
          </a:schemeClr>
        </a:solidFill>
        <a:ln w="15875" cap="rnd" cmpd="sng" algn="ctr">
          <a:solidFill>
            <a:schemeClr val="accent2">
              <a:hueOff val="-598994"/>
              <a:satOff val="4120"/>
              <a:lumOff val="4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D2B3E-E97B-413C-8D14-6BF7C3EB0485}">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kern="1200" dirty="0"/>
            <a:t>UF’s Fairness and Equity in assessment Strengths</a:t>
          </a:r>
        </a:p>
      </dsp:txBody>
      <dsp:txXfrm>
        <a:off x="0" y="729788"/>
        <a:ext cx="6492875" cy="729164"/>
      </dsp:txXfrm>
    </dsp:sp>
    <dsp:sp modelId="{9F1C0CCF-42FF-475F-8DB5-EA9205B77FEA}">
      <dsp:nvSpPr>
        <dsp:cNvPr id="0" name=""/>
        <dsp:cNvSpPr/>
      </dsp:nvSpPr>
      <dsp:spPr>
        <a:xfrm>
          <a:off x="0" y="1458952"/>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5742A-6AB6-4C03-A595-2F86291AC4F8}">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kern="1200" dirty="0"/>
            <a:t>UF’s Fairness and Equity in assessment Gaps and Issues</a:t>
          </a:r>
        </a:p>
      </dsp:txBody>
      <dsp:txXfrm>
        <a:off x="0" y="1458952"/>
        <a:ext cx="6492875" cy="729164"/>
      </dsp:txXfrm>
    </dsp:sp>
    <dsp:sp modelId="{900395C0-3168-4FB8-A890-68B852D5BAD1}">
      <dsp:nvSpPr>
        <dsp:cNvPr id="0" name=""/>
        <dsp:cNvSpPr/>
      </dsp:nvSpPr>
      <dsp:spPr>
        <a:xfrm>
          <a:off x="0" y="2188117"/>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25BA89-1870-4B03-9DAD-799E7AD29A94}">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kern="1200" dirty="0"/>
            <a:t>Taskforce Brainstorming Discussion</a:t>
          </a:r>
        </a:p>
      </dsp:txBody>
      <dsp:txXfrm>
        <a:off x="0" y="2188117"/>
        <a:ext cx="6492875" cy="729164"/>
      </dsp:txXfrm>
    </dsp:sp>
    <dsp:sp modelId="{996C1EE0-0444-49A3-8058-5F4AF7450860}">
      <dsp:nvSpPr>
        <dsp:cNvPr id="0" name=""/>
        <dsp:cNvSpPr/>
      </dsp:nvSpPr>
      <dsp:spPr>
        <a:xfrm>
          <a:off x="0" y="2917282"/>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41EEF-3845-428F-A809-9F69CA54E961}">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kern="1200" dirty="0"/>
            <a:t>What do we address at UF?</a:t>
          </a:r>
        </a:p>
      </dsp:txBody>
      <dsp:txXfrm>
        <a:off x="0" y="2917282"/>
        <a:ext cx="6492875" cy="729164"/>
      </dsp:txXfrm>
    </dsp:sp>
    <dsp:sp modelId="{E1D326EE-EFAE-4549-818B-AB546000848E}">
      <dsp:nvSpPr>
        <dsp:cNvPr id="0" name=""/>
        <dsp:cNvSpPr/>
      </dsp:nvSpPr>
      <dsp:spPr>
        <a:xfrm>
          <a:off x="0" y="3646447"/>
          <a:ext cx="6492875" cy="0"/>
        </a:xfrm>
        <a:prstGeom prst="line">
          <a:avLst/>
        </a:prstGeom>
        <a:solidFill>
          <a:schemeClr val="accent2">
            <a:hueOff val="-2994968"/>
            <a:satOff val="20602"/>
            <a:lumOff val="2287"/>
            <a:alphaOff val="0"/>
          </a:schemeClr>
        </a:solidFill>
        <a:ln w="15875" cap="rnd" cmpd="sng" algn="ctr">
          <a:solidFill>
            <a:schemeClr val="accent2">
              <a:hueOff val="-2994968"/>
              <a:satOff val="20602"/>
              <a:lumOff val="22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3E2B0-348E-4928-824E-19AB52696650}">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kern="1200" dirty="0"/>
            <a:t>Questions</a:t>
          </a:r>
        </a:p>
      </dsp:txBody>
      <dsp:txXfrm>
        <a:off x="0" y="3646447"/>
        <a:ext cx="6492875" cy="729164"/>
      </dsp:txXfrm>
    </dsp:sp>
    <dsp:sp modelId="{33D3943F-A587-4A39-82F6-0E29874B5659}">
      <dsp:nvSpPr>
        <dsp:cNvPr id="0" name=""/>
        <dsp:cNvSpPr/>
      </dsp:nvSpPr>
      <dsp:spPr>
        <a:xfrm>
          <a:off x="0" y="4375611"/>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0D9D4-F6B2-4AF3-A6FA-BDCB2D3D023A}">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kern="1200" dirty="0"/>
            <a:t>Disperse to guidelines or Model development groups</a:t>
          </a:r>
        </a:p>
      </dsp:txBody>
      <dsp:txXfrm>
        <a:off x="0" y="4375611"/>
        <a:ext cx="6492875" cy="7291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2/17/2021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idiinventory.com/generalinformation/the-intercultural-development-continuum-id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acu.org/peerreview/2017/Spring" TargetMode="External"/><Relationship Id="rId7" Type="http://schemas.openxmlformats.org/officeDocument/2006/relationships/hyperlink" Target="https://www.insidehighered.com/blogs/higher-ed-gamma/can-technology-make-grading-fairer-and-more-efficient" TargetMode="External"/><Relationship Id="rId2" Type="http://schemas.openxmlformats.org/officeDocument/2006/relationships/hyperlink" Target="http://www.cast.org/publications/2020/udl-tips-assessmentshttp:/udlresource.ca/2017/12/assessment/" TargetMode="External"/><Relationship Id="rId1" Type="http://schemas.openxmlformats.org/officeDocument/2006/relationships/slideLayout" Target="../slideLayouts/slideLayout2.xml"/><Relationship Id="rId6" Type="http://schemas.openxmlformats.org/officeDocument/2006/relationships/hyperlink" Target="https://www.mededportal.org/doi/abs/10.15766/mep_2374-8265.10858" TargetMode="External"/><Relationship Id="rId5" Type="http://schemas.openxmlformats.org/officeDocument/2006/relationships/hyperlink" Target="https://evaluationstandards.org/" TargetMode="External"/><Relationship Id="rId4" Type="http://schemas.openxmlformats.org/officeDocument/2006/relationships/hyperlink" Target="https://www.learningoutcomesassessment.org/wp-content/uploads/2020/01/A-New-Decade-for-Assessment.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51D6-436D-460C-8FDD-251EB716A5DE}"/>
              </a:ext>
            </a:extLst>
          </p:cNvPr>
          <p:cNvSpPr>
            <a:spLocks noGrp="1"/>
          </p:cNvSpPr>
          <p:nvPr>
            <p:ph type="ctrTitle"/>
          </p:nvPr>
        </p:nvSpPr>
        <p:spPr/>
        <p:txBody>
          <a:bodyPr>
            <a:normAutofit/>
          </a:bodyPr>
          <a:lstStyle/>
          <a:p>
            <a:r>
              <a:rPr lang="en-US" dirty="0"/>
              <a:t>Fairness and Equity in Assessment Task Force</a:t>
            </a:r>
          </a:p>
        </p:txBody>
      </p:sp>
      <p:sp>
        <p:nvSpPr>
          <p:cNvPr id="3" name="Subtitle 2">
            <a:extLst>
              <a:ext uri="{FF2B5EF4-FFF2-40B4-BE49-F238E27FC236}">
                <a16:creationId xmlns:a16="http://schemas.microsoft.com/office/drawing/2014/main" id="{CEB8A2F4-D372-47B9-88FA-555829AE036E}"/>
              </a:ext>
            </a:extLst>
          </p:cNvPr>
          <p:cNvSpPr>
            <a:spLocks noGrp="1"/>
          </p:cNvSpPr>
          <p:nvPr>
            <p:ph type="subTitle" idx="1"/>
          </p:nvPr>
        </p:nvSpPr>
        <p:spPr>
          <a:xfrm>
            <a:off x="4515378" y="3996267"/>
            <a:ext cx="6987645" cy="1388534"/>
          </a:xfrm>
        </p:spPr>
        <p:txBody>
          <a:bodyPr/>
          <a:lstStyle/>
          <a:p>
            <a:r>
              <a:rPr lang="en-US" dirty="0"/>
              <a:t>2nd Meeting – February 17, 2021</a:t>
            </a:r>
          </a:p>
          <a:p>
            <a:r>
              <a:rPr lang="en-US" dirty="0"/>
              <a:t>1-2pm</a:t>
            </a:r>
            <a:r>
              <a:rPr lang="en-US" dirty="0">
                <a:solidFill>
                  <a:srgbClr val="FF0000"/>
                </a:solidFill>
              </a:rPr>
              <a:t> </a:t>
            </a:r>
            <a:r>
              <a:rPr lang="en-US" dirty="0"/>
              <a:t>Virtual meeting - Zoom</a:t>
            </a:r>
          </a:p>
        </p:txBody>
      </p:sp>
    </p:spTree>
    <p:extLst>
      <p:ext uri="{BB962C8B-B14F-4D97-AF65-F5344CB8AC3E}">
        <p14:creationId xmlns:p14="http://schemas.microsoft.com/office/powerpoint/2010/main" val="1759420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945" y="212436"/>
            <a:ext cx="10631055" cy="1163781"/>
          </a:xfrm>
        </p:spPr>
        <p:txBody>
          <a:bodyPr>
            <a:normAutofit fontScale="90000"/>
          </a:bodyPr>
          <a:lstStyle/>
          <a:p>
            <a:pPr algn="ctr"/>
            <a:r>
              <a:rPr lang="en-US" b="1" dirty="0"/>
              <a:t>UF’s FAIRNESS AND EQUITY IN ASSESSMENT GAPS</a:t>
            </a:r>
            <a:br>
              <a:rPr lang="en-US" b="1" dirty="0"/>
            </a:br>
            <a:r>
              <a:rPr lang="en-US" b="1" dirty="0"/>
              <a:t>STAFF</a:t>
            </a:r>
          </a:p>
        </p:txBody>
      </p:sp>
      <p:sp>
        <p:nvSpPr>
          <p:cNvPr id="3" name="Text Placeholder 2"/>
          <p:cNvSpPr>
            <a:spLocks noGrp="1"/>
          </p:cNvSpPr>
          <p:nvPr>
            <p:ph type="body" idx="1"/>
          </p:nvPr>
        </p:nvSpPr>
        <p:spPr>
          <a:xfrm>
            <a:off x="1994756" y="1671782"/>
            <a:ext cx="9831542" cy="5186218"/>
          </a:xfrm>
        </p:spPr>
        <p:txBody>
          <a:bodyPr>
            <a:noAutofit/>
          </a:bodyPr>
          <a:lstStyle/>
          <a:p>
            <a:pPr algn="ctr"/>
            <a:r>
              <a:rPr lang="en-US" sz="3200" b="1" dirty="0"/>
              <a:t>Are our staff’s assessment practices, procedures and policies fair and equitable?</a:t>
            </a:r>
          </a:p>
          <a:p>
            <a:pPr marL="342900" indent="-342900" algn="l">
              <a:buFont typeface="Arial" panose="020B0604020202020204" pitchFamily="34" charset="0"/>
              <a:buChar char="•"/>
            </a:pPr>
            <a:r>
              <a:rPr lang="en-US" sz="2400" dirty="0"/>
              <a:t>Teams Employees</a:t>
            </a:r>
          </a:p>
          <a:p>
            <a:pPr marL="457200" indent="-457200" algn="l">
              <a:buFont typeface="Arial" panose="020B0604020202020204" pitchFamily="34" charset="0"/>
              <a:buChar char="•"/>
            </a:pPr>
            <a:r>
              <a:rPr lang="en-US" sz="2400" dirty="0"/>
              <a:t>Academic advisors</a:t>
            </a:r>
          </a:p>
          <a:p>
            <a:pPr marL="457200" indent="-457200" algn="l">
              <a:buFont typeface="Arial" panose="020B0604020202020204" pitchFamily="34" charset="0"/>
              <a:buChar char="•"/>
            </a:pPr>
            <a:r>
              <a:rPr lang="en-US" sz="2400" dirty="0"/>
              <a:t>Administrative assistants</a:t>
            </a:r>
          </a:p>
          <a:p>
            <a:pPr marL="457200" indent="-457200" algn="l">
              <a:buFont typeface="Arial" panose="020B0604020202020204" pitchFamily="34" charset="0"/>
              <a:buChar char="•"/>
            </a:pPr>
            <a:r>
              <a:rPr lang="en-US" sz="2400" dirty="0"/>
              <a:t>Program assistants</a:t>
            </a:r>
          </a:p>
          <a:p>
            <a:pPr marL="457200" indent="-457200" algn="l">
              <a:buFont typeface="Arial" panose="020B0604020202020204" pitchFamily="34" charset="0"/>
              <a:buChar char="•"/>
            </a:pPr>
            <a:r>
              <a:rPr lang="en-US" sz="2400" dirty="0"/>
              <a:t>Fiscal offices staff</a:t>
            </a:r>
          </a:p>
          <a:p>
            <a:pPr marL="457200" indent="-457200" algn="l">
              <a:buFont typeface="Arial" panose="020B0604020202020204" pitchFamily="34" charset="0"/>
              <a:buChar char="•"/>
            </a:pPr>
            <a:r>
              <a:rPr lang="en-US" sz="2400" dirty="0"/>
              <a:t>Research assistants</a:t>
            </a:r>
          </a:p>
          <a:p>
            <a:pPr marL="457200" indent="-457200" algn="l">
              <a:buFont typeface="Arial" panose="020B0604020202020204" pitchFamily="34" charset="0"/>
              <a:buChar char="•"/>
            </a:pPr>
            <a:r>
              <a:rPr lang="en-US" sz="2400" dirty="0"/>
              <a:t>IT</a:t>
            </a:r>
          </a:p>
          <a:p>
            <a:pPr marL="457200" indent="-457200" algn="l">
              <a:buFont typeface="Arial" panose="020B0604020202020204" pitchFamily="34" charset="0"/>
              <a:buChar char="•"/>
            </a:pPr>
            <a:r>
              <a:rPr lang="en-US" sz="2400" dirty="0"/>
              <a:t>All other staff members at UF</a:t>
            </a:r>
          </a:p>
          <a:p>
            <a:pPr algn="ctr"/>
            <a:endParaRPr lang="en-US" sz="3200" b="1" dirty="0"/>
          </a:p>
          <a:p>
            <a:pPr algn="ctr"/>
            <a:endParaRPr lang="en-US" sz="3200" b="1" dirty="0"/>
          </a:p>
        </p:txBody>
      </p:sp>
    </p:spTree>
    <p:extLst>
      <p:ext uri="{BB962C8B-B14F-4D97-AF65-F5344CB8AC3E}">
        <p14:creationId xmlns:p14="http://schemas.microsoft.com/office/powerpoint/2010/main" val="86647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063" y="2521462"/>
            <a:ext cx="8930747" cy="2571647"/>
          </a:xfrm>
        </p:spPr>
        <p:txBody>
          <a:bodyPr/>
          <a:lstStyle/>
          <a:p>
            <a:pPr algn="ctr"/>
            <a:r>
              <a:rPr lang="en-US" dirty="0"/>
              <a:t>Taskforce Discussion &amp; Questions… </a:t>
            </a:r>
          </a:p>
        </p:txBody>
      </p:sp>
      <p:sp>
        <p:nvSpPr>
          <p:cNvPr id="3" name="Text Placeholder 2"/>
          <p:cNvSpPr>
            <a:spLocks noGrp="1"/>
          </p:cNvSpPr>
          <p:nvPr>
            <p:ph type="body" idx="1"/>
          </p:nvPr>
        </p:nvSpPr>
        <p:spPr>
          <a:xfrm>
            <a:off x="1717665" y="3003999"/>
            <a:ext cx="9831542" cy="1161601"/>
          </a:xfrm>
        </p:spPr>
        <p:txBody>
          <a:bodyPr>
            <a:noAutofit/>
          </a:bodyPr>
          <a:lstStyle/>
          <a:p>
            <a:pPr algn="ctr"/>
            <a:r>
              <a:rPr lang="en-US" sz="3200" b="1" dirty="0"/>
              <a:t>UF’s FAIRNESS AND EQUITY IN ASSESSMENT </a:t>
            </a:r>
          </a:p>
          <a:p>
            <a:pPr algn="ctr"/>
            <a:r>
              <a:rPr lang="en-US" sz="3200" b="1" dirty="0"/>
              <a:t>STAFF</a:t>
            </a:r>
          </a:p>
        </p:txBody>
      </p:sp>
    </p:spTree>
    <p:extLst>
      <p:ext uri="{BB962C8B-B14F-4D97-AF65-F5344CB8AC3E}">
        <p14:creationId xmlns:p14="http://schemas.microsoft.com/office/powerpoint/2010/main" val="3160360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063" y="2521463"/>
            <a:ext cx="8930747" cy="2110382"/>
          </a:xfrm>
        </p:spPr>
        <p:txBody>
          <a:bodyPr/>
          <a:lstStyle/>
          <a:p>
            <a:pPr algn="ctr"/>
            <a:r>
              <a:rPr lang="en-US" dirty="0"/>
              <a:t>Possible Solutions…</a:t>
            </a:r>
          </a:p>
        </p:txBody>
      </p:sp>
      <p:sp>
        <p:nvSpPr>
          <p:cNvPr id="3" name="Text Placeholder 2"/>
          <p:cNvSpPr>
            <a:spLocks noGrp="1"/>
          </p:cNvSpPr>
          <p:nvPr>
            <p:ph type="body" idx="1"/>
          </p:nvPr>
        </p:nvSpPr>
        <p:spPr>
          <a:xfrm>
            <a:off x="1717665" y="3004000"/>
            <a:ext cx="9831542" cy="860400"/>
          </a:xfrm>
        </p:spPr>
        <p:txBody>
          <a:bodyPr>
            <a:noAutofit/>
          </a:bodyPr>
          <a:lstStyle/>
          <a:p>
            <a:pPr algn="ctr"/>
            <a:r>
              <a:rPr lang="en-US" sz="3200" b="1" dirty="0"/>
              <a:t>UF’s FAIRNESS AND EQUITY IN ASSESSMENT GAPS</a:t>
            </a:r>
          </a:p>
        </p:txBody>
      </p:sp>
    </p:spTree>
    <p:extLst>
      <p:ext uri="{BB962C8B-B14F-4D97-AF65-F5344CB8AC3E}">
        <p14:creationId xmlns:p14="http://schemas.microsoft.com/office/powerpoint/2010/main" val="904061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19451"/>
            <a:ext cx="10707689" cy="683490"/>
          </a:xfrm>
        </p:spPr>
        <p:txBody>
          <a:bodyPr>
            <a:normAutofit fontScale="90000"/>
          </a:bodyPr>
          <a:lstStyle/>
          <a:p>
            <a:r>
              <a:rPr lang="en-US" sz="3200" b="1" dirty="0"/>
              <a:t>UF’s FAIRNESS AND EQUITY IN ASSESSMENT </a:t>
            </a:r>
            <a:br>
              <a:rPr lang="en-US" sz="3200" b="1" dirty="0"/>
            </a:br>
            <a:r>
              <a:rPr lang="en-US" sz="3200" b="1" dirty="0"/>
              <a:t>Possible solutions…</a:t>
            </a:r>
          </a:p>
        </p:txBody>
      </p:sp>
      <p:sp>
        <p:nvSpPr>
          <p:cNvPr id="3" name="Content Placeholder 2"/>
          <p:cNvSpPr>
            <a:spLocks noGrp="1"/>
          </p:cNvSpPr>
          <p:nvPr>
            <p:ph idx="1"/>
          </p:nvPr>
        </p:nvSpPr>
        <p:spPr>
          <a:xfrm>
            <a:off x="1350628" y="822037"/>
            <a:ext cx="10841372" cy="5957454"/>
          </a:xfrm>
        </p:spPr>
        <p:txBody>
          <a:bodyPr>
            <a:normAutofit/>
          </a:bodyPr>
          <a:lstStyle/>
          <a:p>
            <a:endParaRPr lang="en-US" dirty="0"/>
          </a:p>
          <a:p>
            <a:r>
              <a:rPr lang="en-US" dirty="0"/>
              <a:t>Professional development (with incentives) on implicit bias in assessment</a:t>
            </a:r>
          </a:p>
          <a:p>
            <a:r>
              <a:rPr lang="en-US" dirty="0"/>
              <a:t>Campus resource for designing and evaluating fair assessments (similar to educational technology resources on campus)</a:t>
            </a:r>
          </a:p>
          <a:p>
            <a:r>
              <a:rPr lang="en-US" dirty="0"/>
              <a:t>Improvement in peer observations of teaching, to include assessment reviews</a:t>
            </a:r>
          </a:p>
          <a:p>
            <a:r>
              <a:rPr lang="en-US" dirty="0"/>
              <a:t>Requirements for summaries of assessment practices/approaches in teaching statements (e.g., teaching statements used for tenure and promotion</a:t>
            </a:r>
          </a:p>
          <a:p>
            <a:r>
              <a:rPr lang="en-US" dirty="0"/>
              <a:t>Policy implementations (with accompanied professional development)</a:t>
            </a:r>
          </a:p>
          <a:p>
            <a:endParaRPr lang="en-US" dirty="0"/>
          </a:p>
          <a:p>
            <a:endParaRPr lang="en-US" dirty="0"/>
          </a:p>
        </p:txBody>
      </p:sp>
    </p:spTree>
    <p:extLst>
      <p:ext uri="{BB962C8B-B14F-4D97-AF65-F5344CB8AC3E}">
        <p14:creationId xmlns:p14="http://schemas.microsoft.com/office/powerpoint/2010/main" val="2128697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063" y="2521462"/>
            <a:ext cx="8930747" cy="2571647"/>
          </a:xfrm>
        </p:spPr>
        <p:txBody>
          <a:bodyPr/>
          <a:lstStyle/>
          <a:p>
            <a:pPr algn="ctr"/>
            <a:r>
              <a:rPr lang="en-US" dirty="0"/>
              <a:t>Taskforce Discussion &amp; Questions… </a:t>
            </a:r>
          </a:p>
        </p:txBody>
      </p:sp>
      <p:sp>
        <p:nvSpPr>
          <p:cNvPr id="3" name="Text Placeholder 2"/>
          <p:cNvSpPr>
            <a:spLocks noGrp="1"/>
          </p:cNvSpPr>
          <p:nvPr>
            <p:ph type="body" idx="1"/>
          </p:nvPr>
        </p:nvSpPr>
        <p:spPr>
          <a:xfrm>
            <a:off x="1717665" y="3004000"/>
            <a:ext cx="9831542" cy="860400"/>
          </a:xfrm>
        </p:spPr>
        <p:txBody>
          <a:bodyPr>
            <a:noAutofit/>
          </a:bodyPr>
          <a:lstStyle/>
          <a:p>
            <a:pPr algn="ctr"/>
            <a:r>
              <a:rPr lang="en-US" sz="3200" b="1" dirty="0"/>
              <a:t>UF’s FAIRNESS AND EQUITY IN ASSESSMENT GAPS</a:t>
            </a:r>
          </a:p>
        </p:txBody>
      </p:sp>
    </p:spTree>
    <p:extLst>
      <p:ext uri="{BB962C8B-B14F-4D97-AF65-F5344CB8AC3E}">
        <p14:creationId xmlns:p14="http://schemas.microsoft.com/office/powerpoint/2010/main" val="2955785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Groups</a:t>
            </a:r>
            <a:br>
              <a:rPr lang="en-US" sz="3200" dirty="0"/>
            </a:br>
            <a:r>
              <a:rPr lang="en-US" sz="3200" dirty="0"/>
              <a:t>Next Meeting</a:t>
            </a:r>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Guideline Development Group  Feb 25</a:t>
            </a:r>
            <a:r>
              <a:rPr lang="en-US" sz="2000" b="1" baseline="30000" dirty="0">
                <a:solidFill>
                  <a:srgbClr val="FFC000"/>
                </a:solidFill>
              </a:rPr>
              <a:t>th</a:t>
            </a:r>
            <a:r>
              <a:rPr lang="en-US" sz="2000" b="1" dirty="0">
                <a:solidFill>
                  <a:srgbClr val="FFC000"/>
                </a:solidFill>
              </a:rPr>
              <a:t> 2-3pm</a:t>
            </a:r>
          </a:p>
          <a:p>
            <a:pPr marL="0" indent="0">
              <a:buNone/>
            </a:pPr>
            <a:r>
              <a:rPr lang="en-US" sz="2000" dirty="0">
                <a:solidFill>
                  <a:schemeClr val="bg1"/>
                </a:solidFill>
              </a:rPr>
              <a:t>Work with David Miller and Teresa Mutahi to develop the guidelines and review the recommendations from the model development group, and where mutually agreeable, implement the recommendations to modify the guidelines.</a:t>
            </a:r>
          </a:p>
          <a:p>
            <a:pPr marL="0" indent="0">
              <a:buNone/>
            </a:pPr>
            <a:endParaRPr lang="en-US" sz="2000" dirty="0">
              <a:solidFill>
                <a:schemeClr val="bg1"/>
              </a:solidFill>
            </a:endParaRPr>
          </a:p>
          <a:p>
            <a:pPr marL="0" indent="0">
              <a:buNone/>
            </a:pPr>
            <a:r>
              <a:rPr lang="en-US" sz="2000" b="1" dirty="0">
                <a:solidFill>
                  <a:srgbClr val="FFC000"/>
                </a:solidFill>
              </a:rPr>
              <a:t>Model Development Group </a:t>
            </a:r>
            <a:r>
              <a:rPr lang="en-US" sz="2000" b="1">
                <a:solidFill>
                  <a:srgbClr val="FFC000"/>
                </a:solidFill>
              </a:rPr>
              <a:t>Feb 24</a:t>
            </a:r>
            <a:r>
              <a:rPr lang="en-US" sz="2000" b="1" baseline="30000">
                <a:solidFill>
                  <a:srgbClr val="FFC000"/>
                </a:solidFill>
              </a:rPr>
              <a:t>th</a:t>
            </a:r>
            <a:r>
              <a:rPr lang="en-US" sz="2000" b="1">
                <a:solidFill>
                  <a:srgbClr val="FFC000"/>
                </a:solidFill>
              </a:rPr>
              <a:t> </a:t>
            </a:r>
            <a:r>
              <a:rPr lang="en-US" sz="2000" b="1" dirty="0">
                <a:solidFill>
                  <a:srgbClr val="FFC000"/>
                </a:solidFill>
              </a:rPr>
              <a:t>8-9am</a:t>
            </a:r>
          </a:p>
          <a:p>
            <a:pPr marL="0" indent="0">
              <a:buNone/>
            </a:pPr>
            <a:r>
              <a:rPr lang="en-US" sz="2000" dirty="0">
                <a:solidFill>
                  <a:schemeClr val="bg1"/>
                </a:solidFill>
              </a:rPr>
              <a:t>Work with Corinne Huggins-Manley to locate and develop models that operationalize the guidelines in various contexts; provide the guideline development group with modifications to increase their utility.</a:t>
            </a:r>
          </a:p>
        </p:txBody>
      </p:sp>
    </p:spTree>
    <p:extLst>
      <p:ext uri="{BB962C8B-B14F-4D97-AF65-F5344CB8AC3E}">
        <p14:creationId xmlns:p14="http://schemas.microsoft.com/office/powerpoint/2010/main" val="3120060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063" y="2521462"/>
            <a:ext cx="8930747" cy="2571647"/>
          </a:xfrm>
        </p:spPr>
        <p:txBody>
          <a:bodyPr/>
          <a:lstStyle/>
          <a:p>
            <a:pPr algn="ctr"/>
            <a:r>
              <a:rPr lang="en-US" dirty="0"/>
              <a:t>Model &amp; Resources Suggestions</a:t>
            </a:r>
            <a:br>
              <a:rPr lang="en-US" dirty="0"/>
            </a:br>
            <a:r>
              <a:rPr lang="en-US" dirty="0"/>
              <a:t>(For respective groups…) </a:t>
            </a:r>
          </a:p>
        </p:txBody>
      </p:sp>
      <p:sp>
        <p:nvSpPr>
          <p:cNvPr id="3" name="Text Placeholder 2"/>
          <p:cNvSpPr>
            <a:spLocks noGrp="1"/>
          </p:cNvSpPr>
          <p:nvPr>
            <p:ph type="body" idx="1"/>
          </p:nvPr>
        </p:nvSpPr>
        <p:spPr>
          <a:xfrm>
            <a:off x="1717665" y="3004000"/>
            <a:ext cx="9831542" cy="860400"/>
          </a:xfrm>
        </p:spPr>
        <p:txBody>
          <a:bodyPr>
            <a:noAutofit/>
          </a:bodyPr>
          <a:lstStyle/>
          <a:p>
            <a:pPr algn="ctr"/>
            <a:r>
              <a:rPr lang="en-US" sz="3200" b="1" dirty="0"/>
              <a:t>UF’s FAIRNESS AND EQUITY IN ASSESSMENT GAPS</a:t>
            </a:r>
          </a:p>
        </p:txBody>
      </p:sp>
    </p:spTree>
    <p:extLst>
      <p:ext uri="{BB962C8B-B14F-4D97-AF65-F5344CB8AC3E}">
        <p14:creationId xmlns:p14="http://schemas.microsoft.com/office/powerpoint/2010/main" val="3057679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683490"/>
          </a:xfrm>
        </p:spPr>
        <p:txBody>
          <a:bodyPr>
            <a:normAutofit fontScale="90000"/>
          </a:bodyPr>
          <a:lstStyle/>
          <a:p>
            <a:r>
              <a:rPr lang="en-US" sz="3200" dirty="0"/>
              <a:t>UF FAIRNESS AND EQUITY IN ASSESSMENT SUGGESTIONS</a:t>
            </a:r>
          </a:p>
        </p:txBody>
      </p:sp>
      <p:sp>
        <p:nvSpPr>
          <p:cNvPr id="3" name="Content Placeholder 2"/>
          <p:cNvSpPr>
            <a:spLocks noGrp="1"/>
          </p:cNvSpPr>
          <p:nvPr>
            <p:ph idx="1"/>
          </p:nvPr>
        </p:nvSpPr>
        <p:spPr>
          <a:xfrm>
            <a:off x="1870745" y="1417739"/>
            <a:ext cx="10018714" cy="4437777"/>
          </a:xfrm>
        </p:spPr>
        <p:txBody>
          <a:bodyPr>
            <a:normAutofit fontScale="77500" lnSpcReduction="20000"/>
          </a:bodyPr>
          <a:lstStyle/>
          <a:p>
            <a:endParaRPr lang="en-US" dirty="0"/>
          </a:p>
          <a:p>
            <a:pPr marL="0" indent="0" algn="ctr">
              <a:buNone/>
            </a:pPr>
            <a:r>
              <a:rPr lang="en-US" b="1" dirty="0"/>
              <a:t>Frameworks</a:t>
            </a:r>
          </a:p>
          <a:p>
            <a:r>
              <a:rPr lang="en-US" dirty="0"/>
              <a:t>Developmental Model of Intercultural Sensitivity (DMIS) - Milton Bennett https://www.idrinstitute.org/dmis/</a:t>
            </a:r>
          </a:p>
          <a:p>
            <a:r>
              <a:rPr lang="en-US" dirty="0"/>
              <a:t>Intercultural Development Continuum (IDC) - Mitchell Hammer </a:t>
            </a:r>
            <a:r>
              <a:rPr lang="en-US" dirty="0">
                <a:hlinkClick r:id="rId2"/>
              </a:rPr>
              <a:t>https://idiinventory.com/generalinformation/the-intercultural-development-continuum-idc/</a:t>
            </a:r>
            <a:endParaRPr lang="en-US" dirty="0"/>
          </a:p>
          <a:p>
            <a:r>
              <a:rPr lang="en-US" dirty="0"/>
              <a:t>The Transparency in Learning and Teaching (TILT) project (https://tilthighered.com/) which has a framework for presenting assignment instructions to clarify Purpose, Task, and Criteria as well as transparency methods for improving learning “</a:t>
            </a:r>
          </a:p>
          <a:p>
            <a:r>
              <a:rPr lang="en-US" dirty="0"/>
              <a:t>Guidelines for Assessment and Instruction in Statistics Education (GAISE) framework, which highlights some useful concepts for assessing statistical thinking. While this is a fairly specific and targeted document, it may provide some useful insight into creating fair and equitable assessments in general (https://www.amstat.org/asa/files/pdfs/GAISE/GaiseCollege_Full.pdf).</a:t>
            </a:r>
          </a:p>
          <a:p>
            <a:endParaRPr lang="en-US" dirty="0"/>
          </a:p>
          <a:p>
            <a:endParaRPr lang="en-US" dirty="0"/>
          </a:p>
          <a:p>
            <a:endParaRPr lang="en-US" dirty="0"/>
          </a:p>
        </p:txBody>
      </p:sp>
    </p:spTree>
    <p:extLst>
      <p:ext uri="{BB962C8B-B14F-4D97-AF65-F5344CB8AC3E}">
        <p14:creationId xmlns:p14="http://schemas.microsoft.com/office/powerpoint/2010/main" val="3003624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683490"/>
          </a:xfrm>
        </p:spPr>
        <p:txBody>
          <a:bodyPr>
            <a:normAutofit fontScale="90000"/>
          </a:bodyPr>
          <a:lstStyle/>
          <a:p>
            <a:r>
              <a:rPr lang="en-US" sz="3200" dirty="0"/>
              <a:t>UF FAIRNESS AND EQUITY IN ASSESSMENT SUGGESTIONS</a:t>
            </a:r>
          </a:p>
        </p:txBody>
      </p:sp>
      <p:sp>
        <p:nvSpPr>
          <p:cNvPr id="3" name="Content Placeholder 2"/>
          <p:cNvSpPr>
            <a:spLocks noGrp="1"/>
          </p:cNvSpPr>
          <p:nvPr>
            <p:ph idx="1"/>
          </p:nvPr>
        </p:nvSpPr>
        <p:spPr>
          <a:xfrm>
            <a:off x="1834531" y="683491"/>
            <a:ext cx="10018714" cy="6590145"/>
          </a:xfrm>
        </p:spPr>
        <p:txBody>
          <a:bodyPr>
            <a:normAutofit fontScale="70000" lnSpcReduction="20000"/>
          </a:bodyPr>
          <a:lstStyle/>
          <a:p>
            <a:endParaRPr lang="en-US" dirty="0"/>
          </a:p>
          <a:p>
            <a:pPr marL="0" indent="0" algn="ctr">
              <a:buNone/>
            </a:pPr>
            <a:r>
              <a:rPr lang="en-US" b="1" dirty="0"/>
              <a:t>Articles</a:t>
            </a:r>
          </a:p>
          <a:p>
            <a:r>
              <a:rPr lang="en-US" dirty="0"/>
              <a:t>CAST (2020). </a:t>
            </a:r>
            <a:r>
              <a:rPr lang="en-US" i="1" dirty="0"/>
              <a:t>UDL Tips for Assessment</a:t>
            </a:r>
            <a:r>
              <a:rPr lang="en-US" dirty="0"/>
              <a:t>. Wakefield, MA: Author. Retrieved from </a:t>
            </a:r>
            <a:r>
              <a:rPr lang="en-US" dirty="0">
                <a:solidFill>
                  <a:srgbClr val="3085ED"/>
                </a:solidFill>
                <a:hlinkClick r:id="rId2">
                  <a:extLst>
                    <a:ext uri="{A12FA001-AC4F-418D-AE19-62706E023703}">
                      <ahyp:hlinkClr xmlns:ahyp="http://schemas.microsoft.com/office/drawing/2018/hyperlinkcolor" val="tx"/>
                    </a:ext>
                  </a:extLst>
                </a:hlinkClick>
              </a:rPr>
              <a:t>http://www.cast.org/publications/2020/udl-tips-assessmentshttp://udlresource.ca/2017/12/assessment</a:t>
            </a:r>
            <a:r>
              <a:rPr lang="en-US" dirty="0">
                <a:hlinkClick r:id="rId2">
                  <a:extLst>
                    <a:ext uri="{A12FA001-AC4F-418D-AE19-62706E023703}">
                      <ahyp:hlinkClr xmlns:ahyp="http://schemas.microsoft.com/office/drawing/2018/hyperlinkcolor" val="tx"/>
                    </a:ext>
                  </a:extLst>
                </a:hlinkClick>
              </a:rPr>
              <a:t>/</a:t>
            </a:r>
            <a:r>
              <a:rPr lang="en-US" dirty="0"/>
              <a:t> </a:t>
            </a:r>
          </a:p>
          <a:p>
            <a:r>
              <a:rPr lang="en-US" dirty="0"/>
              <a:t>McNair, T. B.; </a:t>
            </a:r>
            <a:r>
              <a:rPr lang="en-US" dirty="0" err="1"/>
              <a:t>Veras</a:t>
            </a:r>
            <a:r>
              <a:rPr lang="en-US" dirty="0"/>
              <a:t>, J. (2017, Spring). Committing to equity and inclusive excellences. </a:t>
            </a:r>
            <a:r>
              <a:rPr lang="en-US" i="1" dirty="0"/>
              <a:t>Peer Review, 19(2). </a:t>
            </a:r>
            <a:r>
              <a:rPr lang="en-US" dirty="0"/>
              <a:t>Entire issue. Retrieved from: </a:t>
            </a:r>
            <a:r>
              <a:rPr lang="en-US" dirty="0">
                <a:solidFill>
                  <a:srgbClr val="3085ED"/>
                </a:solidFill>
                <a:hlinkClick r:id="rId3">
                  <a:extLst>
                    <a:ext uri="{A12FA001-AC4F-418D-AE19-62706E023703}">
                      <ahyp:hlinkClr xmlns:ahyp="http://schemas.microsoft.com/office/drawing/2018/hyperlinkcolor" val="tx"/>
                    </a:ext>
                  </a:extLst>
                </a:hlinkClick>
              </a:rPr>
              <a:t>https://www.aacu.org/peerreview/2017/</a:t>
            </a:r>
            <a:r>
              <a:rPr lang="en-US" dirty="0">
                <a:hlinkClick r:id="rId3">
                  <a:extLst>
                    <a:ext uri="{A12FA001-AC4F-418D-AE19-62706E023703}">
                      <ahyp:hlinkClr xmlns:ahyp="http://schemas.microsoft.com/office/drawing/2018/hyperlinkcolor" val="tx"/>
                    </a:ext>
                  </a:extLst>
                </a:hlinkClick>
              </a:rPr>
              <a:t>Spring</a:t>
            </a:r>
            <a:r>
              <a:rPr lang="en-US" dirty="0"/>
              <a:t> </a:t>
            </a:r>
          </a:p>
          <a:p>
            <a:r>
              <a:rPr lang="en-US" dirty="0"/>
              <a:t>Montenegro, E. &amp; Jankowski, N. A. (2020, January).</a:t>
            </a:r>
            <a:r>
              <a:rPr lang="en-US" i="1" dirty="0"/>
              <a:t> A new decade for assessment: Embedding equity into assessment praxis. </a:t>
            </a:r>
            <a:r>
              <a:rPr lang="en-US" dirty="0"/>
              <a:t>Retrieved from: </a:t>
            </a:r>
            <a:r>
              <a:rPr lang="en-US" i="1" dirty="0"/>
              <a:t> </a:t>
            </a:r>
            <a:r>
              <a:rPr lang="en-US" dirty="0">
                <a:solidFill>
                  <a:srgbClr val="3085ED"/>
                </a:solidFill>
                <a:hlinkClick r:id="rId4">
                  <a:extLst>
                    <a:ext uri="{A12FA001-AC4F-418D-AE19-62706E023703}">
                      <ahyp:hlinkClr xmlns:ahyp="http://schemas.microsoft.com/office/drawing/2018/hyperlinkcolor" val="tx"/>
                    </a:ext>
                  </a:extLst>
                </a:hlinkClick>
              </a:rPr>
              <a:t>https://www.learningoutcomesassessment.org/wp-content/uploads/2020/01/A-New-Decade-for-Assessment.</a:t>
            </a:r>
            <a:r>
              <a:rPr lang="en-US" dirty="0">
                <a:hlinkClick r:id="rId4">
                  <a:extLst>
                    <a:ext uri="{A12FA001-AC4F-418D-AE19-62706E023703}">
                      <ahyp:hlinkClr xmlns:ahyp="http://schemas.microsoft.com/office/drawing/2018/hyperlinkcolor" val="tx"/>
                    </a:ext>
                  </a:extLst>
                </a:hlinkClick>
              </a:rPr>
              <a:t>pdf</a:t>
            </a:r>
            <a:r>
              <a:rPr lang="en-US" dirty="0"/>
              <a:t> </a:t>
            </a:r>
          </a:p>
          <a:p>
            <a:r>
              <a:rPr lang="en-US" dirty="0"/>
              <a:t>Joint Committee on Standards for Educational Evaluation. The Evaluation Center of Western Michigan University: Kalamazoo. Retrieved from  </a:t>
            </a:r>
            <a:r>
              <a:rPr lang="en-US" dirty="0">
                <a:solidFill>
                  <a:srgbClr val="3085ED"/>
                </a:solidFill>
                <a:hlinkClick r:id="rId5">
                  <a:extLst>
                    <a:ext uri="{A12FA001-AC4F-418D-AE19-62706E023703}">
                      <ahyp:hlinkClr xmlns:ahyp="http://schemas.microsoft.com/office/drawing/2018/hyperlinkcolor" val="tx"/>
                    </a:ext>
                  </a:extLst>
                </a:hlinkClick>
              </a:rPr>
              <a:t>https://evaluationstandards.org</a:t>
            </a:r>
            <a:r>
              <a:rPr lang="en-US" dirty="0">
                <a:hlinkClick r:id="rId5">
                  <a:extLst>
                    <a:ext uri="{A12FA001-AC4F-418D-AE19-62706E023703}">
                      <ahyp:hlinkClr xmlns:ahyp="http://schemas.microsoft.com/office/drawing/2018/hyperlinkcolor" val="tx"/>
                    </a:ext>
                  </a:extLst>
                </a:hlinkClick>
              </a:rPr>
              <a:t>/</a:t>
            </a:r>
            <a:r>
              <a:rPr lang="en-US" dirty="0"/>
              <a:t> </a:t>
            </a:r>
          </a:p>
          <a:p>
            <a:r>
              <a:rPr lang="en-US" dirty="0"/>
              <a:t>Perdomo J., Tolliver D., Hsu H., He Y., Nash K.A., </a:t>
            </a:r>
            <a:r>
              <a:rPr lang="en-US" dirty="0" err="1"/>
              <a:t>Donatelli</a:t>
            </a:r>
            <a:r>
              <a:rPr lang="en-US" dirty="0"/>
              <a:t> S., Mateo C., </a:t>
            </a:r>
            <a:r>
              <a:rPr lang="en-US" dirty="0" err="1"/>
              <a:t>Akagbosu</a:t>
            </a:r>
            <a:r>
              <a:rPr lang="en-US" dirty="0"/>
              <a:t> C., Alizadeh F., Power-Hays A., Rainer T., Zheng D.J., </a:t>
            </a:r>
            <a:r>
              <a:rPr lang="en-US" dirty="0" err="1"/>
              <a:t>Kistin</a:t>
            </a:r>
            <a:r>
              <a:rPr lang="en-US" dirty="0"/>
              <a:t> C.J., Vinci R.J., Michelson C.D. (2019, November 25).  Health Equity Rounds: An Interdisciplinary Case Conference to Address Implicit Bias and Structural Racism for Faculty and Trainees. (n.d.). </a:t>
            </a:r>
            <a:r>
              <a:rPr lang="en-US" i="1" dirty="0" err="1"/>
              <a:t>MedEdPORTAL</a:t>
            </a:r>
            <a:r>
              <a:rPr lang="en-US" i="1" dirty="0"/>
              <a:t>: The AAMC Journal of teaching and Learning Resources. </a:t>
            </a:r>
            <a:r>
              <a:rPr lang="en-US" dirty="0"/>
              <a:t>Retrieved from </a:t>
            </a:r>
            <a:r>
              <a:rPr lang="en-US" dirty="0">
                <a:hlinkClick r:id="rId6">
                  <a:extLst>
                    <a:ext uri="{A12FA001-AC4F-418D-AE19-62706E023703}">
                      <ahyp:hlinkClr xmlns:ahyp="http://schemas.microsoft.com/office/drawing/2018/hyperlinkcolor" val="tx"/>
                    </a:ext>
                  </a:extLst>
                </a:hlinkClick>
              </a:rPr>
              <a:t>https://www.mededportal.org/doi/abs/10.15766/mep_2374-8265.10858</a:t>
            </a:r>
            <a:r>
              <a:rPr lang="en-US" dirty="0"/>
              <a:t>  doi: 10.15766/mep_2374-8265.10858. PMID: 32166114; PMCID: PMC7050660.</a:t>
            </a:r>
          </a:p>
          <a:p>
            <a:r>
              <a:rPr lang="en-US" dirty="0"/>
              <a:t>Sherman, M. D., Ricco J , Nelson S  C., Nezhad S.J. , Prasad S. </a:t>
            </a:r>
            <a:r>
              <a:rPr lang="en-US" i="1" dirty="0"/>
              <a:t>Implicit bias training in a residency program: Aiming for enduring effects</a:t>
            </a:r>
            <a:r>
              <a:rPr lang="en-US" dirty="0"/>
              <a:t>. Fam Med. 2019 Sep;51(8):677-681. </a:t>
            </a:r>
            <a:r>
              <a:rPr lang="en-US" dirty="0" err="1"/>
              <a:t>doi</a:t>
            </a:r>
            <a:r>
              <a:rPr lang="en-US" dirty="0"/>
              <a:t>: 10.22454/FamMed.2019.947255. PMID: 31509218</a:t>
            </a:r>
          </a:p>
          <a:p>
            <a:r>
              <a:rPr lang="en-US" b="0" i="0" dirty="0">
                <a:effectLst/>
              </a:rPr>
              <a:t>Mintz, S. (2019, December 9). Can technology </a:t>
            </a:r>
            <a:r>
              <a:rPr lang="en-US" dirty="0"/>
              <a:t>m</a:t>
            </a:r>
            <a:r>
              <a:rPr lang="en-US" b="0" i="0" dirty="0">
                <a:effectLst/>
              </a:rPr>
              <a:t>ake </a:t>
            </a:r>
            <a:r>
              <a:rPr lang="en-US" dirty="0"/>
              <a:t>g</a:t>
            </a:r>
            <a:r>
              <a:rPr lang="en-US" b="0" i="0" dirty="0">
                <a:effectLst/>
              </a:rPr>
              <a:t>rading </a:t>
            </a:r>
            <a:r>
              <a:rPr lang="en-US" dirty="0"/>
              <a:t>f</a:t>
            </a:r>
            <a:r>
              <a:rPr lang="en-US" b="0" i="0" dirty="0">
                <a:effectLst/>
              </a:rPr>
              <a:t>airer and more </a:t>
            </a:r>
            <a:r>
              <a:rPr lang="en-US" dirty="0"/>
              <a:t>e</a:t>
            </a:r>
            <a:r>
              <a:rPr lang="en-US" b="0" i="0" dirty="0">
                <a:effectLst/>
              </a:rPr>
              <a:t>fficient? Retrieved from </a:t>
            </a:r>
            <a:r>
              <a:rPr lang="en-US" dirty="0">
                <a:solidFill>
                  <a:srgbClr val="82B6F4"/>
                </a:solidFill>
                <a:hlinkClick r:id="rId7">
                  <a:extLst>
                    <a:ext uri="{A12FA001-AC4F-418D-AE19-62706E023703}">
                      <ahyp:hlinkClr xmlns:ahyp="http://schemas.microsoft.com/office/drawing/2018/hyperlinkcolor" val="tx"/>
                    </a:ext>
                  </a:extLst>
                </a:hlinkClick>
              </a:rPr>
              <a:t>https</a:t>
            </a:r>
            <a:r>
              <a:rPr lang="en-US" dirty="0">
                <a:hlinkClick r:id="rId7">
                  <a:extLst>
                    <a:ext uri="{A12FA001-AC4F-418D-AE19-62706E023703}">
                      <ahyp:hlinkClr xmlns:ahyp="http://schemas.microsoft.com/office/drawing/2018/hyperlinkcolor" val="tx"/>
                    </a:ext>
                  </a:extLst>
                </a:hlinkClick>
              </a:rPr>
              <a:t>://www.insidehighered.com/blogs/higher-ed-gamma/can-technology-make-grading-fairer-and-more-efficient</a:t>
            </a:r>
            <a:endParaRPr lang="en-US" dirty="0"/>
          </a:p>
          <a:p>
            <a:endParaRPr lang="en-US" dirty="0"/>
          </a:p>
          <a:p>
            <a:endParaRPr lang="en-US" dirty="0"/>
          </a:p>
        </p:txBody>
      </p:sp>
    </p:spTree>
    <p:extLst>
      <p:ext uri="{BB962C8B-B14F-4D97-AF65-F5344CB8AC3E}">
        <p14:creationId xmlns:p14="http://schemas.microsoft.com/office/powerpoint/2010/main" val="2015398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35561"/>
            <a:ext cx="11074400" cy="683490"/>
          </a:xfrm>
        </p:spPr>
        <p:txBody>
          <a:bodyPr>
            <a:noAutofit/>
          </a:bodyPr>
          <a:lstStyle/>
          <a:p>
            <a:r>
              <a:rPr lang="en-US" sz="3000" dirty="0"/>
              <a:t>UF FAIRNESS AND EQUITY ASSESSMENT MODEL SUGGESTIONS</a:t>
            </a:r>
          </a:p>
        </p:txBody>
      </p:sp>
      <p:sp>
        <p:nvSpPr>
          <p:cNvPr id="3" name="Content Placeholder 2"/>
          <p:cNvSpPr>
            <a:spLocks noGrp="1"/>
          </p:cNvSpPr>
          <p:nvPr>
            <p:ph idx="1"/>
          </p:nvPr>
        </p:nvSpPr>
        <p:spPr>
          <a:xfrm>
            <a:off x="1770076" y="1803634"/>
            <a:ext cx="10329559" cy="5359166"/>
          </a:xfrm>
        </p:spPr>
        <p:txBody>
          <a:bodyPr>
            <a:normAutofit fontScale="77500" lnSpcReduction="20000"/>
          </a:bodyPr>
          <a:lstStyle/>
          <a:p>
            <a:r>
              <a:rPr lang="en-US" sz="2600" dirty="0"/>
              <a:t>Models that use c</a:t>
            </a:r>
            <a:r>
              <a:rPr lang="en-US" sz="2600" i="1" dirty="0"/>
              <a:t>ollege-based</a:t>
            </a:r>
            <a:r>
              <a:rPr lang="en-US" sz="2600" dirty="0"/>
              <a:t> assessment committees to hold people accountable to basic principles of fair testing</a:t>
            </a:r>
          </a:p>
          <a:p>
            <a:r>
              <a:rPr lang="en-US" sz="2600" dirty="0"/>
              <a:t>Models that incorporate course and assessment alignment</a:t>
            </a:r>
          </a:p>
          <a:p>
            <a:r>
              <a:rPr lang="en-US" sz="2600" dirty="0"/>
              <a:t>Models from other institutions implementing best practices in this area</a:t>
            </a:r>
          </a:p>
          <a:p>
            <a:r>
              <a:rPr lang="en-US" sz="2600" dirty="0"/>
              <a:t>Models from programs/units within UF that are implementing or trying to implement best practices in this area</a:t>
            </a:r>
          </a:p>
          <a:p>
            <a:r>
              <a:rPr lang="en-US" sz="2600" dirty="0"/>
              <a:t>Models incorporating the Universal Design for Learning framework</a:t>
            </a:r>
          </a:p>
          <a:p>
            <a:r>
              <a:rPr lang="en-US" sz="2600" dirty="0"/>
              <a:t>Models for building test banks of high-quality items that are feasible to implement for busy faculty and instructors</a:t>
            </a:r>
          </a:p>
          <a:p>
            <a:r>
              <a:rPr lang="en-US" sz="2600" dirty="0"/>
              <a:t>Models that hire staff to support assessment (e.g., proctoring, administering, scoring)</a:t>
            </a:r>
          </a:p>
          <a:p>
            <a:r>
              <a:rPr lang="en-US" sz="2600" dirty="0"/>
              <a:t>Models that shift away from high-stakes testing toward authentic assessment</a:t>
            </a:r>
          </a:p>
          <a:p>
            <a:r>
              <a:rPr lang="en-US" sz="2600" dirty="0"/>
              <a:t>Models that include technology that facilitates assessment</a:t>
            </a:r>
          </a:p>
          <a:p>
            <a:r>
              <a:rPr lang="en-US" sz="2600" dirty="0"/>
              <a:t>Models that include statements on plagiarism detection tools</a:t>
            </a:r>
          </a:p>
          <a:p>
            <a:r>
              <a:rPr lang="en-US" sz="2600" dirty="0"/>
              <a:t>Models imbedded within larger university/college plans that address diversity and inclusion</a:t>
            </a:r>
          </a:p>
          <a:p>
            <a:endParaRPr lang="en-US" sz="2600" dirty="0"/>
          </a:p>
          <a:p>
            <a:endParaRPr lang="en-US" sz="2600" dirty="0"/>
          </a:p>
          <a:p>
            <a:endParaRPr lang="en-US" sz="2600" dirty="0"/>
          </a:p>
          <a:p>
            <a:endParaRPr lang="en-US" dirty="0"/>
          </a:p>
        </p:txBody>
      </p:sp>
    </p:spTree>
    <p:extLst>
      <p:ext uri="{BB962C8B-B14F-4D97-AF65-F5344CB8AC3E}">
        <p14:creationId xmlns:p14="http://schemas.microsoft.com/office/powerpoint/2010/main" val="2392360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00943FE-F917-4F82-B6BE-D9190675B088}"/>
              </a:ext>
            </a:extLst>
          </p:cNvPr>
          <p:cNvSpPr>
            <a:spLocks noGrp="1"/>
          </p:cNvSpPr>
          <p:nvPr>
            <p:ph type="title"/>
          </p:nvPr>
        </p:nvSpPr>
        <p:spPr>
          <a:xfrm>
            <a:off x="535021" y="685800"/>
            <a:ext cx="2639962" cy="5105400"/>
          </a:xfrm>
        </p:spPr>
        <p:txBody>
          <a:bodyPr>
            <a:normAutofit/>
          </a:bodyPr>
          <a:lstStyle/>
          <a:p>
            <a:r>
              <a:rPr lang="en-US">
                <a:solidFill>
                  <a:srgbClr val="FFFFFF"/>
                </a:solidFill>
              </a:rPr>
              <a:t>Agenda</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BF50BB24-7051-4E0A-AB6D-3A3F972FCF9F}"/>
              </a:ext>
            </a:extLst>
          </p:cNvPr>
          <p:cNvGraphicFramePr>
            <a:graphicFrameLocks noGrp="1"/>
          </p:cNvGraphicFramePr>
          <p:nvPr>
            <p:ph idx="1"/>
            <p:extLst>
              <p:ext uri="{D42A27DB-BD31-4B8C-83A1-F6EECF244321}">
                <p14:modId xmlns:p14="http://schemas.microsoft.com/office/powerpoint/2010/main" val="167747271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50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A3130-4446-4D49-929C-E9307F7223C0}"/>
              </a:ext>
            </a:extLst>
          </p:cNvPr>
          <p:cNvSpPr>
            <a:spLocks noGrp="1"/>
          </p:cNvSpPr>
          <p:nvPr>
            <p:ph type="title"/>
          </p:nvPr>
        </p:nvSpPr>
        <p:spPr>
          <a:xfrm>
            <a:off x="1189702" y="1261872"/>
            <a:ext cx="3145536" cy="4334256"/>
          </a:xfrm>
        </p:spPr>
        <p:txBody>
          <a:bodyPr>
            <a:normAutofit/>
          </a:bodyPr>
          <a:lstStyle/>
          <a:p>
            <a:pPr algn="r"/>
            <a:r>
              <a:rPr lang="en-US" sz="3600" dirty="0"/>
              <a:t>The Charge</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A31179-6C9E-4843-866C-E7BC3229FD9A}"/>
              </a:ext>
            </a:extLst>
          </p:cNvPr>
          <p:cNvSpPr>
            <a:spLocks noGrp="1"/>
          </p:cNvSpPr>
          <p:nvPr>
            <p:ph idx="1"/>
          </p:nvPr>
        </p:nvSpPr>
        <p:spPr>
          <a:xfrm>
            <a:off x="4948474" y="1176951"/>
            <a:ext cx="5974778" cy="4824055"/>
          </a:xfrm>
        </p:spPr>
        <p:txBody>
          <a:bodyPr>
            <a:normAutofit lnSpcReduction="10000"/>
          </a:bodyPr>
          <a:lstStyle/>
          <a:p>
            <a:pPr marL="0" indent="0">
              <a:lnSpc>
                <a:spcPct val="90000"/>
              </a:lnSpc>
              <a:buNone/>
            </a:pPr>
            <a:r>
              <a:rPr lang="en-US" sz="2800" dirty="0">
                <a:effectLst/>
                <a:latin typeface="Calibri" panose="020F0502020204030204" pitchFamily="34" charset="0"/>
                <a:ea typeface="Calibri" panose="020F0502020204030204" pitchFamily="34" charset="0"/>
              </a:rPr>
              <a:t>The Task Force is charged with establishing a set of guidelines for UF faculty, instructors, staff, and administrators to help ensure fairness and equity in assessment in all contexts at the university. The guidelines must address fairness and equity in the entire  assessment process, including development, opportunity to learn, administration, scoring, score interpretations, and the evaluation of the measurement properties of the assessment.</a:t>
            </a:r>
          </a:p>
        </p:txBody>
      </p:sp>
    </p:spTree>
    <p:extLst>
      <p:ext uri="{BB962C8B-B14F-4D97-AF65-F5344CB8AC3E}">
        <p14:creationId xmlns:p14="http://schemas.microsoft.com/office/powerpoint/2010/main" val="15393081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062" y="3583708"/>
            <a:ext cx="8930747" cy="1550564"/>
          </a:xfrm>
        </p:spPr>
        <p:txBody>
          <a:bodyPr/>
          <a:lstStyle/>
          <a:p>
            <a:pPr algn="ctr"/>
            <a:r>
              <a:rPr lang="en-US" b="1" dirty="0"/>
              <a:t>STRENGTHS</a:t>
            </a:r>
          </a:p>
        </p:txBody>
      </p:sp>
      <p:sp>
        <p:nvSpPr>
          <p:cNvPr id="3" name="Text Placeholder 2"/>
          <p:cNvSpPr>
            <a:spLocks noGrp="1"/>
          </p:cNvSpPr>
          <p:nvPr>
            <p:ph type="body" idx="1"/>
          </p:nvPr>
        </p:nvSpPr>
        <p:spPr>
          <a:xfrm>
            <a:off x="932873" y="2597599"/>
            <a:ext cx="11259127" cy="986109"/>
          </a:xfrm>
        </p:spPr>
        <p:txBody>
          <a:bodyPr>
            <a:noAutofit/>
          </a:bodyPr>
          <a:lstStyle/>
          <a:p>
            <a:pPr algn="ctr"/>
            <a:r>
              <a:rPr lang="en-US" sz="3200" b="1" dirty="0"/>
              <a:t>What practices, procedures or policies currently reflect fairness and equitable assessment practices at UF?</a:t>
            </a:r>
          </a:p>
        </p:txBody>
      </p:sp>
    </p:spTree>
    <p:extLst>
      <p:ext uri="{BB962C8B-B14F-4D97-AF65-F5344CB8AC3E}">
        <p14:creationId xmlns:p14="http://schemas.microsoft.com/office/powerpoint/2010/main" val="16546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235" y="1"/>
            <a:ext cx="11203710" cy="877454"/>
          </a:xfrm>
        </p:spPr>
        <p:txBody>
          <a:bodyPr>
            <a:normAutofit fontScale="90000"/>
          </a:bodyPr>
          <a:lstStyle/>
          <a:p>
            <a:br>
              <a:rPr lang="en-US" sz="3100" b="1" dirty="0"/>
            </a:br>
            <a:r>
              <a:rPr lang="en-US" sz="4400" b="1" dirty="0"/>
              <a:t>UF’s STRENGTHS</a:t>
            </a:r>
            <a:br>
              <a:rPr lang="en-US" sz="3200" dirty="0"/>
            </a:br>
            <a:endParaRPr lang="en-US" sz="3200" dirty="0"/>
          </a:p>
        </p:txBody>
      </p:sp>
      <p:sp>
        <p:nvSpPr>
          <p:cNvPr id="3" name="Content Placeholder 2"/>
          <p:cNvSpPr>
            <a:spLocks noGrp="1"/>
          </p:cNvSpPr>
          <p:nvPr>
            <p:ph idx="1"/>
          </p:nvPr>
        </p:nvSpPr>
        <p:spPr>
          <a:xfrm>
            <a:off x="1459684" y="877455"/>
            <a:ext cx="10658426" cy="5865090"/>
          </a:xfrm>
        </p:spPr>
        <p:txBody>
          <a:bodyPr>
            <a:normAutofit fontScale="92500" lnSpcReduction="20000"/>
          </a:bodyPr>
          <a:lstStyle/>
          <a:p>
            <a:pPr marL="0" indent="0" algn="ctr">
              <a:buNone/>
            </a:pPr>
            <a:endParaRPr lang="en-US" sz="2800" dirty="0"/>
          </a:p>
          <a:p>
            <a:r>
              <a:rPr lang="en-US" sz="2800" dirty="0"/>
              <a:t>Center for Teaching Excellence Faculty support ( CTE)</a:t>
            </a:r>
          </a:p>
          <a:p>
            <a:r>
              <a:rPr lang="en-US" sz="2800" dirty="0"/>
              <a:t>Accommodations and DRC Support</a:t>
            </a:r>
          </a:p>
          <a:p>
            <a:r>
              <a:rPr lang="en-US" sz="2800" dirty="0"/>
              <a:t>Reconsiderations on the use of Standardized Tests in admissions-GRE</a:t>
            </a:r>
          </a:p>
          <a:p>
            <a:r>
              <a:rPr lang="en-US" sz="2800" dirty="0"/>
              <a:t>Diversity, Equity and Inclusion ( DEI) Training</a:t>
            </a:r>
          </a:p>
          <a:p>
            <a:r>
              <a:rPr lang="en-US" sz="2800" dirty="0"/>
              <a:t>Academic integrity awareness campaigns</a:t>
            </a:r>
            <a:endParaRPr lang="en-US" sz="2800" dirty="0">
              <a:solidFill>
                <a:srgbClr val="FF0000"/>
              </a:solidFill>
            </a:endParaRPr>
          </a:p>
          <a:p>
            <a:r>
              <a:rPr lang="en-US" sz="2800" dirty="0"/>
              <a:t>Recent attention to a welcoming environment to encourage diverse hires </a:t>
            </a:r>
          </a:p>
          <a:p>
            <a:r>
              <a:rPr lang="en-US" sz="2800" dirty="0"/>
              <a:t>Recent efforts in evaluating how assessment score and cut scores are calculated</a:t>
            </a:r>
          </a:p>
          <a:p>
            <a:r>
              <a:rPr lang="en-US" sz="2800" dirty="0"/>
              <a:t>Attempts at moving away from highly quantitative measures to predict potential student success</a:t>
            </a:r>
          </a:p>
          <a:p>
            <a:r>
              <a:rPr lang="en-US" sz="2800" dirty="0"/>
              <a:t>Greater attention overall on issues of diversity, equity and inclusion among the members of the university</a:t>
            </a:r>
            <a:endParaRPr lang="en-US" sz="2800" dirty="0">
              <a:solidFill>
                <a:srgbClr val="FF0000"/>
              </a:solidFill>
            </a:endParaRPr>
          </a:p>
          <a:p>
            <a:endParaRPr lang="en-US" dirty="0"/>
          </a:p>
          <a:p>
            <a:endParaRPr lang="en-US" dirty="0"/>
          </a:p>
          <a:p>
            <a:endParaRPr lang="en-US" dirty="0"/>
          </a:p>
        </p:txBody>
      </p:sp>
    </p:spTree>
    <p:extLst>
      <p:ext uri="{BB962C8B-B14F-4D97-AF65-F5344CB8AC3E}">
        <p14:creationId xmlns:p14="http://schemas.microsoft.com/office/powerpoint/2010/main" val="199092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063" y="2521462"/>
            <a:ext cx="8930747" cy="2571647"/>
          </a:xfrm>
        </p:spPr>
        <p:txBody>
          <a:bodyPr/>
          <a:lstStyle/>
          <a:p>
            <a:pPr algn="ctr"/>
            <a:r>
              <a:rPr lang="en-US" dirty="0"/>
              <a:t>Taskforce Discussion &amp; Questions… </a:t>
            </a:r>
          </a:p>
        </p:txBody>
      </p:sp>
      <p:sp>
        <p:nvSpPr>
          <p:cNvPr id="3" name="Text Placeholder 2"/>
          <p:cNvSpPr>
            <a:spLocks noGrp="1"/>
          </p:cNvSpPr>
          <p:nvPr>
            <p:ph type="body" idx="1"/>
          </p:nvPr>
        </p:nvSpPr>
        <p:spPr>
          <a:xfrm>
            <a:off x="1717665" y="3003999"/>
            <a:ext cx="9831542" cy="1023055"/>
          </a:xfrm>
        </p:spPr>
        <p:txBody>
          <a:bodyPr>
            <a:noAutofit/>
          </a:bodyPr>
          <a:lstStyle/>
          <a:p>
            <a:pPr algn="ctr"/>
            <a:r>
              <a:rPr lang="en-US" sz="3200" b="1" dirty="0"/>
              <a:t>UF’s FAIRNESS AND EQUITY IN ASSESSMENT STRENGTHS</a:t>
            </a:r>
          </a:p>
        </p:txBody>
      </p:sp>
    </p:spTree>
    <p:extLst>
      <p:ext uri="{BB962C8B-B14F-4D97-AF65-F5344CB8AC3E}">
        <p14:creationId xmlns:p14="http://schemas.microsoft.com/office/powerpoint/2010/main" val="145261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865" y="3511999"/>
            <a:ext cx="9831542" cy="1482788"/>
          </a:xfrm>
        </p:spPr>
        <p:txBody>
          <a:bodyPr>
            <a:noAutofit/>
          </a:bodyPr>
          <a:lstStyle/>
          <a:p>
            <a:pPr algn="ctr"/>
            <a:r>
              <a:rPr lang="en-US" sz="3200" b="1" dirty="0"/>
              <a:t>UF’s FAIRNESS AND EQUITY IN ASSESSMENT </a:t>
            </a:r>
          </a:p>
          <a:p>
            <a:pPr algn="ctr"/>
            <a:r>
              <a:rPr lang="en-US" sz="3200" b="1" dirty="0"/>
              <a:t>GAPS AND ISSUES</a:t>
            </a:r>
          </a:p>
        </p:txBody>
      </p:sp>
    </p:spTree>
    <p:extLst>
      <p:ext uri="{BB962C8B-B14F-4D97-AF65-F5344CB8AC3E}">
        <p14:creationId xmlns:p14="http://schemas.microsoft.com/office/powerpoint/2010/main" val="3192999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683490"/>
          </a:xfrm>
        </p:spPr>
        <p:txBody>
          <a:bodyPr>
            <a:normAutofit/>
          </a:bodyPr>
          <a:lstStyle/>
          <a:p>
            <a:r>
              <a:rPr lang="en-US" sz="3200" dirty="0"/>
              <a:t> </a:t>
            </a:r>
            <a:r>
              <a:rPr lang="en-US" sz="3200" b="1" dirty="0"/>
              <a:t>FAIRNESS AND EQUITY IN ASSESSMENT GAPS</a:t>
            </a:r>
          </a:p>
        </p:txBody>
      </p:sp>
      <p:sp>
        <p:nvSpPr>
          <p:cNvPr id="7" name="Content Placeholder 2">
            <a:extLst>
              <a:ext uri="{FF2B5EF4-FFF2-40B4-BE49-F238E27FC236}">
                <a16:creationId xmlns:a16="http://schemas.microsoft.com/office/drawing/2014/main" id="{E620B105-D132-4EA0-912D-DB39BFF34BA8}"/>
              </a:ext>
            </a:extLst>
          </p:cNvPr>
          <p:cNvSpPr>
            <a:spLocks noGrp="1"/>
          </p:cNvSpPr>
          <p:nvPr>
            <p:ph idx="1"/>
          </p:nvPr>
        </p:nvSpPr>
        <p:spPr>
          <a:xfrm>
            <a:off x="1484310" y="508001"/>
            <a:ext cx="10633799" cy="6350000"/>
          </a:xfrm>
        </p:spPr>
        <p:txBody>
          <a:bodyPr>
            <a:normAutofit fontScale="47500" lnSpcReduction="20000"/>
          </a:bodyPr>
          <a:lstStyle/>
          <a:p>
            <a:pPr marL="0" indent="0" algn="ctr">
              <a:buNone/>
            </a:pPr>
            <a:endParaRPr lang="en-US" sz="2800" dirty="0"/>
          </a:p>
          <a:p>
            <a:r>
              <a:rPr lang="en-US" sz="5100" dirty="0"/>
              <a:t>Heavy use of student evaluations for faculty decisions, with biases  in such evaluations for faculty of color and women</a:t>
            </a:r>
          </a:p>
          <a:p>
            <a:r>
              <a:rPr lang="en-US" sz="5100" dirty="0"/>
              <a:t>Emphasis on standardized tests for student admissions with uniform requirements across colleges, despite knowing that such test scores can be influenced by lack of access to resources- e.g. GRE</a:t>
            </a:r>
          </a:p>
          <a:p>
            <a:r>
              <a:rPr lang="en-US" sz="5100" dirty="0"/>
              <a:t>Internal research assessments (e.g., for SEED funds) lacking transparency and fairness for faculty, which is particularly problematic when underrepresented faculty rarely receive these funds </a:t>
            </a:r>
          </a:p>
          <a:p>
            <a:r>
              <a:rPr lang="en-US" sz="5100" dirty="0"/>
              <a:t>Biases toward students, staff, and faculty of color that range from BIPOC physicians and faculty being mistaken for custodial staff and Black students being less likely to receive A grades even when controlling for performance factors</a:t>
            </a:r>
          </a:p>
          <a:p>
            <a:r>
              <a:rPr lang="en-US" sz="5100" dirty="0"/>
              <a:t>Inconsistent grading and assignments in and across UF classrooms and programs, with some units finding evidence of bias against black students in course grades</a:t>
            </a:r>
          </a:p>
          <a:p>
            <a:r>
              <a:rPr lang="en-US" sz="5100" dirty="0"/>
              <a:t>Inadequate faculty training in assessment and fairness</a:t>
            </a:r>
          </a:p>
          <a:p>
            <a:r>
              <a:rPr lang="en-US" sz="5100" dirty="0"/>
              <a:t>Lack of time for instructors to develop and evaluate assessments</a:t>
            </a:r>
          </a:p>
          <a:p>
            <a:pPr marL="0" indent="0">
              <a:buNone/>
            </a:pPr>
            <a:endParaRPr lang="en-US" dirty="0"/>
          </a:p>
          <a:p>
            <a:endParaRPr lang="en-US" dirty="0"/>
          </a:p>
        </p:txBody>
      </p:sp>
    </p:spTree>
    <p:extLst>
      <p:ext uri="{BB962C8B-B14F-4D97-AF65-F5344CB8AC3E}">
        <p14:creationId xmlns:p14="http://schemas.microsoft.com/office/powerpoint/2010/main" val="174018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683490"/>
          </a:xfrm>
        </p:spPr>
        <p:txBody>
          <a:bodyPr>
            <a:normAutofit/>
          </a:bodyPr>
          <a:lstStyle/>
          <a:p>
            <a:r>
              <a:rPr lang="en-US" sz="3200" dirty="0"/>
              <a:t> </a:t>
            </a:r>
            <a:r>
              <a:rPr lang="en-US" sz="3200" b="1" dirty="0"/>
              <a:t>FAIRNESS AND EQUITY IN ASSESSMENT GAPS</a:t>
            </a:r>
          </a:p>
        </p:txBody>
      </p:sp>
      <p:sp>
        <p:nvSpPr>
          <p:cNvPr id="7" name="Content Placeholder 2">
            <a:extLst>
              <a:ext uri="{FF2B5EF4-FFF2-40B4-BE49-F238E27FC236}">
                <a16:creationId xmlns:a16="http://schemas.microsoft.com/office/drawing/2014/main" id="{E620B105-D132-4EA0-912D-DB39BFF34BA8}"/>
              </a:ext>
            </a:extLst>
          </p:cNvPr>
          <p:cNvSpPr>
            <a:spLocks noGrp="1"/>
          </p:cNvSpPr>
          <p:nvPr>
            <p:ph idx="1"/>
          </p:nvPr>
        </p:nvSpPr>
        <p:spPr>
          <a:xfrm>
            <a:off x="1484310" y="508001"/>
            <a:ext cx="10633799" cy="6350000"/>
          </a:xfrm>
        </p:spPr>
        <p:txBody>
          <a:bodyPr>
            <a:normAutofit fontScale="62500" lnSpcReduction="20000"/>
          </a:bodyPr>
          <a:lstStyle/>
          <a:p>
            <a:pPr marL="0" indent="0" algn="ctr">
              <a:buNone/>
            </a:pPr>
            <a:endParaRPr lang="en-US" sz="2800" dirty="0"/>
          </a:p>
          <a:p>
            <a:r>
              <a:rPr lang="en-US" sz="4000" dirty="0"/>
              <a:t>Disparities in technology use and access that affect student differently based on their financial status and living arrangements</a:t>
            </a:r>
          </a:p>
          <a:p>
            <a:r>
              <a:rPr lang="en-US" sz="4000" dirty="0"/>
              <a:t>Disparities in assessment administration conditions (e.g., student home environment differences; issues in using proctoring services under different assessment conditions)</a:t>
            </a:r>
          </a:p>
          <a:p>
            <a:r>
              <a:rPr lang="en-US" sz="4000" dirty="0"/>
              <a:t>Balancing the need for uniform grading of students with the desire for assessment of higher-level constructs</a:t>
            </a:r>
          </a:p>
          <a:p>
            <a:r>
              <a:rPr lang="en-US" sz="4000" dirty="0"/>
              <a:t>Barriers in classroom assessment for students with English as a second language</a:t>
            </a:r>
          </a:p>
          <a:p>
            <a:r>
              <a:rPr lang="en-US" sz="4000" dirty="0"/>
              <a:t>Lack of transparency in assessments</a:t>
            </a:r>
          </a:p>
          <a:p>
            <a:r>
              <a:rPr lang="en-US" sz="4000" dirty="0"/>
              <a:t>Lack of diverse reviewers of student work, leaving the work of underrepresented students being evaluated by reviewers from the dominant culture</a:t>
            </a:r>
          </a:p>
          <a:p>
            <a:r>
              <a:rPr lang="en-US" sz="4000" dirty="0"/>
              <a:t>Reliance on external board exams /licensure by some programs/colleges leaving  little room to address equity and fairness issues on final assessments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965968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2393</TotalTime>
  <Words>1504</Words>
  <Application>Microsoft Office PowerPoint</Application>
  <PresentationFormat>Widescreen</PresentationFormat>
  <Paragraphs>113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Corbel</vt:lpstr>
      <vt:lpstr>Parallax</vt:lpstr>
      <vt:lpstr>Fairness and Equity in Assessment Task Force</vt:lpstr>
      <vt:lpstr>Agenda</vt:lpstr>
      <vt:lpstr>The Charge</vt:lpstr>
      <vt:lpstr>STRENGTHS</vt:lpstr>
      <vt:lpstr> UF’s STRENGTHS </vt:lpstr>
      <vt:lpstr>Taskforce Discussion &amp; Questions… </vt:lpstr>
      <vt:lpstr>PowerPoint Presentation</vt:lpstr>
      <vt:lpstr> FAIRNESS AND EQUITY IN ASSESSMENT GAPS</vt:lpstr>
      <vt:lpstr> FAIRNESS AND EQUITY IN ASSESSMENT GAPS</vt:lpstr>
      <vt:lpstr>UF’s FAIRNESS AND EQUITY IN ASSESSMENT GAPS STAFF</vt:lpstr>
      <vt:lpstr>Taskforce Discussion &amp; Questions… </vt:lpstr>
      <vt:lpstr>Possible Solutions…</vt:lpstr>
      <vt:lpstr>UF’s FAIRNESS AND EQUITY IN ASSESSMENT  Possible solutions…</vt:lpstr>
      <vt:lpstr>Taskforce Discussion &amp; Questions… </vt:lpstr>
      <vt:lpstr> Groups Next Meeting</vt:lpstr>
      <vt:lpstr>Model &amp; Resources Suggestions (For respective groups…) </vt:lpstr>
      <vt:lpstr>UF FAIRNESS AND EQUITY IN ASSESSMENT SUGGESTIONS</vt:lpstr>
      <vt:lpstr>UF FAIRNESS AND EQUITY IN ASSESSMENT SUGGESTIONS</vt:lpstr>
      <vt:lpstr>UF FAIRNESS AND EQUITY ASSESSMENT MODEL SUGGESTIONS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Assessment Task Force</dc:title>
  <dc:creator>Brophy,Timothy S</dc:creator>
  <cp:lastModifiedBy>Brophy,Timothy S</cp:lastModifiedBy>
  <cp:revision>117</cp:revision>
  <dcterms:created xsi:type="dcterms:W3CDTF">2019-09-25T17:23:23Z</dcterms:created>
  <dcterms:modified xsi:type="dcterms:W3CDTF">2021-02-17T22:14:44Z</dcterms:modified>
</cp:coreProperties>
</file>