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82" r:id="rId5"/>
    <p:sldId id="283" r:id="rId6"/>
    <p:sldId id="297" r:id="rId7"/>
    <p:sldId id="275" r:id="rId8"/>
    <p:sldId id="270" r:id="rId9"/>
    <p:sldId id="299" r:id="rId10"/>
    <p:sldId id="281" r:id="rId11"/>
    <p:sldId id="300" r:id="rId12"/>
    <p:sldId id="292" r:id="rId13"/>
    <p:sldId id="269" r:id="rId14"/>
    <p:sldId id="296" r:id="rId15"/>
    <p:sldId id="260" r:id="rId16"/>
    <p:sldId id="288" r:id="rId17"/>
    <p:sldId id="291" r:id="rId18"/>
    <p:sldId id="298" r:id="rId19"/>
    <p:sldId id="28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22" d="100"/>
          <a:sy n="122" d="100"/>
        </p:scale>
        <p:origin x="10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UF’s Fairness and Equity in assessment Strengths</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r>
            <a:rPr lang="en-US" dirty="0"/>
            <a:t>UF’s Fairness and Equity in assessment Gaps and Issues</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Survey Responses Themes</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Taskforce Brainstorming Discussion</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What do we address at UF?</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Questions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r>
            <a:rPr lang="en-US" dirty="0"/>
            <a:t>Disperse to guidelines or Model development groups</a:t>
          </a:r>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Survey Responses Themes</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UF’s Fairness and Equity in assessment Strengths</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UF’s Fairness and Equity in assessment Gaps and Issues</a:t>
          </a:r>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Taskforce Brainstorming Discussion</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What do we address at UF?</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Questions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kern="1200" dirty="0"/>
            <a:t>Disperse to guidelines or Model development groups</a:t>
          </a:r>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2/17/2021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idiinventory.com/generalinformation/the-intercultural-development-continuum-id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acu.org/peerreview/2017/Spring" TargetMode="External"/><Relationship Id="rId7" Type="http://schemas.openxmlformats.org/officeDocument/2006/relationships/hyperlink" Target="https://www.insidehighered.com/blogs/higher-ed-gamma/can-technology-make-grading-fairer-and-more-efficient" TargetMode="External"/><Relationship Id="rId2" Type="http://schemas.openxmlformats.org/officeDocument/2006/relationships/hyperlink" Target="http://www.cast.org/publications/2020/udl-tips-assessmentshttp:/udlresource.ca/2017/12/assessment/" TargetMode="External"/><Relationship Id="rId1" Type="http://schemas.openxmlformats.org/officeDocument/2006/relationships/slideLayout" Target="../slideLayouts/slideLayout2.xml"/><Relationship Id="rId6" Type="http://schemas.openxmlformats.org/officeDocument/2006/relationships/hyperlink" Target="https://www.mededportal.org/doi/abs/10.15766/mep_2374-8265.10858" TargetMode="External"/><Relationship Id="rId5" Type="http://schemas.openxmlformats.org/officeDocument/2006/relationships/hyperlink" Target="https://evaluationstandards.org/" TargetMode="External"/><Relationship Id="rId4" Type="http://schemas.openxmlformats.org/officeDocument/2006/relationships/hyperlink" Target="https://www.learningoutcomesassessment.org/wp-content/uploads/2020/01/A-New-Decade-for-Assessment.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a:bodyPr>
          <a:lstStyle/>
          <a:p>
            <a:r>
              <a:rPr lang="en-US" dirty="0"/>
              <a:t>Fairness and Equity in Assessment Task Force</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2nd Meeting – February 17, 2021</a:t>
            </a:r>
          </a:p>
          <a:p>
            <a:r>
              <a:rPr lang="en-US" dirty="0"/>
              <a:t>1-2pm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945" y="212436"/>
            <a:ext cx="10631055" cy="1163781"/>
          </a:xfrm>
        </p:spPr>
        <p:txBody>
          <a:bodyPr>
            <a:normAutofit fontScale="90000"/>
          </a:bodyPr>
          <a:lstStyle/>
          <a:p>
            <a:pPr algn="ctr"/>
            <a:r>
              <a:rPr lang="en-US" b="1" dirty="0"/>
              <a:t>UF’s FAIRNESS AND EQUITY IN ASSESSMENT GAPS</a:t>
            </a:r>
            <a:br>
              <a:rPr lang="en-US" b="1" dirty="0"/>
            </a:br>
            <a:r>
              <a:rPr lang="en-US" b="1" dirty="0"/>
              <a:t>STAFF</a:t>
            </a:r>
          </a:p>
        </p:txBody>
      </p:sp>
      <p:sp>
        <p:nvSpPr>
          <p:cNvPr id="3" name="Text Placeholder 2"/>
          <p:cNvSpPr>
            <a:spLocks noGrp="1"/>
          </p:cNvSpPr>
          <p:nvPr>
            <p:ph type="body" idx="1"/>
          </p:nvPr>
        </p:nvSpPr>
        <p:spPr>
          <a:xfrm>
            <a:off x="1994756" y="1671782"/>
            <a:ext cx="9831542" cy="5186218"/>
          </a:xfrm>
        </p:spPr>
        <p:txBody>
          <a:bodyPr>
            <a:noAutofit/>
          </a:bodyPr>
          <a:lstStyle/>
          <a:p>
            <a:pPr algn="ctr"/>
            <a:r>
              <a:rPr lang="en-US" sz="3200" b="1" dirty="0"/>
              <a:t>Are our staff’s assessment practices, procedures and policies fair and equitable?</a:t>
            </a:r>
          </a:p>
          <a:p>
            <a:pPr marL="342900" indent="-342900" algn="l">
              <a:buFont typeface="Arial" panose="020B0604020202020204" pitchFamily="34" charset="0"/>
              <a:buChar char="•"/>
            </a:pPr>
            <a:r>
              <a:rPr lang="en-US" sz="2400" dirty="0"/>
              <a:t>Teams Employees</a:t>
            </a:r>
          </a:p>
          <a:p>
            <a:pPr marL="457200" indent="-457200" algn="l">
              <a:buFont typeface="Arial" panose="020B0604020202020204" pitchFamily="34" charset="0"/>
              <a:buChar char="•"/>
            </a:pPr>
            <a:r>
              <a:rPr lang="en-US" sz="2400" dirty="0"/>
              <a:t>Academic advisors</a:t>
            </a:r>
          </a:p>
          <a:p>
            <a:pPr marL="457200" indent="-457200" algn="l">
              <a:buFont typeface="Arial" panose="020B0604020202020204" pitchFamily="34" charset="0"/>
              <a:buChar char="•"/>
            </a:pPr>
            <a:r>
              <a:rPr lang="en-US" sz="2400" dirty="0"/>
              <a:t>Administrative assistants</a:t>
            </a:r>
          </a:p>
          <a:p>
            <a:pPr marL="457200" indent="-457200" algn="l">
              <a:buFont typeface="Arial" panose="020B0604020202020204" pitchFamily="34" charset="0"/>
              <a:buChar char="•"/>
            </a:pPr>
            <a:r>
              <a:rPr lang="en-US" sz="2400" dirty="0"/>
              <a:t>Program assistants</a:t>
            </a:r>
          </a:p>
          <a:p>
            <a:pPr marL="457200" indent="-457200" algn="l">
              <a:buFont typeface="Arial" panose="020B0604020202020204" pitchFamily="34" charset="0"/>
              <a:buChar char="•"/>
            </a:pPr>
            <a:r>
              <a:rPr lang="en-US" sz="2400" dirty="0"/>
              <a:t>Fiscal offices staff</a:t>
            </a:r>
          </a:p>
          <a:p>
            <a:pPr marL="457200" indent="-457200" algn="l">
              <a:buFont typeface="Arial" panose="020B0604020202020204" pitchFamily="34" charset="0"/>
              <a:buChar char="•"/>
            </a:pPr>
            <a:r>
              <a:rPr lang="en-US" sz="2400" dirty="0"/>
              <a:t>Research assistants</a:t>
            </a:r>
          </a:p>
          <a:p>
            <a:pPr marL="457200" indent="-457200" algn="l">
              <a:buFont typeface="Arial" panose="020B0604020202020204" pitchFamily="34" charset="0"/>
              <a:buChar char="•"/>
            </a:pPr>
            <a:r>
              <a:rPr lang="en-US" sz="2400" dirty="0"/>
              <a:t>IT</a:t>
            </a:r>
          </a:p>
          <a:p>
            <a:pPr marL="457200" indent="-457200" algn="l">
              <a:buFont typeface="Arial" panose="020B0604020202020204" pitchFamily="34" charset="0"/>
              <a:buChar char="•"/>
            </a:pPr>
            <a:r>
              <a:rPr lang="en-US" sz="2400" dirty="0"/>
              <a:t>All other staff members at UF</a:t>
            </a:r>
          </a:p>
          <a:p>
            <a:pPr algn="ctr"/>
            <a:endParaRPr lang="en-US" sz="3200" b="1" dirty="0"/>
          </a:p>
          <a:p>
            <a:pPr algn="ctr"/>
            <a:endParaRPr lang="en-US" sz="3200" b="1" dirty="0"/>
          </a:p>
        </p:txBody>
      </p:sp>
    </p:spTree>
    <p:extLst>
      <p:ext uri="{BB962C8B-B14F-4D97-AF65-F5344CB8AC3E}">
        <p14:creationId xmlns:p14="http://schemas.microsoft.com/office/powerpoint/2010/main" val="86647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063" y="2521462"/>
            <a:ext cx="8930747" cy="2571647"/>
          </a:xfrm>
        </p:spPr>
        <p:txBody>
          <a:bodyPr/>
          <a:lstStyle/>
          <a:p>
            <a:pPr algn="ctr"/>
            <a:r>
              <a:rPr lang="en-US" dirty="0"/>
              <a:t>Taskforce Discussion &amp; Questions… </a:t>
            </a:r>
          </a:p>
        </p:txBody>
      </p:sp>
      <p:sp>
        <p:nvSpPr>
          <p:cNvPr id="3" name="Text Placeholder 2"/>
          <p:cNvSpPr>
            <a:spLocks noGrp="1"/>
          </p:cNvSpPr>
          <p:nvPr>
            <p:ph type="body" idx="1"/>
          </p:nvPr>
        </p:nvSpPr>
        <p:spPr>
          <a:xfrm>
            <a:off x="1717665" y="3003999"/>
            <a:ext cx="9831542" cy="1161601"/>
          </a:xfrm>
        </p:spPr>
        <p:txBody>
          <a:bodyPr>
            <a:noAutofit/>
          </a:bodyPr>
          <a:lstStyle/>
          <a:p>
            <a:pPr algn="ctr"/>
            <a:r>
              <a:rPr lang="en-US" sz="3200" b="1" dirty="0"/>
              <a:t>UF’s FAIRNESS AND EQUITY IN ASSESSMENT </a:t>
            </a:r>
          </a:p>
          <a:p>
            <a:pPr algn="ctr"/>
            <a:r>
              <a:rPr lang="en-US" sz="3200" b="1" dirty="0"/>
              <a:t>STAFF</a:t>
            </a:r>
          </a:p>
        </p:txBody>
      </p:sp>
    </p:spTree>
    <p:extLst>
      <p:ext uri="{BB962C8B-B14F-4D97-AF65-F5344CB8AC3E}">
        <p14:creationId xmlns:p14="http://schemas.microsoft.com/office/powerpoint/2010/main" val="316036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063" y="2521463"/>
            <a:ext cx="8930747" cy="2110382"/>
          </a:xfrm>
        </p:spPr>
        <p:txBody>
          <a:bodyPr/>
          <a:lstStyle/>
          <a:p>
            <a:pPr algn="ctr"/>
            <a:r>
              <a:rPr lang="en-US" dirty="0"/>
              <a:t>Possible Solutions…</a:t>
            </a:r>
          </a:p>
        </p:txBody>
      </p:sp>
      <p:sp>
        <p:nvSpPr>
          <p:cNvPr id="3" name="Text Placeholder 2"/>
          <p:cNvSpPr>
            <a:spLocks noGrp="1"/>
          </p:cNvSpPr>
          <p:nvPr>
            <p:ph type="body" idx="1"/>
          </p:nvPr>
        </p:nvSpPr>
        <p:spPr>
          <a:xfrm>
            <a:off x="1717665" y="3004000"/>
            <a:ext cx="9831542" cy="860400"/>
          </a:xfrm>
        </p:spPr>
        <p:txBody>
          <a:bodyPr>
            <a:noAutofit/>
          </a:bodyPr>
          <a:lstStyle/>
          <a:p>
            <a:pPr algn="ctr"/>
            <a:r>
              <a:rPr lang="en-US" sz="3200" b="1" dirty="0"/>
              <a:t>UF’s FAIRNESS AND EQUITY IN ASSESSMENT GAPS</a:t>
            </a:r>
          </a:p>
        </p:txBody>
      </p:sp>
    </p:spTree>
    <p:extLst>
      <p:ext uri="{BB962C8B-B14F-4D97-AF65-F5344CB8AC3E}">
        <p14:creationId xmlns:p14="http://schemas.microsoft.com/office/powerpoint/2010/main" val="90406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19451"/>
            <a:ext cx="10707689" cy="683490"/>
          </a:xfrm>
        </p:spPr>
        <p:txBody>
          <a:bodyPr>
            <a:normAutofit fontScale="90000"/>
          </a:bodyPr>
          <a:lstStyle/>
          <a:p>
            <a:r>
              <a:rPr lang="en-US" sz="3200" b="1" dirty="0"/>
              <a:t>UF’s FAIRNESS AND EQUITY IN ASSESSMENT </a:t>
            </a:r>
            <a:br>
              <a:rPr lang="en-US" sz="3200" b="1" dirty="0"/>
            </a:br>
            <a:r>
              <a:rPr lang="en-US" sz="3200" b="1" dirty="0"/>
              <a:t>Possible solutions…</a:t>
            </a:r>
          </a:p>
        </p:txBody>
      </p:sp>
      <p:sp>
        <p:nvSpPr>
          <p:cNvPr id="3" name="Content Placeholder 2"/>
          <p:cNvSpPr>
            <a:spLocks noGrp="1"/>
          </p:cNvSpPr>
          <p:nvPr>
            <p:ph idx="1"/>
          </p:nvPr>
        </p:nvSpPr>
        <p:spPr>
          <a:xfrm>
            <a:off x="1350628" y="822037"/>
            <a:ext cx="10841372" cy="5957454"/>
          </a:xfrm>
        </p:spPr>
        <p:txBody>
          <a:bodyPr>
            <a:normAutofit/>
          </a:bodyPr>
          <a:lstStyle/>
          <a:p>
            <a:endParaRPr lang="en-US" dirty="0"/>
          </a:p>
          <a:p>
            <a:r>
              <a:rPr lang="en-US" dirty="0"/>
              <a:t>Professional development (with incentives) on implicit bias in assessment</a:t>
            </a:r>
          </a:p>
          <a:p>
            <a:r>
              <a:rPr lang="en-US" dirty="0"/>
              <a:t>Campus resource for designing and evaluating fair assessments (similar to educational technology resources on campus)</a:t>
            </a:r>
          </a:p>
          <a:p>
            <a:r>
              <a:rPr lang="en-US" dirty="0"/>
              <a:t>Improvement in peer observations of teaching, to include assessment reviews</a:t>
            </a:r>
          </a:p>
          <a:p>
            <a:r>
              <a:rPr lang="en-US" dirty="0"/>
              <a:t>Requirements for summaries of assessment practices/approaches in teaching statements (e.g., teaching statements used for tenure and promotion</a:t>
            </a:r>
          </a:p>
          <a:p>
            <a:r>
              <a:rPr lang="en-US" dirty="0"/>
              <a:t>Policy implementations (with accompanied professional development)</a:t>
            </a:r>
          </a:p>
          <a:p>
            <a:endParaRPr lang="en-US" dirty="0"/>
          </a:p>
          <a:p>
            <a:endParaRPr lang="en-US" dirty="0"/>
          </a:p>
        </p:txBody>
      </p:sp>
    </p:spTree>
    <p:extLst>
      <p:ext uri="{BB962C8B-B14F-4D97-AF65-F5344CB8AC3E}">
        <p14:creationId xmlns:p14="http://schemas.microsoft.com/office/powerpoint/2010/main" val="2128697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063" y="2521462"/>
            <a:ext cx="8930747" cy="2571647"/>
          </a:xfrm>
        </p:spPr>
        <p:txBody>
          <a:bodyPr/>
          <a:lstStyle/>
          <a:p>
            <a:pPr algn="ctr"/>
            <a:r>
              <a:rPr lang="en-US" dirty="0"/>
              <a:t>Taskforce Discussion &amp; Questions… </a:t>
            </a:r>
          </a:p>
        </p:txBody>
      </p:sp>
      <p:sp>
        <p:nvSpPr>
          <p:cNvPr id="3" name="Text Placeholder 2"/>
          <p:cNvSpPr>
            <a:spLocks noGrp="1"/>
          </p:cNvSpPr>
          <p:nvPr>
            <p:ph type="body" idx="1"/>
          </p:nvPr>
        </p:nvSpPr>
        <p:spPr>
          <a:xfrm>
            <a:off x="1717665" y="3004000"/>
            <a:ext cx="9831542" cy="860400"/>
          </a:xfrm>
        </p:spPr>
        <p:txBody>
          <a:bodyPr>
            <a:noAutofit/>
          </a:bodyPr>
          <a:lstStyle/>
          <a:p>
            <a:pPr algn="ctr"/>
            <a:r>
              <a:rPr lang="en-US" sz="3200" b="1" dirty="0"/>
              <a:t>UF’s FAIRNESS AND EQUITY IN ASSESSMENT GAPS</a:t>
            </a:r>
          </a:p>
        </p:txBody>
      </p:sp>
    </p:spTree>
    <p:extLst>
      <p:ext uri="{BB962C8B-B14F-4D97-AF65-F5344CB8AC3E}">
        <p14:creationId xmlns:p14="http://schemas.microsoft.com/office/powerpoint/2010/main" val="295578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Groups</a:t>
            </a:r>
            <a:br>
              <a:rPr lang="en-US" sz="3200" dirty="0"/>
            </a:br>
            <a:r>
              <a:rPr lang="en-US" sz="3200" dirty="0"/>
              <a:t>Next Meeting</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  Feb 25</a:t>
            </a:r>
            <a:r>
              <a:rPr lang="en-US" sz="2000" b="1" baseline="30000" dirty="0">
                <a:solidFill>
                  <a:srgbClr val="FFC000"/>
                </a:solidFill>
              </a:rPr>
              <a:t>th</a:t>
            </a:r>
            <a:r>
              <a:rPr lang="en-US" sz="2000" b="1" dirty="0">
                <a:solidFill>
                  <a:srgbClr val="FFC000"/>
                </a:solidFill>
              </a:rPr>
              <a:t> 2-3pm</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a:p>
            <a:pPr marL="0" indent="0">
              <a:buNone/>
            </a:pPr>
            <a:r>
              <a:rPr lang="en-US" sz="2000" b="1" dirty="0">
                <a:solidFill>
                  <a:srgbClr val="FFC000"/>
                </a:solidFill>
              </a:rPr>
              <a:t>Model Development Group </a:t>
            </a:r>
            <a:r>
              <a:rPr lang="en-US" sz="2000" b="1">
                <a:solidFill>
                  <a:srgbClr val="FFC000"/>
                </a:solidFill>
              </a:rPr>
              <a:t>Feb 24</a:t>
            </a:r>
            <a:r>
              <a:rPr lang="en-US" sz="2000" b="1" baseline="30000">
                <a:solidFill>
                  <a:srgbClr val="FFC000"/>
                </a:solidFill>
              </a:rPr>
              <a:t>th</a:t>
            </a:r>
            <a:r>
              <a:rPr lang="en-US" sz="2000" b="1">
                <a:solidFill>
                  <a:srgbClr val="FFC000"/>
                </a:solidFill>
              </a:rPr>
              <a:t> </a:t>
            </a:r>
            <a:r>
              <a:rPr lang="en-US" sz="2000" b="1" dirty="0">
                <a:solidFill>
                  <a:srgbClr val="FFC000"/>
                </a:solidFill>
              </a:rPr>
              <a:t>8-9am</a:t>
            </a:r>
          </a:p>
          <a:p>
            <a:pPr marL="0" indent="0">
              <a:buNone/>
            </a:pPr>
            <a:r>
              <a:rPr lang="en-US" sz="2000" dirty="0">
                <a:solidFill>
                  <a:schemeClr val="bg1"/>
                </a:solidFill>
              </a:rPr>
              <a:t>Work with Corinne Huggins-Manley to locate and develop models that operationalize the guidelines in various contexts; provide the guideline development group with modifications to increase their utility.</a:t>
            </a:r>
          </a:p>
        </p:txBody>
      </p:sp>
    </p:spTree>
    <p:extLst>
      <p:ext uri="{BB962C8B-B14F-4D97-AF65-F5344CB8AC3E}">
        <p14:creationId xmlns:p14="http://schemas.microsoft.com/office/powerpoint/2010/main" val="3120060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063" y="2521462"/>
            <a:ext cx="8930747" cy="2571647"/>
          </a:xfrm>
        </p:spPr>
        <p:txBody>
          <a:bodyPr/>
          <a:lstStyle/>
          <a:p>
            <a:pPr algn="ctr"/>
            <a:r>
              <a:rPr lang="en-US" dirty="0"/>
              <a:t>Model &amp; Resources Suggestions</a:t>
            </a:r>
            <a:br>
              <a:rPr lang="en-US" dirty="0"/>
            </a:br>
            <a:r>
              <a:rPr lang="en-US" dirty="0"/>
              <a:t>(For respective groups…) </a:t>
            </a:r>
          </a:p>
        </p:txBody>
      </p:sp>
      <p:sp>
        <p:nvSpPr>
          <p:cNvPr id="3" name="Text Placeholder 2"/>
          <p:cNvSpPr>
            <a:spLocks noGrp="1"/>
          </p:cNvSpPr>
          <p:nvPr>
            <p:ph type="body" idx="1"/>
          </p:nvPr>
        </p:nvSpPr>
        <p:spPr>
          <a:xfrm>
            <a:off x="1717665" y="3004000"/>
            <a:ext cx="9831542" cy="860400"/>
          </a:xfrm>
        </p:spPr>
        <p:txBody>
          <a:bodyPr>
            <a:noAutofit/>
          </a:bodyPr>
          <a:lstStyle/>
          <a:p>
            <a:pPr algn="ctr"/>
            <a:r>
              <a:rPr lang="en-US" sz="3200" b="1" dirty="0"/>
              <a:t>UF’s FAIRNESS AND EQUITY IN ASSESSMENT GAPS</a:t>
            </a:r>
          </a:p>
        </p:txBody>
      </p:sp>
    </p:spTree>
    <p:extLst>
      <p:ext uri="{BB962C8B-B14F-4D97-AF65-F5344CB8AC3E}">
        <p14:creationId xmlns:p14="http://schemas.microsoft.com/office/powerpoint/2010/main" val="3057679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683490"/>
          </a:xfrm>
        </p:spPr>
        <p:txBody>
          <a:bodyPr>
            <a:normAutofit fontScale="90000"/>
          </a:bodyPr>
          <a:lstStyle/>
          <a:p>
            <a:r>
              <a:rPr lang="en-US" sz="3200" dirty="0"/>
              <a:t>UF FAIRNESS AND EQUITY IN ASSESSMENT SUGGESTIONS</a:t>
            </a:r>
          </a:p>
        </p:txBody>
      </p:sp>
      <p:sp>
        <p:nvSpPr>
          <p:cNvPr id="3" name="Content Placeholder 2"/>
          <p:cNvSpPr>
            <a:spLocks noGrp="1"/>
          </p:cNvSpPr>
          <p:nvPr>
            <p:ph idx="1"/>
          </p:nvPr>
        </p:nvSpPr>
        <p:spPr>
          <a:xfrm>
            <a:off x="1870745" y="1417739"/>
            <a:ext cx="10018714" cy="4437777"/>
          </a:xfrm>
        </p:spPr>
        <p:txBody>
          <a:bodyPr>
            <a:normAutofit fontScale="77500" lnSpcReduction="20000"/>
          </a:bodyPr>
          <a:lstStyle/>
          <a:p>
            <a:endParaRPr lang="en-US" dirty="0"/>
          </a:p>
          <a:p>
            <a:pPr marL="0" indent="0" algn="ctr">
              <a:buNone/>
            </a:pPr>
            <a:r>
              <a:rPr lang="en-US" b="1" dirty="0"/>
              <a:t>Frameworks</a:t>
            </a:r>
          </a:p>
          <a:p>
            <a:r>
              <a:rPr lang="en-US" dirty="0"/>
              <a:t>Developmental Model of Intercultural Sensitivity (DMIS) - Milton Bennett https://www.idrinstitute.org/dmis/</a:t>
            </a:r>
          </a:p>
          <a:p>
            <a:r>
              <a:rPr lang="en-US" dirty="0"/>
              <a:t>Intercultural Development Continuum (IDC) - Mitchell Hammer </a:t>
            </a:r>
            <a:r>
              <a:rPr lang="en-US" dirty="0">
                <a:hlinkClick r:id="rId2"/>
              </a:rPr>
              <a:t>https://idiinventory.com/generalinformation/the-intercultural-development-continuum-idc/</a:t>
            </a:r>
            <a:endParaRPr lang="en-US" dirty="0"/>
          </a:p>
          <a:p>
            <a:r>
              <a:rPr lang="en-US" dirty="0"/>
              <a:t>The Transparency in Learning and Teaching (TILT) project (https://tilthighered.com/) which has a framework for presenting assignment instructions to clarify Purpose, Task, and Criteria as well as transparency methods for improving learning “</a:t>
            </a:r>
          </a:p>
          <a:p>
            <a:r>
              <a:rPr lang="en-US" dirty="0"/>
              <a:t>Guidelines for Assessment and Instruction in Statistics Education (GAISE) framework, which highlights some useful concepts for assessing statistical thinking. While this is a fairly specific and targeted document, it may provide some useful insight into creating fair and equitable assessments in general (https://www.amstat.org/asa/files/pdfs/GAISE/GaiseCollege_Full.pdf).</a:t>
            </a:r>
          </a:p>
          <a:p>
            <a:endParaRPr lang="en-US" dirty="0"/>
          </a:p>
          <a:p>
            <a:endParaRPr lang="en-US" dirty="0"/>
          </a:p>
          <a:p>
            <a:endParaRPr lang="en-US" dirty="0"/>
          </a:p>
        </p:txBody>
      </p:sp>
    </p:spTree>
    <p:extLst>
      <p:ext uri="{BB962C8B-B14F-4D97-AF65-F5344CB8AC3E}">
        <p14:creationId xmlns:p14="http://schemas.microsoft.com/office/powerpoint/2010/main" val="3003624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683490"/>
          </a:xfrm>
        </p:spPr>
        <p:txBody>
          <a:bodyPr>
            <a:normAutofit fontScale="90000"/>
          </a:bodyPr>
          <a:lstStyle/>
          <a:p>
            <a:r>
              <a:rPr lang="en-US" sz="3200" dirty="0"/>
              <a:t>UF FAIRNESS AND EQUITY IN ASSESSMENT SUGGESTIONS</a:t>
            </a:r>
          </a:p>
        </p:txBody>
      </p:sp>
      <p:sp>
        <p:nvSpPr>
          <p:cNvPr id="3" name="Content Placeholder 2"/>
          <p:cNvSpPr>
            <a:spLocks noGrp="1"/>
          </p:cNvSpPr>
          <p:nvPr>
            <p:ph idx="1"/>
          </p:nvPr>
        </p:nvSpPr>
        <p:spPr>
          <a:xfrm>
            <a:off x="1834531" y="683491"/>
            <a:ext cx="10018714" cy="6590145"/>
          </a:xfrm>
        </p:spPr>
        <p:txBody>
          <a:bodyPr>
            <a:normAutofit fontScale="70000" lnSpcReduction="20000"/>
          </a:bodyPr>
          <a:lstStyle/>
          <a:p>
            <a:endParaRPr lang="en-US" dirty="0"/>
          </a:p>
          <a:p>
            <a:pPr marL="0" indent="0" algn="ctr">
              <a:buNone/>
            </a:pPr>
            <a:r>
              <a:rPr lang="en-US" b="1" dirty="0"/>
              <a:t>Articles</a:t>
            </a:r>
          </a:p>
          <a:p>
            <a:r>
              <a:rPr lang="en-US" dirty="0"/>
              <a:t>CAST (2020). </a:t>
            </a:r>
            <a:r>
              <a:rPr lang="en-US" i="1" dirty="0"/>
              <a:t>UDL Tips for Assessment</a:t>
            </a:r>
            <a:r>
              <a:rPr lang="en-US" dirty="0"/>
              <a:t>. Wakefield, MA: Author. Retrieved from </a:t>
            </a:r>
            <a:r>
              <a:rPr lang="en-US" dirty="0">
                <a:solidFill>
                  <a:srgbClr val="3085ED"/>
                </a:solidFill>
                <a:hlinkClick r:id="rId2">
                  <a:extLst>
                    <a:ext uri="{A12FA001-AC4F-418D-AE19-62706E023703}">
                      <ahyp:hlinkClr xmlns:ahyp="http://schemas.microsoft.com/office/drawing/2018/hyperlinkcolor" val="tx"/>
                    </a:ext>
                  </a:extLst>
                </a:hlinkClick>
              </a:rPr>
              <a:t>http://www.cast.org/publications/2020/udl-tips-assessmentshttp://udlresource.ca/2017/12/assessment</a:t>
            </a:r>
            <a:r>
              <a:rPr lang="en-US" dirty="0">
                <a:hlinkClick r:id="rId2">
                  <a:extLst>
                    <a:ext uri="{A12FA001-AC4F-418D-AE19-62706E023703}">
                      <ahyp:hlinkClr xmlns:ahyp="http://schemas.microsoft.com/office/drawing/2018/hyperlinkcolor" val="tx"/>
                    </a:ext>
                  </a:extLst>
                </a:hlinkClick>
              </a:rPr>
              <a:t>/</a:t>
            </a:r>
            <a:r>
              <a:rPr lang="en-US" dirty="0"/>
              <a:t> </a:t>
            </a:r>
          </a:p>
          <a:p>
            <a:r>
              <a:rPr lang="en-US" dirty="0"/>
              <a:t>McNair, T. B.; </a:t>
            </a:r>
            <a:r>
              <a:rPr lang="en-US" dirty="0" err="1"/>
              <a:t>Veras</a:t>
            </a:r>
            <a:r>
              <a:rPr lang="en-US" dirty="0"/>
              <a:t>, J. (2017, Spring). Committing to equity and inclusive excellences. </a:t>
            </a:r>
            <a:r>
              <a:rPr lang="en-US" i="1" dirty="0"/>
              <a:t>Peer Review, 19(2). </a:t>
            </a:r>
            <a:r>
              <a:rPr lang="en-US" dirty="0"/>
              <a:t>Entire issue. Retrieved from: </a:t>
            </a:r>
            <a:r>
              <a:rPr lang="en-US" dirty="0">
                <a:solidFill>
                  <a:srgbClr val="3085ED"/>
                </a:solidFill>
                <a:hlinkClick r:id="rId3">
                  <a:extLst>
                    <a:ext uri="{A12FA001-AC4F-418D-AE19-62706E023703}">
                      <ahyp:hlinkClr xmlns:ahyp="http://schemas.microsoft.com/office/drawing/2018/hyperlinkcolor" val="tx"/>
                    </a:ext>
                  </a:extLst>
                </a:hlinkClick>
              </a:rPr>
              <a:t>https://www.aacu.org/peerreview/2017/</a:t>
            </a:r>
            <a:r>
              <a:rPr lang="en-US" dirty="0">
                <a:hlinkClick r:id="rId3">
                  <a:extLst>
                    <a:ext uri="{A12FA001-AC4F-418D-AE19-62706E023703}">
                      <ahyp:hlinkClr xmlns:ahyp="http://schemas.microsoft.com/office/drawing/2018/hyperlinkcolor" val="tx"/>
                    </a:ext>
                  </a:extLst>
                </a:hlinkClick>
              </a:rPr>
              <a:t>Spring</a:t>
            </a:r>
            <a:r>
              <a:rPr lang="en-US" dirty="0"/>
              <a:t> </a:t>
            </a:r>
          </a:p>
          <a:p>
            <a:r>
              <a:rPr lang="en-US" dirty="0"/>
              <a:t>Montenegro, E. &amp; Jankowski, N. A. (2020, January).</a:t>
            </a:r>
            <a:r>
              <a:rPr lang="en-US" i="1" dirty="0"/>
              <a:t> A new decade for assessment: Embedding equity into assessment praxis. </a:t>
            </a:r>
            <a:r>
              <a:rPr lang="en-US" dirty="0"/>
              <a:t>Retrieved from: </a:t>
            </a:r>
            <a:r>
              <a:rPr lang="en-US" i="1" dirty="0"/>
              <a:t> </a:t>
            </a:r>
            <a:r>
              <a:rPr lang="en-US" dirty="0">
                <a:solidFill>
                  <a:srgbClr val="3085ED"/>
                </a:solidFill>
                <a:hlinkClick r:id="rId4">
                  <a:extLst>
                    <a:ext uri="{A12FA001-AC4F-418D-AE19-62706E023703}">
                      <ahyp:hlinkClr xmlns:ahyp="http://schemas.microsoft.com/office/drawing/2018/hyperlinkcolor" val="tx"/>
                    </a:ext>
                  </a:extLst>
                </a:hlinkClick>
              </a:rPr>
              <a:t>https://www.learningoutcomesassessment.org/wp-content/uploads/2020/01/A-New-Decade-for-Assessment.</a:t>
            </a:r>
            <a:r>
              <a:rPr lang="en-US" dirty="0">
                <a:hlinkClick r:id="rId4">
                  <a:extLst>
                    <a:ext uri="{A12FA001-AC4F-418D-AE19-62706E023703}">
                      <ahyp:hlinkClr xmlns:ahyp="http://schemas.microsoft.com/office/drawing/2018/hyperlinkcolor" val="tx"/>
                    </a:ext>
                  </a:extLst>
                </a:hlinkClick>
              </a:rPr>
              <a:t>pdf</a:t>
            </a:r>
            <a:r>
              <a:rPr lang="en-US" dirty="0"/>
              <a:t> </a:t>
            </a:r>
          </a:p>
          <a:p>
            <a:r>
              <a:rPr lang="en-US" dirty="0"/>
              <a:t>Joint Committee on Standards for Educational Evaluation. The Evaluation Center of Western Michigan University: Kalamazoo. Retrieved from  </a:t>
            </a:r>
            <a:r>
              <a:rPr lang="en-US" dirty="0">
                <a:solidFill>
                  <a:srgbClr val="3085ED"/>
                </a:solidFill>
                <a:hlinkClick r:id="rId5">
                  <a:extLst>
                    <a:ext uri="{A12FA001-AC4F-418D-AE19-62706E023703}">
                      <ahyp:hlinkClr xmlns:ahyp="http://schemas.microsoft.com/office/drawing/2018/hyperlinkcolor" val="tx"/>
                    </a:ext>
                  </a:extLst>
                </a:hlinkClick>
              </a:rPr>
              <a:t>https://evaluationstandards.org</a:t>
            </a:r>
            <a:r>
              <a:rPr lang="en-US" dirty="0">
                <a:hlinkClick r:id="rId5">
                  <a:extLst>
                    <a:ext uri="{A12FA001-AC4F-418D-AE19-62706E023703}">
                      <ahyp:hlinkClr xmlns:ahyp="http://schemas.microsoft.com/office/drawing/2018/hyperlinkcolor" val="tx"/>
                    </a:ext>
                  </a:extLst>
                </a:hlinkClick>
              </a:rPr>
              <a:t>/</a:t>
            </a:r>
            <a:r>
              <a:rPr lang="en-US" dirty="0"/>
              <a:t> </a:t>
            </a:r>
          </a:p>
          <a:p>
            <a:r>
              <a:rPr lang="en-US" dirty="0"/>
              <a:t>Perdomo J., Tolliver D., Hsu H., He Y., Nash K.A., </a:t>
            </a:r>
            <a:r>
              <a:rPr lang="en-US" dirty="0" err="1"/>
              <a:t>Donatelli</a:t>
            </a:r>
            <a:r>
              <a:rPr lang="en-US" dirty="0"/>
              <a:t> S., Mateo C., </a:t>
            </a:r>
            <a:r>
              <a:rPr lang="en-US" dirty="0" err="1"/>
              <a:t>Akagbosu</a:t>
            </a:r>
            <a:r>
              <a:rPr lang="en-US" dirty="0"/>
              <a:t> C., Alizadeh F., Power-Hays A., Rainer T., Zheng D.J., </a:t>
            </a:r>
            <a:r>
              <a:rPr lang="en-US" dirty="0" err="1"/>
              <a:t>Kistin</a:t>
            </a:r>
            <a:r>
              <a:rPr lang="en-US" dirty="0"/>
              <a:t> C.J., Vinci R.J., Michelson C.D. (2019, November 25).  Health Equity Rounds: An Interdisciplinary Case Conference to Address Implicit Bias and Structural Racism for Faculty and Trainees. (n.d.). </a:t>
            </a:r>
            <a:r>
              <a:rPr lang="en-US" i="1" dirty="0" err="1"/>
              <a:t>MedEdPORTAL</a:t>
            </a:r>
            <a:r>
              <a:rPr lang="en-US" i="1" dirty="0"/>
              <a:t>: The AAMC Journal of teaching and Learning Resources. </a:t>
            </a:r>
            <a:r>
              <a:rPr lang="en-US" dirty="0"/>
              <a:t>Retrieved from </a:t>
            </a:r>
            <a:r>
              <a:rPr lang="en-US" dirty="0">
                <a:hlinkClick r:id="rId6">
                  <a:extLst>
                    <a:ext uri="{A12FA001-AC4F-418D-AE19-62706E023703}">
                      <ahyp:hlinkClr xmlns:ahyp="http://schemas.microsoft.com/office/drawing/2018/hyperlinkcolor" val="tx"/>
                    </a:ext>
                  </a:extLst>
                </a:hlinkClick>
              </a:rPr>
              <a:t>https://www.mededportal.org/doi/abs/10.15766/mep_2374-8265.10858</a:t>
            </a:r>
            <a:r>
              <a:rPr lang="en-US" dirty="0"/>
              <a:t>  doi: 10.15766/mep_2374-8265.10858. PMID: 32166114; PMCID: PMC7050660.</a:t>
            </a:r>
          </a:p>
          <a:p>
            <a:r>
              <a:rPr lang="en-US" dirty="0"/>
              <a:t>Sherman, M. D., Ricco J , Nelson S  C., Nezhad S.J. , Prasad S. </a:t>
            </a:r>
            <a:r>
              <a:rPr lang="en-US" i="1" dirty="0"/>
              <a:t>Implicit bias training in a residency program: Aiming for enduring effects</a:t>
            </a:r>
            <a:r>
              <a:rPr lang="en-US" dirty="0"/>
              <a:t>. Fam Med. 2019 Sep;51(8):677-681. </a:t>
            </a:r>
            <a:r>
              <a:rPr lang="en-US" dirty="0" err="1"/>
              <a:t>doi</a:t>
            </a:r>
            <a:r>
              <a:rPr lang="en-US" dirty="0"/>
              <a:t>: 10.22454/FamMed.2019.947255. PMID: 31509218</a:t>
            </a:r>
          </a:p>
          <a:p>
            <a:r>
              <a:rPr lang="en-US" b="0" i="0" dirty="0">
                <a:effectLst/>
              </a:rPr>
              <a:t>Mintz, S. (2019, December 9). Can technology </a:t>
            </a:r>
            <a:r>
              <a:rPr lang="en-US" dirty="0"/>
              <a:t>m</a:t>
            </a:r>
            <a:r>
              <a:rPr lang="en-US" b="0" i="0" dirty="0">
                <a:effectLst/>
              </a:rPr>
              <a:t>ake </a:t>
            </a:r>
            <a:r>
              <a:rPr lang="en-US" dirty="0"/>
              <a:t>g</a:t>
            </a:r>
            <a:r>
              <a:rPr lang="en-US" b="0" i="0" dirty="0">
                <a:effectLst/>
              </a:rPr>
              <a:t>rading </a:t>
            </a:r>
            <a:r>
              <a:rPr lang="en-US" dirty="0"/>
              <a:t>f</a:t>
            </a:r>
            <a:r>
              <a:rPr lang="en-US" b="0" i="0" dirty="0">
                <a:effectLst/>
              </a:rPr>
              <a:t>airer and more </a:t>
            </a:r>
            <a:r>
              <a:rPr lang="en-US" dirty="0"/>
              <a:t>e</a:t>
            </a:r>
            <a:r>
              <a:rPr lang="en-US" b="0" i="0" dirty="0">
                <a:effectLst/>
              </a:rPr>
              <a:t>fficient? Retrieved from </a:t>
            </a:r>
            <a:r>
              <a:rPr lang="en-US" dirty="0">
                <a:solidFill>
                  <a:srgbClr val="82B6F4"/>
                </a:solidFill>
                <a:hlinkClick r:id="rId7">
                  <a:extLst>
                    <a:ext uri="{A12FA001-AC4F-418D-AE19-62706E023703}">
                      <ahyp:hlinkClr xmlns:ahyp="http://schemas.microsoft.com/office/drawing/2018/hyperlinkcolor" val="tx"/>
                    </a:ext>
                  </a:extLst>
                </a:hlinkClick>
              </a:rPr>
              <a:t>https</a:t>
            </a:r>
            <a:r>
              <a:rPr lang="en-US" dirty="0">
                <a:hlinkClick r:id="rId7">
                  <a:extLst>
                    <a:ext uri="{A12FA001-AC4F-418D-AE19-62706E023703}">
                      <ahyp:hlinkClr xmlns:ahyp="http://schemas.microsoft.com/office/drawing/2018/hyperlinkcolor" val="tx"/>
                    </a:ext>
                  </a:extLst>
                </a:hlinkClick>
              </a:rPr>
              <a:t>://www.insidehighered.com/blogs/higher-ed-gamma/can-technology-make-grading-fairer-and-more-efficient</a:t>
            </a:r>
            <a:endParaRPr lang="en-US" dirty="0"/>
          </a:p>
          <a:p>
            <a:endParaRPr lang="en-US" dirty="0"/>
          </a:p>
          <a:p>
            <a:endParaRPr lang="en-US" dirty="0"/>
          </a:p>
        </p:txBody>
      </p:sp>
    </p:spTree>
    <p:extLst>
      <p:ext uri="{BB962C8B-B14F-4D97-AF65-F5344CB8AC3E}">
        <p14:creationId xmlns:p14="http://schemas.microsoft.com/office/powerpoint/2010/main" val="2015398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35561"/>
            <a:ext cx="11074400" cy="683490"/>
          </a:xfrm>
        </p:spPr>
        <p:txBody>
          <a:bodyPr>
            <a:noAutofit/>
          </a:bodyPr>
          <a:lstStyle/>
          <a:p>
            <a:r>
              <a:rPr lang="en-US" sz="3000" dirty="0"/>
              <a:t>UF FAIRNESS AND EQUITY ASSESSMENT MODEL SUGGESTIONS</a:t>
            </a:r>
          </a:p>
        </p:txBody>
      </p:sp>
      <p:sp>
        <p:nvSpPr>
          <p:cNvPr id="3" name="Content Placeholder 2"/>
          <p:cNvSpPr>
            <a:spLocks noGrp="1"/>
          </p:cNvSpPr>
          <p:nvPr>
            <p:ph idx="1"/>
          </p:nvPr>
        </p:nvSpPr>
        <p:spPr>
          <a:xfrm>
            <a:off x="1770076" y="1803634"/>
            <a:ext cx="10329559" cy="5359166"/>
          </a:xfrm>
        </p:spPr>
        <p:txBody>
          <a:bodyPr>
            <a:normAutofit fontScale="77500" lnSpcReduction="20000"/>
          </a:bodyPr>
          <a:lstStyle/>
          <a:p>
            <a:r>
              <a:rPr lang="en-US" sz="2600" dirty="0"/>
              <a:t>Models that use c</a:t>
            </a:r>
            <a:r>
              <a:rPr lang="en-US" sz="2600" i="1" dirty="0"/>
              <a:t>ollege-based</a:t>
            </a:r>
            <a:r>
              <a:rPr lang="en-US" sz="2600" dirty="0"/>
              <a:t> assessment committees to hold people accountable to basic principles of fair testing</a:t>
            </a:r>
          </a:p>
          <a:p>
            <a:r>
              <a:rPr lang="en-US" sz="2600" dirty="0"/>
              <a:t>Models that incorporate course and assessment alignment</a:t>
            </a:r>
          </a:p>
          <a:p>
            <a:r>
              <a:rPr lang="en-US" sz="2600" dirty="0"/>
              <a:t>Models from other institutions implementing best practices in this area</a:t>
            </a:r>
          </a:p>
          <a:p>
            <a:r>
              <a:rPr lang="en-US" sz="2600" dirty="0"/>
              <a:t>Models from programs/units within UF that are implementing or trying to implement best practices in this area</a:t>
            </a:r>
          </a:p>
          <a:p>
            <a:r>
              <a:rPr lang="en-US" sz="2600" dirty="0"/>
              <a:t>Models incorporating the Universal Design for Learning framework</a:t>
            </a:r>
          </a:p>
          <a:p>
            <a:r>
              <a:rPr lang="en-US" sz="2600" dirty="0"/>
              <a:t>Models for building test banks of high-quality items that are feasible to implement for busy faculty and instructors</a:t>
            </a:r>
          </a:p>
          <a:p>
            <a:r>
              <a:rPr lang="en-US" sz="2600" dirty="0"/>
              <a:t>Models that hire staff to support assessment (e.g., proctoring, administering, scoring)</a:t>
            </a:r>
          </a:p>
          <a:p>
            <a:r>
              <a:rPr lang="en-US" sz="2600" dirty="0"/>
              <a:t>Models that shift away from high-stakes testing toward authentic assessment</a:t>
            </a:r>
          </a:p>
          <a:p>
            <a:r>
              <a:rPr lang="en-US" sz="2600" dirty="0"/>
              <a:t>Models that include technology that facilitates assessment</a:t>
            </a:r>
          </a:p>
          <a:p>
            <a:r>
              <a:rPr lang="en-US" sz="2600" dirty="0"/>
              <a:t>Models that include statements on plagiarism detection tools</a:t>
            </a:r>
          </a:p>
          <a:p>
            <a:r>
              <a:rPr lang="en-US" sz="2600" dirty="0"/>
              <a:t>Models imbedded within larger university/college plans that address diversity and inclusion</a:t>
            </a:r>
          </a:p>
          <a:p>
            <a:endParaRPr lang="en-US" sz="2600" dirty="0"/>
          </a:p>
          <a:p>
            <a:endParaRPr lang="en-US" sz="2600" dirty="0"/>
          </a:p>
          <a:p>
            <a:endParaRPr lang="en-US" sz="2600" dirty="0"/>
          </a:p>
          <a:p>
            <a:endParaRPr lang="en-US" dirty="0"/>
          </a:p>
        </p:txBody>
      </p:sp>
    </p:spTree>
    <p:extLst>
      <p:ext uri="{BB962C8B-B14F-4D97-AF65-F5344CB8AC3E}">
        <p14:creationId xmlns:p14="http://schemas.microsoft.com/office/powerpoint/2010/main" val="239236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167747271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062" y="3583708"/>
            <a:ext cx="8930747" cy="1550564"/>
          </a:xfrm>
        </p:spPr>
        <p:txBody>
          <a:bodyPr/>
          <a:lstStyle/>
          <a:p>
            <a:pPr algn="ctr"/>
            <a:r>
              <a:rPr lang="en-US" b="1" dirty="0"/>
              <a:t>STRENGTHS</a:t>
            </a:r>
          </a:p>
        </p:txBody>
      </p:sp>
      <p:sp>
        <p:nvSpPr>
          <p:cNvPr id="3" name="Text Placeholder 2"/>
          <p:cNvSpPr>
            <a:spLocks noGrp="1"/>
          </p:cNvSpPr>
          <p:nvPr>
            <p:ph type="body" idx="1"/>
          </p:nvPr>
        </p:nvSpPr>
        <p:spPr>
          <a:xfrm>
            <a:off x="932873" y="2597599"/>
            <a:ext cx="11259127" cy="986109"/>
          </a:xfrm>
        </p:spPr>
        <p:txBody>
          <a:bodyPr>
            <a:noAutofit/>
          </a:bodyPr>
          <a:lstStyle/>
          <a:p>
            <a:pPr algn="ctr"/>
            <a:r>
              <a:rPr lang="en-US" sz="3200" b="1" dirty="0"/>
              <a:t>What practices, procedures or policies currently reflect fairness and equitable assessment practices at UF?</a:t>
            </a:r>
          </a:p>
        </p:txBody>
      </p:sp>
    </p:spTree>
    <p:extLst>
      <p:ext uri="{BB962C8B-B14F-4D97-AF65-F5344CB8AC3E}">
        <p14:creationId xmlns:p14="http://schemas.microsoft.com/office/powerpoint/2010/main" val="16546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235" y="1"/>
            <a:ext cx="11203710" cy="877454"/>
          </a:xfrm>
        </p:spPr>
        <p:txBody>
          <a:bodyPr>
            <a:normAutofit fontScale="90000"/>
          </a:bodyPr>
          <a:lstStyle/>
          <a:p>
            <a:br>
              <a:rPr lang="en-US" sz="3100" b="1" dirty="0"/>
            </a:br>
            <a:r>
              <a:rPr lang="en-US" sz="4400" b="1" dirty="0"/>
              <a:t>UF’s STRENGTHS</a:t>
            </a:r>
            <a:br>
              <a:rPr lang="en-US" sz="3200" dirty="0"/>
            </a:br>
            <a:endParaRPr lang="en-US" sz="3200" dirty="0"/>
          </a:p>
        </p:txBody>
      </p:sp>
      <p:sp>
        <p:nvSpPr>
          <p:cNvPr id="3" name="Content Placeholder 2"/>
          <p:cNvSpPr>
            <a:spLocks noGrp="1"/>
          </p:cNvSpPr>
          <p:nvPr>
            <p:ph idx="1"/>
          </p:nvPr>
        </p:nvSpPr>
        <p:spPr>
          <a:xfrm>
            <a:off x="1459684" y="877455"/>
            <a:ext cx="10658426" cy="5865090"/>
          </a:xfrm>
        </p:spPr>
        <p:txBody>
          <a:bodyPr>
            <a:normAutofit fontScale="92500" lnSpcReduction="20000"/>
          </a:bodyPr>
          <a:lstStyle/>
          <a:p>
            <a:pPr marL="0" indent="0" algn="ctr">
              <a:buNone/>
            </a:pPr>
            <a:endParaRPr lang="en-US" sz="2800" dirty="0"/>
          </a:p>
          <a:p>
            <a:r>
              <a:rPr lang="en-US" sz="2800" dirty="0"/>
              <a:t>Center for Teaching Excellence Faculty support ( CTE)</a:t>
            </a:r>
          </a:p>
          <a:p>
            <a:r>
              <a:rPr lang="en-US" sz="2800" dirty="0"/>
              <a:t>Accommodations and DRC Support</a:t>
            </a:r>
          </a:p>
          <a:p>
            <a:r>
              <a:rPr lang="en-US" sz="2800" dirty="0"/>
              <a:t>Reconsiderations on the use of Standardized Tests in admissions-GRE</a:t>
            </a:r>
          </a:p>
          <a:p>
            <a:r>
              <a:rPr lang="en-US" sz="2800" dirty="0"/>
              <a:t>Diversity, Equity and Inclusion ( DEI) Training</a:t>
            </a:r>
          </a:p>
          <a:p>
            <a:r>
              <a:rPr lang="en-US" sz="2800" dirty="0"/>
              <a:t>Academic integrity awareness campaigns</a:t>
            </a:r>
            <a:endParaRPr lang="en-US" sz="2800" dirty="0">
              <a:solidFill>
                <a:srgbClr val="FF0000"/>
              </a:solidFill>
            </a:endParaRPr>
          </a:p>
          <a:p>
            <a:r>
              <a:rPr lang="en-US" sz="2800" dirty="0"/>
              <a:t>Recent attention to a welcoming environment to encourage diverse hires </a:t>
            </a:r>
          </a:p>
          <a:p>
            <a:r>
              <a:rPr lang="en-US" sz="2800" dirty="0"/>
              <a:t>Recent efforts in evaluating how assessment score and cut scores are calculated</a:t>
            </a:r>
          </a:p>
          <a:p>
            <a:r>
              <a:rPr lang="en-US" sz="2800" dirty="0"/>
              <a:t>Attempts at moving away from highly quantitative measures to predict potential student success</a:t>
            </a:r>
          </a:p>
          <a:p>
            <a:r>
              <a:rPr lang="en-US" sz="2800" dirty="0"/>
              <a:t>Greater attention overall on issues of diversity, equity and inclusion among the members of the university</a:t>
            </a:r>
            <a:endParaRPr lang="en-US" sz="2800" dirty="0">
              <a:solidFill>
                <a:srgbClr val="FF0000"/>
              </a:solidFill>
            </a:endParaRPr>
          </a:p>
          <a:p>
            <a:endParaRPr lang="en-US" dirty="0"/>
          </a:p>
          <a:p>
            <a:endParaRPr lang="en-US" dirty="0"/>
          </a:p>
          <a:p>
            <a:endParaRPr lang="en-US" dirty="0"/>
          </a:p>
        </p:txBody>
      </p:sp>
    </p:spTree>
    <p:extLst>
      <p:ext uri="{BB962C8B-B14F-4D97-AF65-F5344CB8AC3E}">
        <p14:creationId xmlns:p14="http://schemas.microsoft.com/office/powerpoint/2010/main" val="199092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063" y="2521462"/>
            <a:ext cx="8930747" cy="2571647"/>
          </a:xfrm>
        </p:spPr>
        <p:txBody>
          <a:bodyPr/>
          <a:lstStyle/>
          <a:p>
            <a:pPr algn="ctr"/>
            <a:r>
              <a:rPr lang="en-US" dirty="0"/>
              <a:t>Taskforce Discussion &amp; Questions… </a:t>
            </a:r>
          </a:p>
        </p:txBody>
      </p:sp>
      <p:sp>
        <p:nvSpPr>
          <p:cNvPr id="3" name="Text Placeholder 2"/>
          <p:cNvSpPr>
            <a:spLocks noGrp="1"/>
          </p:cNvSpPr>
          <p:nvPr>
            <p:ph type="body" idx="1"/>
          </p:nvPr>
        </p:nvSpPr>
        <p:spPr>
          <a:xfrm>
            <a:off x="1717665" y="3003999"/>
            <a:ext cx="9831542" cy="1023055"/>
          </a:xfrm>
        </p:spPr>
        <p:txBody>
          <a:bodyPr>
            <a:noAutofit/>
          </a:bodyPr>
          <a:lstStyle/>
          <a:p>
            <a:pPr algn="ctr"/>
            <a:r>
              <a:rPr lang="en-US" sz="3200" b="1" dirty="0"/>
              <a:t>UF’s FAIRNESS AND EQUITY IN ASSESSMENT STRENGTHS</a:t>
            </a:r>
          </a:p>
        </p:txBody>
      </p:sp>
    </p:spTree>
    <p:extLst>
      <p:ext uri="{BB962C8B-B14F-4D97-AF65-F5344CB8AC3E}">
        <p14:creationId xmlns:p14="http://schemas.microsoft.com/office/powerpoint/2010/main" val="145261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865" y="3511999"/>
            <a:ext cx="9831542" cy="1482788"/>
          </a:xfrm>
        </p:spPr>
        <p:txBody>
          <a:bodyPr>
            <a:noAutofit/>
          </a:bodyPr>
          <a:lstStyle/>
          <a:p>
            <a:pPr algn="ctr"/>
            <a:r>
              <a:rPr lang="en-US" sz="3200" b="1" dirty="0"/>
              <a:t>UF’s FAIRNESS AND EQUITY IN ASSESSMENT </a:t>
            </a:r>
          </a:p>
          <a:p>
            <a:pPr algn="ctr"/>
            <a:r>
              <a:rPr lang="en-US" sz="3200" b="1" dirty="0"/>
              <a:t>GAPS AND ISSUES</a:t>
            </a:r>
          </a:p>
        </p:txBody>
      </p:sp>
    </p:spTree>
    <p:extLst>
      <p:ext uri="{BB962C8B-B14F-4D97-AF65-F5344CB8AC3E}">
        <p14:creationId xmlns:p14="http://schemas.microsoft.com/office/powerpoint/2010/main" val="3192999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683490"/>
          </a:xfrm>
        </p:spPr>
        <p:txBody>
          <a:bodyPr>
            <a:normAutofit/>
          </a:bodyPr>
          <a:lstStyle/>
          <a:p>
            <a:r>
              <a:rPr lang="en-US" sz="3200" dirty="0"/>
              <a:t> </a:t>
            </a:r>
            <a:r>
              <a:rPr lang="en-US" sz="3200" b="1" dirty="0"/>
              <a:t>FAIRNESS AND EQUITY IN ASSESSMENT GAPS</a:t>
            </a:r>
          </a:p>
        </p:txBody>
      </p:sp>
      <p:sp>
        <p:nvSpPr>
          <p:cNvPr id="7" name="Content Placeholder 2">
            <a:extLst>
              <a:ext uri="{FF2B5EF4-FFF2-40B4-BE49-F238E27FC236}">
                <a16:creationId xmlns:a16="http://schemas.microsoft.com/office/drawing/2014/main" id="{E620B105-D132-4EA0-912D-DB39BFF34BA8}"/>
              </a:ext>
            </a:extLst>
          </p:cNvPr>
          <p:cNvSpPr>
            <a:spLocks noGrp="1"/>
          </p:cNvSpPr>
          <p:nvPr>
            <p:ph idx="1"/>
          </p:nvPr>
        </p:nvSpPr>
        <p:spPr>
          <a:xfrm>
            <a:off x="1484310" y="508001"/>
            <a:ext cx="10633799" cy="6350000"/>
          </a:xfrm>
        </p:spPr>
        <p:txBody>
          <a:bodyPr>
            <a:normAutofit fontScale="47500" lnSpcReduction="20000"/>
          </a:bodyPr>
          <a:lstStyle/>
          <a:p>
            <a:pPr marL="0" indent="0" algn="ctr">
              <a:buNone/>
            </a:pPr>
            <a:endParaRPr lang="en-US" sz="2800" dirty="0"/>
          </a:p>
          <a:p>
            <a:r>
              <a:rPr lang="en-US" sz="5100" dirty="0"/>
              <a:t>Heavy use of student evaluations for faculty decisions, with biases  in such evaluations for faculty of color and women</a:t>
            </a:r>
          </a:p>
          <a:p>
            <a:r>
              <a:rPr lang="en-US" sz="5100" dirty="0"/>
              <a:t>Emphasis on standardized tests for student admissions with uniform requirements across colleges, despite knowing that such test scores can be influenced by lack of access to resources- e.g. GRE</a:t>
            </a:r>
          </a:p>
          <a:p>
            <a:r>
              <a:rPr lang="en-US" sz="5100" dirty="0"/>
              <a:t>Internal research assessments (e.g., for SEED funds) lacking transparency and fairness for faculty, which is particularly problematic when underrepresented faculty rarely receive these funds </a:t>
            </a:r>
          </a:p>
          <a:p>
            <a:r>
              <a:rPr lang="en-US" sz="5100" dirty="0"/>
              <a:t>Biases toward students, staff, and faculty of color that range from BIPOC physicians and faculty being mistaken for custodial staff and Black students being less likely to receive A grades even when controlling for performance factors</a:t>
            </a:r>
          </a:p>
          <a:p>
            <a:r>
              <a:rPr lang="en-US" sz="5100" dirty="0"/>
              <a:t>Inconsistent grading and assignments in and across UF classrooms and programs, with some units finding evidence of bias against black students in course grades</a:t>
            </a:r>
          </a:p>
          <a:p>
            <a:r>
              <a:rPr lang="en-US" sz="5100" dirty="0"/>
              <a:t>Inadequate faculty training in assessment and fairness</a:t>
            </a:r>
          </a:p>
          <a:p>
            <a:r>
              <a:rPr lang="en-US" sz="5100" dirty="0"/>
              <a:t>Lack of time for instructors to develop and evaluate assessments</a:t>
            </a:r>
          </a:p>
          <a:p>
            <a:pPr marL="0" indent="0">
              <a:buNone/>
            </a:pPr>
            <a:endParaRPr lang="en-US" dirty="0"/>
          </a:p>
          <a:p>
            <a:endParaRPr lang="en-US" dirty="0"/>
          </a:p>
        </p:txBody>
      </p:sp>
    </p:spTree>
    <p:extLst>
      <p:ext uri="{BB962C8B-B14F-4D97-AF65-F5344CB8AC3E}">
        <p14:creationId xmlns:p14="http://schemas.microsoft.com/office/powerpoint/2010/main" val="1740182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683490"/>
          </a:xfrm>
        </p:spPr>
        <p:txBody>
          <a:bodyPr>
            <a:normAutofit/>
          </a:bodyPr>
          <a:lstStyle/>
          <a:p>
            <a:r>
              <a:rPr lang="en-US" sz="3200" dirty="0"/>
              <a:t> </a:t>
            </a:r>
            <a:r>
              <a:rPr lang="en-US" sz="3200" b="1" dirty="0"/>
              <a:t>FAIRNESS AND EQUITY IN ASSESSMENT GAPS</a:t>
            </a:r>
          </a:p>
        </p:txBody>
      </p:sp>
      <p:sp>
        <p:nvSpPr>
          <p:cNvPr id="7" name="Content Placeholder 2">
            <a:extLst>
              <a:ext uri="{FF2B5EF4-FFF2-40B4-BE49-F238E27FC236}">
                <a16:creationId xmlns:a16="http://schemas.microsoft.com/office/drawing/2014/main" id="{E620B105-D132-4EA0-912D-DB39BFF34BA8}"/>
              </a:ext>
            </a:extLst>
          </p:cNvPr>
          <p:cNvSpPr>
            <a:spLocks noGrp="1"/>
          </p:cNvSpPr>
          <p:nvPr>
            <p:ph idx="1"/>
          </p:nvPr>
        </p:nvSpPr>
        <p:spPr>
          <a:xfrm>
            <a:off x="1484310" y="508001"/>
            <a:ext cx="10633799" cy="6350000"/>
          </a:xfrm>
        </p:spPr>
        <p:txBody>
          <a:bodyPr>
            <a:normAutofit fontScale="62500" lnSpcReduction="20000"/>
          </a:bodyPr>
          <a:lstStyle/>
          <a:p>
            <a:pPr marL="0" indent="0" algn="ctr">
              <a:buNone/>
            </a:pPr>
            <a:endParaRPr lang="en-US" sz="2800" dirty="0"/>
          </a:p>
          <a:p>
            <a:r>
              <a:rPr lang="en-US" sz="4000" dirty="0"/>
              <a:t>Disparities in technology use and access that affect student differently based on their financial status and living arrangements</a:t>
            </a:r>
          </a:p>
          <a:p>
            <a:r>
              <a:rPr lang="en-US" sz="4000" dirty="0"/>
              <a:t>Disparities in assessment administration conditions (e.g., student home environment differences; issues in using proctoring services under different assessment conditions)</a:t>
            </a:r>
          </a:p>
          <a:p>
            <a:r>
              <a:rPr lang="en-US" sz="4000" dirty="0"/>
              <a:t>Balancing the need for uniform grading of students with the desire for assessment of higher-level constructs</a:t>
            </a:r>
          </a:p>
          <a:p>
            <a:r>
              <a:rPr lang="en-US" sz="4000" dirty="0"/>
              <a:t>Barriers in classroom assessment for students with English as a second language</a:t>
            </a:r>
          </a:p>
          <a:p>
            <a:r>
              <a:rPr lang="en-US" sz="4000" dirty="0"/>
              <a:t>Lack of transparency in assessments</a:t>
            </a:r>
          </a:p>
          <a:p>
            <a:r>
              <a:rPr lang="en-US" sz="4000" dirty="0"/>
              <a:t>Lack of diverse reviewers of student work, leaving the work of underrepresented students being evaluated by reviewers from the dominant culture</a:t>
            </a:r>
          </a:p>
          <a:p>
            <a:r>
              <a:rPr lang="en-US" sz="4000" dirty="0"/>
              <a:t>Reliance on external board exams /licensure by some programs/colleges leaving  little room to address equity and fairness issues on final assessments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965968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2393</TotalTime>
  <Words>1504</Words>
  <Application>Microsoft Office PowerPoint</Application>
  <PresentationFormat>Widescreen</PresentationFormat>
  <Paragraphs>113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Corbel</vt:lpstr>
      <vt:lpstr>Parallax</vt:lpstr>
      <vt:lpstr>Fairness and Equity in Assessment Task Force</vt:lpstr>
      <vt:lpstr>Agenda</vt:lpstr>
      <vt:lpstr>The Charge</vt:lpstr>
      <vt:lpstr>STRENGTHS</vt:lpstr>
      <vt:lpstr> UF’s STRENGTHS </vt:lpstr>
      <vt:lpstr>Taskforce Discussion &amp; Questions… </vt:lpstr>
      <vt:lpstr>PowerPoint Presentation</vt:lpstr>
      <vt:lpstr> FAIRNESS AND EQUITY IN ASSESSMENT GAPS</vt:lpstr>
      <vt:lpstr> FAIRNESS AND EQUITY IN ASSESSMENT GAPS</vt:lpstr>
      <vt:lpstr>UF’s FAIRNESS AND EQUITY IN ASSESSMENT GAPS STAFF</vt:lpstr>
      <vt:lpstr>Taskforce Discussion &amp; Questions… </vt:lpstr>
      <vt:lpstr>Possible Solutions…</vt:lpstr>
      <vt:lpstr>UF’s FAIRNESS AND EQUITY IN ASSESSMENT  Possible solutions…</vt:lpstr>
      <vt:lpstr>Taskforce Discussion &amp; Questions… </vt:lpstr>
      <vt:lpstr> Groups Next Meeting</vt:lpstr>
      <vt:lpstr>Model &amp; Resources Suggestions (For respective groups…) </vt:lpstr>
      <vt:lpstr>UF FAIRNESS AND EQUITY IN ASSESSMENT SUGGESTIONS</vt:lpstr>
      <vt:lpstr>UF FAIRNESS AND EQUITY IN ASSESSMENT SUGGESTIONS</vt:lpstr>
      <vt:lpstr>UF FAIRNESS AND EQUITY ASSESSMENT MODEL SUGGESTIONS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117</cp:revision>
  <dcterms:created xsi:type="dcterms:W3CDTF">2019-09-25T17:23:23Z</dcterms:created>
  <dcterms:modified xsi:type="dcterms:W3CDTF">2021-02-17T22:14:44Z</dcterms:modified>
</cp:coreProperties>
</file>