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1" r:id="rId6"/>
    <p:sldId id="302" r:id="rId7"/>
    <p:sldId id="287" r:id="rId8"/>
    <p:sldId id="303" r:id="rId9"/>
    <p:sldId id="28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45ADB-46F9-4612-9450-6773CAD15E78}" v="241" dt="2021-02-18T20:26:12.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22" d="100"/>
          <a:sy n="122" d="100"/>
        </p:scale>
        <p:origin x="10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The Model Development Group Role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r>
            <a:rPr lang="en-US" dirty="0"/>
            <a:t>Introductions</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Group Repository</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Example Models</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Work for Next Two Weeks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r>
            <a:rPr lang="en-US" dirty="0"/>
            <a:t>Questions, Comments, Suggestions</a:t>
          </a:r>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The Model Development Group Role</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Introductions</a:t>
          </a:r>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Group Repository</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Example Models</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Work for Next Two Weeks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a:lnSpc>
              <a:spcPct val="90000"/>
            </a:lnSpc>
            <a:spcBef>
              <a:spcPct val="0"/>
            </a:spcBef>
            <a:spcAft>
              <a:spcPct val="35000"/>
            </a:spcAft>
            <a:buNone/>
          </a:pPr>
          <a:r>
            <a:rPr lang="en-US" sz="3200" kern="1200" dirty="0"/>
            <a:t>Questions, Comments, Suggestions</a:t>
          </a:r>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2/24/2021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a:t>Model 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February 24, 2021</a:t>
            </a:r>
          </a:p>
          <a:p>
            <a:r>
              <a:rPr lang="en-US" dirty="0"/>
              <a:t>8-9am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92346086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Guideline Development Group</a:t>
            </a:r>
          </a:p>
          <a:p>
            <a:pPr marL="0" indent="0">
              <a:buNone/>
            </a:pPr>
            <a:r>
              <a:rPr lang="en-US" sz="2000" dirty="0">
                <a:solidFill>
                  <a:schemeClr val="bg1"/>
                </a:solidFill>
              </a:rPr>
              <a:t>Work with David Miller and Teresa Mutahi to develop the guidelines and review the recommendations from the model development group, and where mutually agreeable, implement the recommendations to modify the guidelines.</a:t>
            </a:r>
          </a:p>
          <a:p>
            <a:pPr marL="0" indent="0">
              <a:buNone/>
            </a:pPr>
            <a:endParaRPr lang="en-US" sz="2000" dirty="0">
              <a:solidFill>
                <a:schemeClr val="bg1"/>
              </a:solidFill>
            </a:endParaRPr>
          </a:p>
          <a:p>
            <a:pPr marL="0" indent="0">
              <a:buNone/>
            </a:pPr>
            <a:r>
              <a:rPr lang="en-US" sz="2000" b="1" dirty="0">
                <a:solidFill>
                  <a:srgbClr val="FFC000"/>
                </a:solidFill>
              </a:rPr>
              <a:t>Model Development Group</a:t>
            </a:r>
          </a:p>
          <a:p>
            <a:pPr marL="0" indent="0">
              <a:buNone/>
            </a:pPr>
            <a:r>
              <a:rPr lang="en-US" sz="2000" dirty="0">
                <a:solidFill>
                  <a:schemeClr val="bg1"/>
                </a:solidFill>
              </a:rPr>
              <a:t>Work with Corinne Huggins-Manley to locate and develop models that operationalize the guidelines in various contexts; provide the guideline development group with modifications to increase their utility.</a:t>
            </a: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Introductions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Name</a:t>
            </a:r>
          </a:p>
          <a:p>
            <a:pPr marL="0" indent="0">
              <a:buNone/>
            </a:pPr>
            <a:r>
              <a:rPr lang="en-US" sz="2000" b="1" dirty="0">
                <a:solidFill>
                  <a:srgbClr val="FFC000"/>
                </a:solidFill>
              </a:rPr>
              <a:t>Unit and Position</a:t>
            </a:r>
          </a:p>
          <a:p>
            <a:pPr marL="0" indent="0">
              <a:buNone/>
            </a:pPr>
            <a:r>
              <a:rPr lang="en-US" sz="2000" b="1" dirty="0">
                <a:solidFill>
                  <a:srgbClr val="FFC000"/>
                </a:solidFill>
              </a:rPr>
              <a:t>Most pressing fairness and equity issue at UF</a:t>
            </a:r>
            <a:endParaRPr lang="en-US" sz="2000" dirty="0">
              <a:solidFill>
                <a:schemeClr val="bg1"/>
              </a:solidFill>
            </a:endParaRPr>
          </a:p>
        </p:txBody>
      </p:sp>
    </p:spTree>
    <p:extLst>
      <p:ext uri="{BB962C8B-B14F-4D97-AF65-F5344CB8AC3E}">
        <p14:creationId xmlns:p14="http://schemas.microsoft.com/office/powerpoint/2010/main" val="3991583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Group Repository</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Options: </a:t>
            </a:r>
          </a:p>
          <a:p>
            <a:pPr marL="0" indent="0">
              <a:buNone/>
            </a:pPr>
            <a:endParaRPr lang="en-US" sz="2000" b="1" dirty="0">
              <a:solidFill>
                <a:srgbClr val="FFC000"/>
              </a:solidFill>
            </a:endParaRPr>
          </a:p>
          <a:p>
            <a:pPr marL="0" indent="0">
              <a:buNone/>
            </a:pPr>
            <a:r>
              <a:rPr lang="en-US" sz="2000" dirty="0">
                <a:solidFill>
                  <a:srgbClr val="FFC000"/>
                </a:solidFill>
              </a:rPr>
              <a:t>TEAMs</a:t>
            </a:r>
          </a:p>
          <a:p>
            <a:pPr marL="0" indent="0">
              <a:buNone/>
            </a:pPr>
            <a:r>
              <a:rPr lang="en-US" sz="2000" dirty="0">
                <a:solidFill>
                  <a:srgbClr val="FFC000"/>
                </a:solidFill>
              </a:rPr>
              <a:t>UF Network</a:t>
            </a:r>
          </a:p>
          <a:p>
            <a:pPr marL="0" indent="0">
              <a:buNone/>
            </a:pPr>
            <a:r>
              <a:rPr lang="en-US" sz="2000" dirty="0">
                <a:solidFill>
                  <a:srgbClr val="FFC000"/>
                </a:solidFill>
              </a:rPr>
              <a:t>Other?</a:t>
            </a:r>
            <a:endParaRPr lang="en-US" sz="2000" dirty="0">
              <a:solidFill>
                <a:schemeClr val="bg1"/>
              </a:solidFill>
            </a:endParaRPr>
          </a:p>
        </p:txBody>
      </p:sp>
    </p:spTree>
    <p:extLst>
      <p:ext uri="{BB962C8B-B14F-4D97-AF65-F5344CB8AC3E}">
        <p14:creationId xmlns:p14="http://schemas.microsoft.com/office/powerpoint/2010/main" val="301351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35561"/>
            <a:ext cx="11074400" cy="683490"/>
          </a:xfrm>
        </p:spPr>
        <p:txBody>
          <a:bodyPr>
            <a:noAutofit/>
          </a:bodyPr>
          <a:lstStyle/>
          <a:p>
            <a:r>
              <a:rPr lang="en-US" sz="3000" dirty="0"/>
              <a:t>UF FAIRNESS AND EQUITY ASSESSMENT MODEL SUGGESTIONS</a:t>
            </a:r>
          </a:p>
        </p:txBody>
      </p:sp>
      <p:sp>
        <p:nvSpPr>
          <p:cNvPr id="3" name="Content Placeholder 2"/>
          <p:cNvSpPr>
            <a:spLocks noGrp="1"/>
          </p:cNvSpPr>
          <p:nvPr>
            <p:ph idx="1"/>
          </p:nvPr>
        </p:nvSpPr>
        <p:spPr>
          <a:xfrm>
            <a:off x="1770076" y="1803634"/>
            <a:ext cx="10329559" cy="5359166"/>
          </a:xfrm>
        </p:spPr>
        <p:txBody>
          <a:bodyPr>
            <a:normAutofit fontScale="77500" lnSpcReduction="20000"/>
          </a:bodyPr>
          <a:lstStyle/>
          <a:p>
            <a:r>
              <a:rPr lang="en-US" sz="2600" dirty="0"/>
              <a:t>Models that use c</a:t>
            </a:r>
            <a:r>
              <a:rPr lang="en-US" sz="2600" i="1" dirty="0"/>
              <a:t>ollege-based</a:t>
            </a:r>
            <a:r>
              <a:rPr lang="en-US" sz="2600" dirty="0"/>
              <a:t> assessment committees to hold people accountable to basic principles of fair testing</a:t>
            </a:r>
          </a:p>
          <a:p>
            <a:r>
              <a:rPr lang="en-US" sz="2600" dirty="0"/>
              <a:t>Models that incorporate course and assessment alignment</a:t>
            </a:r>
          </a:p>
          <a:p>
            <a:r>
              <a:rPr lang="en-US" sz="2600" dirty="0"/>
              <a:t>Models from other institutions implementing best practices in this area</a:t>
            </a:r>
          </a:p>
          <a:p>
            <a:r>
              <a:rPr lang="en-US" sz="2600" dirty="0"/>
              <a:t>Models from programs/units within UF that are implementing or trying to implement best practices in this area</a:t>
            </a:r>
          </a:p>
          <a:p>
            <a:r>
              <a:rPr lang="en-US" sz="2600" dirty="0"/>
              <a:t>Models incorporating the Universal Design for Learning framework</a:t>
            </a:r>
          </a:p>
          <a:p>
            <a:r>
              <a:rPr lang="en-US" sz="2600" dirty="0"/>
              <a:t>Models for building test banks of high-quality items that are feasible to implement for busy faculty and instructors</a:t>
            </a:r>
          </a:p>
          <a:p>
            <a:r>
              <a:rPr lang="en-US" sz="2600" dirty="0"/>
              <a:t>Models that hire staff to support assessment (e.g., proctoring, administering, scoring)</a:t>
            </a:r>
          </a:p>
          <a:p>
            <a:r>
              <a:rPr lang="en-US" sz="2600" dirty="0"/>
              <a:t>Models that shift away from high-stakes testing toward authentic assessment</a:t>
            </a:r>
          </a:p>
          <a:p>
            <a:r>
              <a:rPr lang="en-US" sz="2600" dirty="0"/>
              <a:t>Models that include technology that facilitates assessment</a:t>
            </a:r>
          </a:p>
          <a:p>
            <a:r>
              <a:rPr lang="en-US" sz="2600" dirty="0"/>
              <a:t>Models that include statements on plagiarism detection tools</a:t>
            </a:r>
          </a:p>
          <a:p>
            <a:r>
              <a:rPr lang="en-US" sz="2600" dirty="0"/>
              <a:t>Models imbedded within larger university/college plans that address diversity and inclusion</a:t>
            </a:r>
          </a:p>
          <a:p>
            <a:endParaRPr lang="en-US" sz="2600" dirty="0"/>
          </a:p>
          <a:p>
            <a:endParaRPr lang="en-US" sz="2600" dirty="0"/>
          </a:p>
          <a:p>
            <a:endParaRPr lang="en-US" sz="2600" dirty="0"/>
          </a:p>
          <a:p>
            <a:endParaRPr lang="en-US" dirty="0"/>
          </a:p>
        </p:txBody>
      </p:sp>
    </p:spTree>
    <p:extLst>
      <p:ext uri="{BB962C8B-B14F-4D97-AF65-F5344CB8AC3E}">
        <p14:creationId xmlns:p14="http://schemas.microsoft.com/office/powerpoint/2010/main" val="112577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Work for Next Two Weeks</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fontScale="85000" lnSpcReduction="20000"/>
          </a:bodyPr>
          <a:lstStyle/>
          <a:p>
            <a:r>
              <a:rPr lang="en-US" sz="2000" b="1" dirty="0">
                <a:solidFill>
                  <a:srgbClr val="FFC000"/>
                </a:solidFill>
              </a:rPr>
              <a:t>Each task force member should:</a:t>
            </a:r>
          </a:p>
          <a:p>
            <a:pPr lvl="1"/>
            <a:r>
              <a:rPr lang="en-US" sz="1600" b="1" dirty="0">
                <a:solidFill>
                  <a:schemeClr val="bg1"/>
                </a:solidFill>
              </a:rPr>
              <a:t>locate two models they think may be relevant to the FEA task force charge and put them into the group repository</a:t>
            </a:r>
          </a:p>
          <a:p>
            <a:pPr lvl="1"/>
            <a:r>
              <a:rPr lang="en-US" sz="1600" b="1" dirty="0">
                <a:solidFill>
                  <a:schemeClr val="bg1"/>
                </a:solidFill>
              </a:rPr>
              <a:t>align each of the models with one of the assessment processes we are charged with addressing:</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Development</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O</a:t>
            </a:r>
            <a:r>
              <a:rPr lang="en-US" sz="1400" dirty="0">
                <a:solidFill>
                  <a:schemeClr val="bg1"/>
                </a:solidFill>
                <a:effectLst/>
                <a:latin typeface="Calibri" panose="020F0502020204030204" pitchFamily="34" charset="0"/>
                <a:ea typeface="Calibri" panose="020F0502020204030204" pitchFamily="34" charset="0"/>
              </a:rPr>
              <a:t>pportunity to learn</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Administration</a:t>
            </a:r>
          </a:p>
          <a:p>
            <a:pPr marL="1257300" lvl="2" indent="-342900">
              <a:buFont typeface="+mj-lt"/>
              <a:buAutoNum type="arabicPeriod"/>
            </a:pPr>
            <a:r>
              <a:rPr lang="en-US" sz="1400" dirty="0">
                <a:solidFill>
                  <a:schemeClr val="bg1"/>
                </a:solidFill>
                <a:effectLst/>
                <a:latin typeface="Calibri" panose="020F0502020204030204" pitchFamily="34" charset="0"/>
                <a:ea typeface="Calibri" panose="020F0502020204030204" pitchFamily="34" charset="0"/>
              </a:rPr>
              <a:t>Scoring</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S</a:t>
            </a:r>
            <a:r>
              <a:rPr lang="en-US" sz="1400" dirty="0">
                <a:solidFill>
                  <a:schemeClr val="bg1"/>
                </a:solidFill>
                <a:effectLst/>
                <a:latin typeface="Calibri" panose="020F0502020204030204" pitchFamily="34" charset="0"/>
                <a:ea typeface="Calibri" panose="020F0502020204030204" pitchFamily="34" charset="0"/>
              </a:rPr>
              <a:t>core interpretations</a:t>
            </a:r>
          </a:p>
          <a:p>
            <a:pPr marL="1257300" lvl="2" indent="-342900">
              <a:buFont typeface="+mj-lt"/>
              <a:buAutoNum type="arabicPeriod"/>
            </a:pPr>
            <a:r>
              <a:rPr lang="en-US" sz="1400" dirty="0">
                <a:solidFill>
                  <a:schemeClr val="bg1"/>
                </a:solidFill>
                <a:latin typeface="Calibri" panose="020F0502020204030204" pitchFamily="34" charset="0"/>
                <a:ea typeface="Calibri" panose="020F0502020204030204" pitchFamily="34" charset="0"/>
              </a:rPr>
              <a:t>E</a:t>
            </a:r>
            <a:r>
              <a:rPr lang="en-US" sz="1400" dirty="0">
                <a:solidFill>
                  <a:schemeClr val="bg1"/>
                </a:solidFill>
                <a:effectLst/>
                <a:latin typeface="Calibri" panose="020F0502020204030204" pitchFamily="34" charset="0"/>
                <a:ea typeface="Calibri" panose="020F0502020204030204" pitchFamily="34" charset="0"/>
              </a:rPr>
              <a:t>valuation of the measurement properties of the assessment.</a:t>
            </a:r>
          </a:p>
          <a:p>
            <a:pPr lvl="1"/>
            <a:r>
              <a:rPr lang="en-US" sz="1600" b="1" dirty="0">
                <a:solidFill>
                  <a:schemeClr val="bg1"/>
                </a:solidFill>
                <a:latin typeface="Calibri" panose="020F0502020204030204" pitchFamily="34" charset="0"/>
              </a:rPr>
              <a:t>prepare a 1-minute summary of the model to share with the group next week</a:t>
            </a:r>
          </a:p>
          <a:p>
            <a:pPr lvl="1"/>
            <a:r>
              <a:rPr lang="en-US" sz="1600" b="1" dirty="0">
                <a:solidFill>
                  <a:schemeClr val="bg1"/>
                </a:solidFill>
                <a:latin typeface="Calibri" panose="020F0502020204030204" pitchFamily="34" charset="0"/>
              </a:rPr>
              <a:t>come to the next meeting with thoughts on how to select the “best” models, how to classify the models in the above areas, how to use the models to inform the guidelines, </a:t>
            </a:r>
            <a:r>
              <a:rPr lang="en-US" sz="1600" b="1" dirty="0" err="1">
                <a:solidFill>
                  <a:schemeClr val="bg1"/>
                </a:solidFill>
                <a:latin typeface="Calibri" panose="020F0502020204030204" pitchFamily="34" charset="0"/>
              </a:rPr>
              <a:t>etc</a:t>
            </a:r>
            <a:r>
              <a:rPr lang="en-US" sz="1600" b="1" dirty="0">
                <a:solidFill>
                  <a:schemeClr val="bg1"/>
                </a:solidFill>
                <a:latin typeface="Calibri" panose="020F0502020204030204" pitchFamily="34" charset="0"/>
              </a:rPr>
              <a:t>…</a:t>
            </a:r>
          </a:p>
          <a:p>
            <a:r>
              <a:rPr lang="en-US" sz="2000" b="1" dirty="0">
                <a:solidFill>
                  <a:srgbClr val="FFC000"/>
                </a:solidFill>
                <a:latin typeface="Calibri" panose="020F0502020204030204" pitchFamily="34" charset="0"/>
              </a:rPr>
              <a:t>The Chair (Corinne) will develop the group repository and provide information on how to use it</a:t>
            </a:r>
            <a:endParaRPr lang="en-US" sz="2000" b="1" dirty="0">
              <a:solidFill>
                <a:srgbClr val="FFC000"/>
              </a:solidFill>
            </a:endParaRPr>
          </a:p>
          <a:p>
            <a:endParaRPr lang="en-US" sz="2000" b="1" dirty="0">
              <a:solidFill>
                <a:srgbClr val="FFC000"/>
              </a:solidFill>
            </a:endParaRPr>
          </a:p>
          <a:p>
            <a:endParaRPr lang="en-US" sz="2000" dirty="0">
              <a:solidFill>
                <a:schemeClr val="bg1"/>
              </a:solidFill>
            </a:endParaRPr>
          </a:p>
        </p:txBody>
      </p:sp>
    </p:spTree>
    <p:extLst>
      <p:ext uri="{BB962C8B-B14F-4D97-AF65-F5344CB8AC3E}">
        <p14:creationId xmlns:p14="http://schemas.microsoft.com/office/powerpoint/2010/main" val="4034239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2597599"/>
            <a:ext cx="11259127" cy="986109"/>
          </a:xfrm>
        </p:spPr>
        <p:txBody>
          <a:bodyPr>
            <a:noAutofit/>
          </a:bodyPr>
          <a:lstStyle/>
          <a:p>
            <a:pPr algn="ctr"/>
            <a:r>
              <a:rPr lang="en-US" sz="3200" b="1" dirty="0"/>
              <a:t>Questions? </a:t>
            </a:r>
          </a:p>
          <a:p>
            <a:pPr algn="ctr"/>
            <a:r>
              <a:rPr lang="en-US" sz="3200" b="1" dirty="0"/>
              <a:t>Comments?</a:t>
            </a:r>
          </a:p>
          <a:p>
            <a:pPr algn="ctr"/>
            <a:r>
              <a:rPr lang="en-US" sz="3200" b="1" dirty="0"/>
              <a:t>Suggestions?</a:t>
            </a:r>
          </a:p>
        </p:txBody>
      </p:sp>
    </p:spTree>
    <p:extLst>
      <p:ext uri="{BB962C8B-B14F-4D97-AF65-F5344CB8AC3E}">
        <p14:creationId xmlns:p14="http://schemas.microsoft.com/office/powerpoint/2010/main" val="1654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2408</TotalTime>
  <Words>504</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Corbel</vt:lpstr>
      <vt:lpstr>Parallax</vt:lpstr>
      <vt:lpstr>Fairness and Equity in Assessment Task Force: Model Development Group</vt:lpstr>
      <vt:lpstr>Agenda</vt:lpstr>
      <vt:lpstr>The Charge</vt:lpstr>
      <vt:lpstr> Groups </vt:lpstr>
      <vt:lpstr> Introductions </vt:lpstr>
      <vt:lpstr> Group Repository </vt:lpstr>
      <vt:lpstr>UF FAIRNESS AND EQUITY ASSESSMENT MODEL SUGGESTIONS</vt:lpstr>
      <vt:lpstr> Work for Next Two Weeks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118</cp:revision>
  <dcterms:created xsi:type="dcterms:W3CDTF">2019-09-25T17:23:23Z</dcterms:created>
  <dcterms:modified xsi:type="dcterms:W3CDTF">2021-02-24T20:10:45Z</dcterms:modified>
</cp:coreProperties>
</file>