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303" r:id="rId6"/>
    <p:sldId id="302" r:id="rId7"/>
    <p:sldId id="304" r:id="rId8"/>
    <p:sldId id="28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6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4660"/>
  </p:normalViewPr>
  <p:slideViewPr>
    <p:cSldViewPr snapToGrid="0">
      <p:cViewPr varScale="1">
        <p:scale>
          <a:sx n="106" d="100"/>
          <a:sy n="106" d="100"/>
        </p:scale>
        <p:origin x="144"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D543F1-77F4-4FC4-BE48-41401F6A513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8D50A96D-5B17-40B2-8A96-7E9988BDCBAE}">
      <dgm:prSet/>
      <dgm:spPr/>
      <dgm:t>
        <a:bodyPr/>
        <a:lstStyle/>
        <a:p>
          <a:pPr algn="ctr"/>
          <a:r>
            <a:rPr lang="en-US" dirty="0"/>
            <a:t>The Model Development Group Role</a:t>
          </a:r>
        </a:p>
      </dgm:t>
    </dgm:pt>
    <dgm:pt modelId="{675DB581-E489-4042-8ED2-ED2907145E03}" type="parTrans" cxnId="{CFCD4362-A74F-4009-A08E-918C16E34E20}">
      <dgm:prSet/>
      <dgm:spPr/>
      <dgm:t>
        <a:bodyPr/>
        <a:lstStyle/>
        <a:p>
          <a:endParaRPr lang="en-US"/>
        </a:p>
      </dgm:t>
    </dgm:pt>
    <dgm:pt modelId="{ABFB7BAF-3002-41FD-8FFB-D255B57B18D8}" type="sibTrans" cxnId="{CFCD4362-A74F-4009-A08E-918C16E34E20}">
      <dgm:prSet/>
      <dgm:spPr/>
      <dgm:t>
        <a:bodyPr/>
        <a:lstStyle/>
        <a:p>
          <a:endParaRPr lang="en-US"/>
        </a:p>
      </dgm:t>
    </dgm:pt>
    <dgm:pt modelId="{AFD65A56-79BD-43B1-A1E1-0CD0ABB55B86}">
      <dgm:prSet/>
      <dgm:spPr/>
      <dgm:t>
        <a:bodyPr/>
        <a:lstStyle/>
        <a:p>
          <a:pPr algn="ctr"/>
          <a:r>
            <a:rPr lang="en-US" dirty="0"/>
            <a:t>Reminder from Last Meeting: Work for Next Two Weeks</a:t>
          </a:r>
        </a:p>
      </dgm:t>
    </dgm:pt>
    <dgm:pt modelId="{79D8A7D4-A1D2-4C01-876E-F4249CFB0512}" type="parTrans" cxnId="{BE4CF4BB-0D4C-435E-88E3-7C3B5F055916}">
      <dgm:prSet/>
      <dgm:spPr/>
      <dgm:t>
        <a:bodyPr/>
        <a:lstStyle/>
        <a:p>
          <a:endParaRPr lang="en-US"/>
        </a:p>
      </dgm:t>
    </dgm:pt>
    <dgm:pt modelId="{D79A9330-DD40-474A-AE13-02081B7D8ABF}" type="sibTrans" cxnId="{BE4CF4BB-0D4C-435E-88E3-7C3B5F055916}">
      <dgm:prSet/>
      <dgm:spPr/>
      <dgm:t>
        <a:bodyPr/>
        <a:lstStyle/>
        <a:p>
          <a:endParaRPr lang="en-US"/>
        </a:p>
      </dgm:t>
    </dgm:pt>
    <dgm:pt modelId="{F0701AEA-B646-477D-A01C-7DE48DD948D4}">
      <dgm:prSet/>
      <dgm:spPr/>
      <dgm:t>
        <a:bodyPr/>
        <a:lstStyle/>
        <a:p>
          <a:pPr algn="ctr"/>
          <a:r>
            <a:rPr lang="en-US" dirty="0"/>
            <a:t>The Charge</a:t>
          </a:r>
        </a:p>
      </dgm:t>
    </dgm:pt>
    <dgm:pt modelId="{8DF94523-492D-41C0-A217-29BF49206FD7}" type="sibTrans" cxnId="{4E1AFD6F-41FE-4FE7-9048-947C026EB04D}">
      <dgm:prSet/>
      <dgm:spPr/>
      <dgm:t>
        <a:bodyPr/>
        <a:lstStyle/>
        <a:p>
          <a:endParaRPr lang="en-US"/>
        </a:p>
      </dgm:t>
    </dgm:pt>
    <dgm:pt modelId="{99F49693-3451-401C-8410-E663BA681409}" type="parTrans" cxnId="{4E1AFD6F-41FE-4FE7-9048-947C026EB04D}">
      <dgm:prSet/>
      <dgm:spPr/>
      <dgm:t>
        <a:bodyPr/>
        <a:lstStyle/>
        <a:p>
          <a:endParaRPr lang="en-US"/>
        </a:p>
      </dgm:t>
    </dgm:pt>
    <dgm:pt modelId="{DAE073FE-1959-45C4-A8B1-CF3D2C58E676}">
      <dgm:prSet/>
      <dgm:spPr/>
      <dgm:t>
        <a:bodyPr/>
        <a:lstStyle/>
        <a:p>
          <a:pPr algn="ctr"/>
          <a:r>
            <a:rPr lang="en-US" dirty="0"/>
            <a:t>Sharing Examples of Models</a:t>
          </a:r>
        </a:p>
      </dgm:t>
    </dgm:pt>
    <dgm:pt modelId="{6BFD05D3-29C4-4C77-9254-E564F3712A89}" type="parTrans" cxnId="{F8B90B5C-4109-48C3-92A1-3F329A396849}">
      <dgm:prSet/>
      <dgm:spPr/>
      <dgm:t>
        <a:bodyPr/>
        <a:lstStyle/>
        <a:p>
          <a:endParaRPr lang="en-US"/>
        </a:p>
      </dgm:t>
    </dgm:pt>
    <dgm:pt modelId="{BFB160F9-420F-48AF-958C-FA37FB8B6DCD}" type="sibTrans" cxnId="{F8B90B5C-4109-48C3-92A1-3F329A396849}">
      <dgm:prSet/>
      <dgm:spPr/>
      <dgm:t>
        <a:bodyPr/>
        <a:lstStyle/>
        <a:p>
          <a:endParaRPr lang="en-US"/>
        </a:p>
      </dgm:t>
    </dgm:pt>
    <dgm:pt modelId="{6407DD0C-3D04-488C-8317-91490394B792}">
      <dgm:prSet/>
      <dgm:spPr/>
      <dgm:t>
        <a:bodyPr/>
        <a:lstStyle/>
        <a:p>
          <a:pPr algn="ctr"/>
          <a:r>
            <a:rPr lang="en-US" dirty="0"/>
            <a:t>Sharing Thoughts on FEA Model Group Process</a:t>
          </a:r>
        </a:p>
      </dgm:t>
    </dgm:pt>
    <dgm:pt modelId="{0A866D24-BD1C-4416-83BD-013C87831285}" type="parTrans" cxnId="{528D86BB-C1E6-49DF-AB22-2FA687B34077}">
      <dgm:prSet/>
      <dgm:spPr/>
      <dgm:t>
        <a:bodyPr/>
        <a:lstStyle/>
        <a:p>
          <a:endParaRPr lang="en-US"/>
        </a:p>
      </dgm:t>
    </dgm:pt>
    <dgm:pt modelId="{3D86EC86-FF3D-4E58-A6CE-18471D29B42C}" type="sibTrans" cxnId="{528D86BB-C1E6-49DF-AB22-2FA687B34077}">
      <dgm:prSet/>
      <dgm:spPr/>
      <dgm:t>
        <a:bodyPr/>
        <a:lstStyle/>
        <a:p>
          <a:endParaRPr lang="en-US"/>
        </a:p>
      </dgm:t>
    </dgm:pt>
    <dgm:pt modelId="{2DA4FCE4-E55F-43E4-8A61-42577054D956}">
      <dgm:prSet/>
      <dgm:spPr/>
      <dgm:t>
        <a:bodyPr/>
        <a:lstStyle/>
        <a:p>
          <a:pPr algn="ctr"/>
          <a:r>
            <a:rPr lang="en-US" dirty="0"/>
            <a:t>Work for Next Two Weeks</a:t>
          </a:r>
        </a:p>
      </dgm:t>
    </dgm:pt>
    <dgm:pt modelId="{CEB5670F-E52A-4B36-9951-5A37DBE2CAE2}" type="parTrans" cxnId="{3D627134-4A34-430D-A5D8-6E4E2EFDD202}">
      <dgm:prSet/>
      <dgm:spPr/>
      <dgm:t>
        <a:bodyPr/>
        <a:lstStyle/>
        <a:p>
          <a:endParaRPr lang="en-US"/>
        </a:p>
      </dgm:t>
    </dgm:pt>
    <dgm:pt modelId="{B6BCABB4-FFCD-43C3-ABAB-6EE06209FA8A}" type="sibTrans" cxnId="{3D627134-4A34-430D-A5D8-6E4E2EFDD202}">
      <dgm:prSet/>
      <dgm:spPr/>
      <dgm:t>
        <a:bodyPr/>
        <a:lstStyle/>
        <a:p>
          <a:endParaRPr lang="en-US"/>
        </a:p>
      </dgm:t>
    </dgm:pt>
    <dgm:pt modelId="{23458614-E659-489F-A28C-370EEEC05440}">
      <dgm:prSet/>
      <dgm:spPr/>
      <dgm:t>
        <a:bodyPr/>
        <a:lstStyle/>
        <a:p>
          <a:pPr algn="ctr"/>
          <a:endParaRPr lang="en-US" dirty="0"/>
        </a:p>
      </dgm:t>
    </dgm:pt>
    <dgm:pt modelId="{C85DCFF4-CFDE-45E2-A881-BC3479117E23}" type="parTrans" cxnId="{DB676BEA-405C-4CFD-BDB6-A55FE63469E0}">
      <dgm:prSet/>
      <dgm:spPr/>
      <dgm:t>
        <a:bodyPr/>
        <a:lstStyle/>
        <a:p>
          <a:endParaRPr lang="en-US"/>
        </a:p>
      </dgm:t>
    </dgm:pt>
    <dgm:pt modelId="{691FC237-237A-4BFD-8C47-54431A6939BC}" type="sibTrans" cxnId="{DB676BEA-405C-4CFD-BDB6-A55FE63469E0}">
      <dgm:prSet/>
      <dgm:spPr/>
      <dgm:t>
        <a:bodyPr/>
        <a:lstStyle/>
        <a:p>
          <a:endParaRPr lang="en-US"/>
        </a:p>
      </dgm:t>
    </dgm:pt>
    <dgm:pt modelId="{55A11298-01F0-4F20-AC34-8A46EA76F539}" type="pres">
      <dgm:prSet presAssocID="{BAD543F1-77F4-4FC4-BE48-41401F6A513E}" presName="vert0" presStyleCnt="0">
        <dgm:presLayoutVars>
          <dgm:dir/>
          <dgm:animOne val="branch"/>
          <dgm:animLvl val="lvl"/>
        </dgm:presLayoutVars>
      </dgm:prSet>
      <dgm:spPr/>
    </dgm:pt>
    <dgm:pt modelId="{7375789C-0886-4C96-93A8-A1FADA6FC684}" type="pres">
      <dgm:prSet presAssocID="{F0701AEA-B646-477D-A01C-7DE48DD948D4}" presName="thickLine" presStyleLbl="alignNode1" presStyleIdx="0" presStyleCnt="7"/>
      <dgm:spPr/>
    </dgm:pt>
    <dgm:pt modelId="{8D3F6B12-8214-47A7-A209-AA19311FE7B0}" type="pres">
      <dgm:prSet presAssocID="{F0701AEA-B646-477D-A01C-7DE48DD948D4}" presName="horz1" presStyleCnt="0"/>
      <dgm:spPr/>
    </dgm:pt>
    <dgm:pt modelId="{8EB90551-D284-4582-BB68-FD121634E5C0}" type="pres">
      <dgm:prSet presAssocID="{F0701AEA-B646-477D-A01C-7DE48DD948D4}" presName="tx1" presStyleLbl="revTx" presStyleIdx="0" presStyleCnt="7"/>
      <dgm:spPr/>
    </dgm:pt>
    <dgm:pt modelId="{C02CBC6A-B69F-42C1-8C9F-5E591180B280}" type="pres">
      <dgm:prSet presAssocID="{F0701AEA-B646-477D-A01C-7DE48DD948D4}" presName="vert1" presStyleCnt="0"/>
      <dgm:spPr/>
    </dgm:pt>
    <dgm:pt modelId="{06C60FDA-CC6D-4F61-B75B-86F3CA558287}" type="pres">
      <dgm:prSet presAssocID="{8D50A96D-5B17-40B2-8A96-7E9988BDCBAE}" presName="thickLine" presStyleLbl="alignNode1" presStyleIdx="1" presStyleCnt="7"/>
      <dgm:spPr/>
    </dgm:pt>
    <dgm:pt modelId="{5AA8297F-9502-4983-AEBD-C0377AAD7E4F}" type="pres">
      <dgm:prSet presAssocID="{8D50A96D-5B17-40B2-8A96-7E9988BDCBAE}" presName="horz1" presStyleCnt="0"/>
      <dgm:spPr/>
    </dgm:pt>
    <dgm:pt modelId="{D48D2B3E-E97B-413C-8D14-6BF7C3EB0485}" type="pres">
      <dgm:prSet presAssocID="{8D50A96D-5B17-40B2-8A96-7E9988BDCBAE}" presName="tx1" presStyleLbl="revTx" presStyleIdx="1" presStyleCnt="7"/>
      <dgm:spPr/>
    </dgm:pt>
    <dgm:pt modelId="{B36B1018-659F-4926-AF1E-AD1E8414A5C5}" type="pres">
      <dgm:prSet presAssocID="{8D50A96D-5B17-40B2-8A96-7E9988BDCBAE}" presName="vert1" presStyleCnt="0"/>
      <dgm:spPr/>
    </dgm:pt>
    <dgm:pt modelId="{9F1C0CCF-42FF-475F-8DB5-EA9205B77FEA}" type="pres">
      <dgm:prSet presAssocID="{AFD65A56-79BD-43B1-A1E1-0CD0ABB55B86}" presName="thickLine" presStyleLbl="alignNode1" presStyleIdx="2" presStyleCnt="7"/>
      <dgm:spPr/>
    </dgm:pt>
    <dgm:pt modelId="{0405D1A3-E010-449B-8C5F-F1896B648971}" type="pres">
      <dgm:prSet presAssocID="{AFD65A56-79BD-43B1-A1E1-0CD0ABB55B86}" presName="horz1" presStyleCnt="0"/>
      <dgm:spPr/>
    </dgm:pt>
    <dgm:pt modelId="{2EE5742A-6AB6-4C03-A595-2F86291AC4F8}" type="pres">
      <dgm:prSet presAssocID="{AFD65A56-79BD-43B1-A1E1-0CD0ABB55B86}" presName="tx1" presStyleLbl="revTx" presStyleIdx="2" presStyleCnt="7"/>
      <dgm:spPr/>
    </dgm:pt>
    <dgm:pt modelId="{4434357C-A8C3-49FA-92E8-C30855A44C73}" type="pres">
      <dgm:prSet presAssocID="{AFD65A56-79BD-43B1-A1E1-0CD0ABB55B86}" presName="vert1" presStyleCnt="0"/>
      <dgm:spPr/>
    </dgm:pt>
    <dgm:pt modelId="{900395C0-3168-4FB8-A890-68B852D5BAD1}" type="pres">
      <dgm:prSet presAssocID="{DAE073FE-1959-45C4-A8B1-CF3D2C58E676}" presName="thickLine" presStyleLbl="alignNode1" presStyleIdx="3" presStyleCnt="7"/>
      <dgm:spPr/>
    </dgm:pt>
    <dgm:pt modelId="{EEF2FCF7-F24C-4F8C-A57D-B1445C990460}" type="pres">
      <dgm:prSet presAssocID="{DAE073FE-1959-45C4-A8B1-CF3D2C58E676}" presName="horz1" presStyleCnt="0"/>
      <dgm:spPr/>
    </dgm:pt>
    <dgm:pt modelId="{C825BA89-1870-4B03-9DAD-799E7AD29A94}" type="pres">
      <dgm:prSet presAssocID="{DAE073FE-1959-45C4-A8B1-CF3D2C58E676}" presName="tx1" presStyleLbl="revTx" presStyleIdx="3" presStyleCnt="7"/>
      <dgm:spPr/>
    </dgm:pt>
    <dgm:pt modelId="{2421434A-E67F-40C7-8BF8-129F31E460D0}" type="pres">
      <dgm:prSet presAssocID="{DAE073FE-1959-45C4-A8B1-CF3D2C58E676}" presName="vert1" presStyleCnt="0"/>
      <dgm:spPr/>
    </dgm:pt>
    <dgm:pt modelId="{996C1EE0-0444-49A3-8058-5F4AF7450860}" type="pres">
      <dgm:prSet presAssocID="{6407DD0C-3D04-488C-8317-91490394B792}" presName="thickLine" presStyleLbl="alignNode1" presStyleIdx="4" presStyleCnt="7"/>
      <dgm:spPr/>
    </dgm:pt>
    <dgm:pt modelId="{E9229391-4EA8-4C5C-8751-60DB2C25723B}" type="pres">
      <dgm:prSet presAssocID="{6407DD0C-3D04-488C-8317-91490394B792}" presName="horz1" presStyleCnt="0"/>
      <dgm:spPr/>
    </dgm:pt>
    <dgm:pt modelId="{DE941EEF-3845-428F-A809-9F69CA54E961}" type="pres">
      <dgm:prSet presAssocID="{6407DD0C-3D04-488C-8317-91490394B792}" presName="tx1" presStyleLbl="revTx" presStyleIdx="4" presStyleCnt="7"/>
      <dgm:spPr/>
    </dgm:pt>
    <dgm:pt modelId="{AF2A442D-5734-45F0-99CB-97D168B86C37}" type="pres">
      <dgm:prSet presAssocID="{6407DD0C-3D04-488C-8317-91490394B792}" presName="vert1" presStyleCnt="0"/>
      <dgm:spPr/>
    </dgm:pt>
    <dgm:pt modelId="{E1D326EE-EFAE-4549-818B-AB546000848E}" type="pres">
      <dgm:prSet presAssocID="{2DA4FCE4-E55F-43E4-8A61-42577054D956}" presName="thickLine" presStyleLbl="alignNode1" presStyleIdx="5" presStyleCnt="7"/>
      <dgm:spPr/>
    </dgm:pt>
    <dgm:pt modelId="{710B6472-1172-4A2C-86E2-CF72E36BF24D}" type="pres">
      <dgm:prSet presAssocID="{2DA4FCE4-E55F-43E4-8A61-42577054D956}" presName="horz1" presStyleCnt="0"/>
      <dgm:spPr/>
    </dgm:pt>
    <dgm:pt modelId="{D9D3E2B0-348E-4928-824E-19AB52696650}" type="pres">
      <dgm:prSet presAssocID="{2DA4FCE4-E55F-43E4-8A61-42577054D956}" presName="tx1" presStyleLbl="revTx" presStyleIdx="5" presStyleCnt="7"/>
      <dgm:spPr/>
    </dgm:pt>
    <dgm:pt modelId="{B7271F7C-3A92-46EC-9E01-1777AC7B4EF6}" type="pres">
      <dgm:prSet presAssocID="{2DA4FCE4-E55F-43E4-8A61-42577054D956}" presName="vert1" presStyleCnt="0"/>
      <dgm:spPr/>
    </dgm:pt>
    <dgm:pt modelId="{33D3943F-A587-4A39-82F6-0E29874B5659}" type="pres">
      <dgm:prSet presAssocID="{23458614-E659-489F-A28C-370EEEC05440}" presName="thickLine" presStyleLbl="alignNode1" presStyleIdx="6" presStyleCnt="7"/>
      <dgm:spPr/>
    </dgm:pt>
    <dgm:pt modelId="{5CB61650-BC48-432E-8B16-87033E0106A6}" type="pres">
      <dgm:prSet presAssocID="{23458614-E659-489F-A28C-370EEEC05440}" presName="horz1" presStyleCnt="0"/>
      <dgm:spPr/>
    </dgm:pt>
    <dgm:pt modelId="{0860D9D4-F6B2-4AF3-A6FA-BDCB2D3D023A}" type="pres">
      <dgm:prSet presAssocID="{23458614-E659-489F-A28C-370EEEC05440}" presName="tx1" presStyleLbl="revTx" presStyleIdx="6" presStyleCnt="7"/>
      <dgm:spPr/>
    </dgm:pt>
    <dgm:pt modelId="{7CDBADD8-ED7D-43F2-A66B-AA62C1AB30BA}" type="pres">
      <dgm:prSet presAssocID="{23458614-E659-489F-A28C-370EEEC05440}" presName="vert1" presStyleCnt="0"/>
      <dgm:spPr/>
    </dgm:pt>
  </dgm:ptLst>
  <dgm:cxnLst>
    <dgm:cxn modelId="{4CDCE626-BD5D-4F79-AE63-77D5548713DA}" type="presOf" srcId="{23458614-E659-489F-A28C-370EEEC05440}" destId="{0860D9D4-F6B2-4AF3-A6FA-BDCB2D3D023A}" srcOrd="0" destOrd="0" presId="urn:microsoft.com/office/officeart/2008/layout/LinedList"/>
    <dgm:cxn modelId="{0D523A2C-BFC4-402C-97D7-D18A68ED514D}" type="presOf" srcId="{6407DD0C-3D04-488C-8317-91490394B792}" destId="{DE941EEF-3845-428F-A809-9F69CA54E961}" srcOrd="0" destOrd="0" presId="urn:microsoft.com/office/officeart/2008/layout/LinedList"/>
    <dgm:cxn modelId="{3D627134-4A34-430D-A5D8-6E4E2EFDD202}" srcId="{BAD543F1-77F4-4FC4-BE48-41401F6A513E}" destId="{2DA4FCE4-E55F-43E4-8A61-42577054D956}" srcOrd="5" destOrd="0" parTransId="{CEB5670F-E52A-4B36-9951-5A37DBE2CAE2}" sibTransId="{B6BCABB4-FFCD-43C3-ABAB-6EE06209FA8A}"/>
    <dgm:cxn modelId="{F8B90B5C-4109-48C3-92A1-3F329A396849}" srcId="{BAD543F1-77F4-4FC4-BE48-41401F6A513E}" destId="{DAE073FE-1959-45C4-A8B1-CF3D2C58E676}" srcOrd="3" destOrd="0" parTransId="{6BFD05D3-29C4-4C77-9254-E564F3712A89}" sibTransId="{BFB160F9-420F-48AF-958C-FA37FB8B6DCD}"/>
    <dgm:cxn modelId="{CFCD4362-A74F-4009-A08E-918C16E34E20}" srcId="{BAD543F1-77F4-4FC4-BE48-41401F6A513E}" destId="{8D50A96D-5B17-40B2-8A96-7E9988BDCBAE}" srcOrd="1" destOrd="0" parTransId="{675DB581-E489-4042-8ED2-ED2907145E03}" sibTransId="{ABFB7BAF-3002-41FD-8FFB-D255B57B18D8}"/>
    <dgm:cxn modelId="{FD527E4C-B63E-42D7-A94F-F36636F8F4EE}" type="presOf" srcId="{2DA4FCE4-E55F-43E4-8A61-42577054D956}" destId="{D9D3E2B0-348E-4928-824E-19AB52696650}" srcOrd="0" destOrd="0" presId="urn:microsoft.com/office/officeart/2008/layout/LinedList"/>
    <dgm:cxn modelId="{4E1AFD6F-41FE-4FE7-9048-947C026EB04D}" srcId="{BAD543F1-77F4-4FC4-BE48-41401F6A513E}" destId="{F0701AEA-B646-477D-A01C-7DE48DD948D4}" srcOrd="0" destOrd="0" parTransId="{99F49693-3451-401C-8410-E663BA681409}" sibTransId="{8DF94523-492D-41C0-A217-29BF49206FD7}"/>
    <dgm:cxn modelId="{FD20CF55-40C8-407E-BC50-197D3DAFFE7C}" type="presOf" srcId="{8D50A96D-5B17-40B2-8A96-7E9988BDCBAE}" destId="{D48D2B3E-E97B-413C-8D14-6BF7C3EB0485}" srcOrd="0" destOrd="0" presId="urn:microsoft.com/office/officeart/2008/layout/LinedList"/>
    <dgm:cxn modelId="{474FE678-8F7B-4B2C-8585-432D3B195C97}" type="presOf" srcId="{AFD65A56-79BD-43B1-A1E1-0CD0ABB55B86}" destId="{2EE5742A-6AB6-4C03-A595-2F86291AC4F8}" srcOrd="0" destOrd="0" presId="urn:microsoft.com/office/officeart/2008/layout/LinedList"/>
    <dgm:cxn modelId="{528D86BB-C1E6-49DF-AB22-2FA687B34077}" srcId="{BAD543F1-77F4-4FC4-BE48-41401F6A513E}" destId="{6407DD0C-3D04-488C-8317-91490394B792}" srcOrd="4" destOrd="0" parTransId="{0A866D24-BD1C-4416-83BD-013C87831285}" sibTransId="{3D86EC86-FF3D-4E58-A6CE-18471D29B42C}"/>
    <dgm:cxn modelId="{BE4CF4BB-0D4C-435E-88E3-7C3B5F055916}" srcId="{BAD543F1-77F4-4FC4-BE48-41401F6A513E}" destId="{AFD65A56-79BD-43B1-A1E1-0CD0ABB55B86}" srcOrd="2" destOrd="0" parTransId="{79D8A7D4-A1D2-4C01-876E-F4249CFB0512}" sibTransId="{D79A9330-DD40-474A-AE13-02081B7D8ABF}"/>
    <dgm:cxn modelId="{888A00DA-E5B6-4858-BB69-8E1E3A84FAEC}" type="presOf" srcId="{F0701AEA-B646-477D-A01C-7DE48DD948D4}" destId="{8EB90551-D284-4582-BB68-FD121634E5C0}" srcOrd="0" destOrd="0" presId="urn:microsoft.com/office/officeart/2008/layout/LinedList"/>
    <dgm:cxn modelId="{4455F8DE-1AB2-4AB1-933F-ED272809E13D}" type="presOf" srcId="{BAD543F1-77F4-4FC4-BE48-41401F6A513E}" destId="{55A11298-01F0-4F20-AC34-8A46EA76F539}" srcOrd="0" destOrd="0" presId="urn:microsoft.com/office/officeart/2008/layout/LinedList"/>
    <dgm:cxn modelId="{DB676BEA-405C-4CFD-BDB6-A55FE63469E0}" srcId="{BAD543F1-77F4-4FC4-BE48-41401F6A513E}" destId="{23458614-E659-489F-A28C-370EEEC05440}" srcOrd="6" destOrd="0" parTransId="{C85DCFF4-CFDE-45E2-A881-BC3479117E23}" sibTransId="{691FC237-237A-4BFD-8C47-54431A6939BC}"/>
    <dgm:cxn modelId="{D9D12AF2-43E4-4488-AAA9-A88ADD9CBB0C}" type="presOf" srcId="{DAE073FE-1959-45C4-A8B1-CF3D2C58E676}" destId="{C825BA89-1870-4B03-9DAD-799E7AD29A94}" srcOrd="0" destOrd="0" presId="urn:microsoft.com/office/officeart/2008/layout/LinedList"/>
    <dgm:cxn modelId="{1F67AF23-120D-4581-928D-631C20B50BC9}" type="presParOf" srcId="{55A11298-01F0-4F20-AC34-8A46EA76F539}" destId="{7375789C-0886-4C96-93A8-A1FADA6FC684}" srcOrd="0" destOrd="0" presId="urn:microsoft.com/office/officeart/2008/layout/LinedList"/>
    <dgm:cxn modelId="{2F139B72-BD1C-44BE-B557-01392A9FC595}" type="presParOf" srcId="{55A11298-01F0-4F20-AC34-8A46EA76F539}" destId="{8D3F6B12-8214-47A7-A209-AA19311FE7B0}" srcOrd="1" destOrd="0" presId="urn:microsoft.com/office/officeart/2008/layout/LinedList"/>
    <dgm:cxn modelId="{67ED2ABB-EDFB-489F-9064-B9E344E21D87}" type="presParOf" srcId="{8D3F6B12-8214-47A7-A209-AA19311FE7B0}" destId="{8EB90551-D284-4582-BB68-FD121634E5C0}" srcOrd="0" destOrd="0" presId="urn:microsoft.com/office/officeart/2008/layout/LinedList"/>
    <dgm:cxn modelId="{D5DB56BD-D508-4462-8AEA-0447CCBC6878}" type="presParOf" srcId="{8D3F6B12-8214-47A7-A209-AA19311FE7B0}" destId="{C02CBC6A-B69F-42C1-8C9F-5E591180B280}" srcOrd="1" destOrd="0" presId="urn:microsoft.com/office/officeart/2008/layout/LinedList"/>
    <dgm:cxn modelId="{85020F07-5DAB-4B7C-951D-41AE7710A82D}" type="presParOf" srcId="{55A11298-01F0-4F20-AC34-8A46EA76F539}" destId="{06C60FDA-CC6D-4F61-B75B-86F3CA558287}" srcOrd="2" destOrd="0" presId="urn:microsoft.com/office/officeart/2008/layout/LinedList"/>
    <dgm:cxn modelId="{F2B1D653-2456-41E0-8863-04262A7A8B8B}" type="presParOf" srcId="{55A11298-01F0-4F20-AC34-8A46EA76F539}" destId="{5AA8297F-9502-4983-AEBD-C0377AAD7E4F}" srcOrd="3" destOrd="0" presId="urn:microsoft.com/office/officeart/2008/layout/LinedList"/>
    <dgm:cxn modelId="{A8D5F9DC-4523-45F2-AE82-7B98DF578E01}" type="presParOf" srcId="{5AA8297F-9502-4983-AEBD-C0377AAD7E4F}" destId="{D48D2B3E-E97B-413C-8D14-6BF7C3EB0485}" srcOrd="0" destOrd="0" presId="urn:microsoft.com/office/officeart/2008/layout/LinedList"/>
    <dgm:cxn modelId="{A9242047-3490-4443-A827-4DAE742EFA0A}" type="presParOf" srcId="{5AA8297F-9502-4983-AEBD-C0377AAD7E4F}" destId="{B36B1018-659F-4926-AF1E-AD1E8414A5C5}" srcOrd="1" destOrd="0" presId="urn:microsoft.com/office/officeart/2008/layout/LinedList"/>
    <dgm:cxn modelId="{9FB97903-97EC-4A2B-9E78-608D0F7EB768}" type="presParOf" srcId="{55A11298-01F0-4F20-AC34-8A46EA76F539}" destId="{9F1C0CCF-42FF-475F-8DB5-EA9205B77FEA}" srcOrd="4" destOrd="0" presId="urn:microsoft.com/office/officeart/2008/layout/LinedList"/>
    <dgm:cxn modelId="{B787130A-93DC-4125-AF68-7416645FD35E}" type="presParOf" srcId="{55A11298-01F0-4F20-AC34-8A46EA76F539}" destId="{0405D1A3-E010-449B-8C5F-F1896B648971}" srcOrd="5" destOrd="0" presId="urn:microsoft.com/office/officeart/2008/layout/LinedList"/>
    <dgm:cxn modelId="{FCBD3E8D-9D2C-4F6B-BDC4-2C5662FB1386}" type="presParOf" srcId="{0405D1A3-E010-449B-8C5F-F1896B648971}" destId="{2EE5742A-6AB6-4C03-A595-2F86291AC4F8}" srcOrd="0" destOrd="0" presId="urn:microsoft.com/office/officeart/2008/layout/LinedList"/>
    <dgm:cxn modelId="{F87ABE0F-BABA-4DCE-AA61-ED899EBFC936}" type="presParOf" srcId="{0405D1A3-E010-449B-8C5F-F1896B648971}" destId="{4434357C-A8C3-49FA-92E8-C30855A44C73}" srcOrd="1" destOrd="0" presId="urn:microsoft.com/office/officeart/2008/layout/LinedList"/>
    <dgm:cxn modelId="{68AC9A84-1D1D-4A99-BD10-1DFD19FF6448}" type="presParOf" srcId="{55A11298-01F0-4F20-AC34-8A46EA76F539}" destId="{900395C0-3168-4FB8-A890-68B852D5BAD1}" srcOrd="6" destOrd="0" presId="urn:microsoft.com/office/officeart/2008/layout/LinedList"/>
    <dgm:cxn modelId="{9B244813-651C-457B-980A-1AFFB0FCC81A}" type="presParOf" srcId="{55A11298-01F0-4F20-AC34-8A46EA76F539}" destId="{EEF2FCF7-F24C-4F8C-A57D-B1445C990460}" srcOrd="7" destOrd="0" presId="urn:microsoft.com/office/officeart/2008/layout/LinedList"/>
    <dgm:cxn modelId="{2E1FEB3C-4DCD-432D-A6AD-926C03C7115D}" type="presParOf" srcId="{EEF2FCF7-F24C-4F8C-A57D-B1445C990460}" destId="{C825BA89-1870-4B03-9DAD-799E7AD29A94}" srcOrd="0" destOrd="0" presId="urn:microsoft.com/office/officeart/2008/layout/LinedList"/>
    <dgm:cxn modelId="{BD48B547-BF87-4C07-A1EC-EA6F18FFBCE7}" type="presParOf" srcId="{EEF2FCF7-F24C-4F8C-A57D-B1445C990460}" destId="{2421434A-E67F-40C7-8BF8-129F31E460D0}" srcOrd="1" destOrd="0" presId="urn:microsoft.com/office/officeart/2008/layout/LinedList"/>
    <dgm:cxn modelId="{612FDEA0-E241-43FF-9CEC-0D9EB0B04D64}" type="presParOf" srcId="{55A11298-01F0-4F20-AC34-8A46EA76F539}" destId="{996C1EE0-0444-49A3-8058-5F4AF7450860}" srcOrd="8" destOrd="0" presId="urn:microsoft.com/office/officeart/2008/layout/LinedList"/>
    <dgm:cxn modelId="{BD143B4E-1F49-4904-916C-E5E098022D35}" type="presParOf" srcId="{55A11298-01F0-4F20-AC34-8A46EA76F539}" destId="{E9229391-4EA8-4C5C-8751-60DB2C25723B}" srcOrd="9" destOrd="0" presId="urn:microsoft.com/office/officeart/2008/layout/LinedList"/>
    <dgm:cxn modelId="{DA26FEEA-A82F-4B8E-B0E2-C9FC25DBE5C2}" type="presParOf" srcId="{E9229391-4EA8-4C5C-8751-60DB2C25723B}" destId="{DE941EEF-3845-428F-A809-9F69CA54E961}" srcOrd="0" destOrd="0" presId="urn:microsoft.com/office/officeart/2008/layout/LinedList"/>
    <dgm:cxn modelId="{05ABC33D-E283-41D8-B664-DE6C170EF3BF}" type="presParOf" srcId="{E9229391-4EA8-4C5C-8751-60DB2C25723B}" destId="{AF2A442D-5734-45F0-99CB-97D168B86C37}" srcOrd="1" destOrd="0" presId="urn:microsoft.com/office/officeart/2008/layout/LinedList"/>
    <dgm:cxn modelId="{6BD4C981-C652-485E-9AB0-77FCC58F7D91}" type="presParOf" srcId="{55A11298-01F0-4F20-AC34-8A46EA76F539}" destId="{E1D326EE-EFAE-4549-818B-AB546000848E}" srcOrd="10" destOrd="0" presId="urn:microsoft.com/office/officeart/2008/layout/LinedList"/>
    <dgm:cxn modelId="{2D23385D-0EA2-48CD-8EEF-AD3599C0466C}" type="presParOf" srcId="{55A11298-01F0-4F20-AC34-8A46EA76F539}" destId="{710B6472-1172-4A2C-86E2-CF72E36BF24D}" srcOrd="11" destOrd="0" presId="urn:microsoft.com/office/officeart/2008/layout/LinedList"/>
    <dgm:cxn modelId="{F2CB1940-4A7C-46D1-9BCD-9DA49D4C0983}" type="presParOf" srcId="{710B6472-1172-4A2C-86E2-CF72E36BF24D}" destId="{D9D3E2B0-348E-4928-824E-19AB52696650}" srcOrd="0" destOrd="0" presId="urn:microsoft.com/office/officeart/2008/layout/LinedList"/>
    <dgm:cxn modelId="{29BD04F6-8C3E-47F0-BBBA-576430B9DB88}" type="presParOf" srcId="{710B6472-1172-4A2C-86E2-CF72E36BF24D}" destId="{B7271F7C-3A92-46EC-9E01-1777AC7B4EF6}" srcOrd="1" destOrd="0" presId="urn:microsoft.com/office/officeart/2008/layout/LinedList"/>
    <dgm:cxn modelId="{9DD77EC3-F3D0-4133-AB48-E71E069CC1C3}" type="presParOf" srcId="{55A11298-01F0-4F20-AC34-8A46EA76F539}" destId="{33D3943F-A587-4A39-82F6-0E29874B5659}" srcOrd="12" destOrd="0" presId="urn:microsoft.com/office/officeart/2008/layout/LinedList"/>
    <dgm:cxn modelId="{0BCA7BCE-475D-4969-B296-682C41DD4411}" type="presParOf" srcId="{55A11298-01F0-4F20-AC34-8A46EA76F539}" destId="{5CB61650-BC48-432E-8B16-87033E0106A6}" srcOrd="13" destOrd="0" presId="urn:microsoft.com/office/officeart/2008/layout/LinedList"/>
    <dgm:cxn modelId="{14BAE905-59D1-45EB-9D0C-5FEB048C4EC8}" type="presParOf" srcId="{5CB61650-BC48-432E-8B16-87033E0106A6}" destId="{0860D9D4-F6B2-4AF3-A6FA-BDCB2D3D023A}" srcOrd="0" destOrd="0" presId="urn:microsoft.com/office/officeart/2008/layout/LinedList"/>
    <dgm:cxn modelId="{1CF8DA3A-5B9B-4356-8FD4-22088C1F322F}" type="presParOf" srcId="{5CB61650-BC48-432E-8B16-87033E0106A6}" destId="{7CDBADD8-ED7D-43F2-A66B-AA62C1AB30B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5789C-0886-4C96-93A8-A1FADA6FC684}">
      <dsp:nvSpPr>
        <dsp:cNvPr id="0" name=""/>
        <dsp:cNvSpPr/>
      </dsp:nvSpPr>
      <dsp:spPr>
        <a:xfrm>
          <a:off x="0" y="623"/>
          <a:ext cx="6492875"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B90551-D284-4582-BB68-FD121634E5C0}">
      <dsp:nvSpPr>
        <dsp:cNvPr id="0" name=""/>
        <dsp:cNvSpPr/>
      </dsp:nvSpPr>
      <dsp:spPr>
        <a:xfrm>
          <a:off x="0" y="623"/>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ctr" defTabSz="933450">
            <a:lnSpc>
              <a:spcPct val="90000"/>
            </a:lnSpc>
            <a:spcBef>
              <a:spcPct val="0"/>
            </a:spcBef>
            <a:spcAft>
              <a:spcPct val="35000"/>
            </a:spcAft>
            <a:buNone/>
          </a:pPr>
          <a:r>
            <a:rPr lang="en-US" sz="2100" kern="1200" dirty="0"/>
            <a:t>The Charge</a:t>
          </a:r>
        </a:p>
      </dsp:txBody>
      <dsp:txXfrm>
        <a:off x="0" y="623"/>
        <a:ext cx="6492875" cy="729164"/>
      </dsp:txXfrm>
    </dsp:sp>
    <dsp:sp modelId="{06C60FDA-CC6D-4F61-B75B-86F3CA558287}">
      <dsp:nvSpPr>
        <dsp:cNvPr id="0" name=""/>
        <dsp:cNvSpPr/>
      </dsp:nvSpPr>
      <dsp:spPr>
        <a:xfrm>
          <a:off x="0" y="729788"/>
          <a:ext cx="6492875" cy="0"/>
        </a:xfrm>
        <a:prstGeom prst="line">
          <a:avLst/>
        </a:prstGeom>
        <a:solidFill>
          <a:schemeClr val="accent2">
            <a:hueOff val="-598994"/>
            <a:satOff val="4120"/>
            <a:lumOff val="457"/>
            <a:alphaOff val="0"/>
          </a:schemeClr>
        </a:solidFill>
        <a:ln w="15875" cap="rnd" cmpd="sng" algn="ctr">
          <a:solidFill>
            <a:schemeClr val="accent2">
              <a:hueOff val="-598994"/>
              <a:satOff val="4120"/>
              <a:lumOff val="4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8D2B3E-E97B-413C-8D14-6BF7C3EB0485}">
      <dsp:nvSpPr>
        <dsp:cNvPr id="0" name=""/>
        <dsp:cNvSpPr/>
      </dsp:nvSpPr>
      <dsp:spPr>
        <a:xfrm>
          <a:off x="0" y="729788"/>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ctr" defTabSz="933450">
            <a:lnSpc>
              <a:spcPct val="90000"/>
            </a:lnSpc>
            <a:spcBef>
              <a:spcPct val="0"/>
            </a:spcBef>
            <a:spcAft>
              <a:spcPct val="35000"/>
            </a:spcAft>
            <a:buNone/>
          </a:pPr>
          <a:r>
            <a:rPr lang="en-US" sz="2100" kern="1200" dirty="0"/>
            <a:t>The Model Development Group Role</a:t>
          </a:r>
        </a:p>
      </dsp:txBody>
      <dsp:txXfrm>
        <a:off x="0" y="729788"/>
        <a:ext cx="6492875" cy="729164"/>
      </dsp:txXfrm>
    </dsp:sp>
    <dsp:sp modelId="{9F1C0CCF-42FF-475F-8DB5-EA9205B77FEA}">
      <dsp:nvSpPr>
        <dsp:cNvPr id="0" name=""/>
        <dsp:cNvSpPr/>
      </dsp:nvSpPr>
      <dsp:spPr>
        <a:xfrm>
          <a:off x="0" y="1458952"/>
          <a:ext cx="6492875" cy="0"/>
        </a:xfrm>
        <a:prstGeom prst="line">
          <a:avLst/>
        </a:prstGeom>
        <a:solidFill>
          <a:schemeClr val="accent2">
            <a:hueOff val="-1197987"/>
            <a:satOff val="8241"/>
            <a:lumOff val="915"/>
            <a:alphaOff val="0"/>
          </a:schemeClr>
        </a:solidFill>
        <a:ln w="15875" cap="rnd" cmpd="sng" algn="ctr">
          <a:solidFill>
            <a:schemeClr val="accent2">
              <a:hueOff val="-1197987"/>
              <a:satOff val="8241"/>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E5742A-6AB6-4C03-A595-2F86291AC4F8}">
      <dsp:nvSpPr>
        <dsp:cNvPr id="0" name=""/>
        <dsp:cNvSpPr/>
      </dsp:nvSpPr>
      <dsp:spPr>
        <a:xfrm>
          <a:off x="0" y="145895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ctr" defTabSz="933450">
            <a:lnSpc>
              <a:spcPct val="90000"/>
            </a:lnSpc>
            <a:spcBef>
              <a:spcPct val="0"/>
            </a:spcBef>
            <a:spcAft>
              <a:spcPct val="35000"/>
            </a:spcAft>
            <a:buNone/>
          </a:pPr>
          <a:r>
            <a:rPr lang="en-US" sz="2100" kern="1200" dirty="0"/>
            <a:t>Reminder from Last Meeting: Work for Next Two Weeks</a:t>
          </a:r>
        </a:p>
      </dsp:txBody>
      <dsp:txXfrm>
        <a:off x="0" y="1458952"/>
        <a:ext cx="6492875" cy="729164"/>
      </dsp:txXfrm>
    </dsp:sp>
    <dsp:sp modelId="{900395C0-3168-4FB8-A890-68B852D5BAD1}">
      <dsp:nvSpPr>
        <dsp:cNvPr id="0" name=""/>
        <dsp:cNvSpPr/>
      </dsp:nvSpPr>
      <dsp:spPr>
        <a:xfrm>
          <a:off x="0" y="2188117"/>
          <a:ext cx="6492875" cy="0"/>
        </a:xfrm>
        <a:prstGeom prst="line">
          <a:avLst/>
        </a:prstGeom>
        <a:solidFill>
          <a:schemeClr val="accent2">
            <a:hueOff val="-1796981"/>
            <a:satOff val="12361"/>
            <a:lumOff val="1372"/>
            <a:alphaOff val="0"/>
          </a:schemeClr>
        </a:solidFill>
        <a:ln w="15875" cap="rnd" cmpd="sng" algn="ctr">
          <a:solidFill>
            <a:schemeClr val="accent2">
              <a:hueOff val="-1796981"/>
              <a:satOff val="12361"/>
              <a:lumOff val="137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25BA89-1870-4B03-9DAD-799E7AD29A94}">
      <dsp:nvSpPr>
        <dsp:cNvPr id="0" name=""/>
        <dsp:cNvSpPr/>
      </dsp:nvSpPr>
      <dsp:spPr>
        <a:xfrm>
          <a:off x="0" y="218811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ctr" defTabSz="933450">
            <a:lnSpc>
              <a:spcPct val="90000"/>
            </a:lnSpc>
            <a:spcBef>
              <a:spcPct val="0"/>
            </a:spcBef>
            <a:spcAft>
              <a:spcPct val="35000"/>
            </a:spcAft>
            <a:buNone/>
          </a:pPr>
          <a:r>
            <a:rPr lang="en-US" sz="2100" kern="1200" dirty="0"/>
            <a:t>Sharing Examples of Models</a:t>
          </a:r>
        </a:p>
      </dsp:txBody>
      <dsp:txXfrm>
        <a:off x="0" y="2188117"/>
        <a:ext cx="6492875" cy="729164"/>
      </dsp:txXfrm>
    </dsp:sp>
    <dsp:sp modelId="{996C1EE0-0444-49A3-8058-5F4AF7450860}">
      <dsp:nvSpPr>
        <dsp:cNvPr id="0" name=""/>
        <dsp:cNvSpPr/>
      </dsp:nvSpPr>
      <dsp:spPr>
        <a:xfrm>
          <a:off x="0" y="2917282"/>
          <a:ext cx="6492875" cy="0"/>
        </a:xfrm>
        <a:prstGeom prst="line">
          <a:avLst/>
        </a:prstGeom>
        <a:solidFill>
          <a:schemeClr val="accent2">
            <a:hueOff val="-2395974"/>
            <a:satOff val="16481"/>
            <a:lumOff val="1829"/>
            <a:alphaOff val="0"/>
          </a:schemeClr>
        </a:solidFill>
        <a:ln w="15875" cap="rnd" cmpd="sng" algn="ctr">
          <a:solidFill>
            <a:schemeClr val="accent2">
              <a:hueOff val="-2395974"/>
              <a:satOff val="16481"/>
              <a:lumOff val="18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941EEF-3845-428F-A809-9F69CA54E961}">
      <dsp:nvSpPr>
        <dsp:cNvPr id="0" name=""/>
        <dsp:cNvSpPr/>
      </dsp:nvSpPr>
      <dsp:spPr>
        <a:xfrm>
          <a:off x="0" y="291728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ctr" defTabSz="933450">
            <a:lnSpc>
              <a:spcPct val="90000"/>
            </a:lnSpc>
            <a:spcBef>
              <a:spcPct val="0"/>
            </a:spcBef>
            <a:spcAft>
              <a:spcPct val="35000"/>
            </a:spcAft>
            <a:buNone/>
          </a:pPr>
          <a:r>
            <a:rPr lang="en-US" sz="2100" kern="1200" dirty="0"/>
            <a:t>Sharing Thoughts on FEA Model Group Process</a:t>
          </a:r>
        </a:p>
      </dsp:txBody>
      <dsp:txXfrm>
        <a:off x="0" y="2917282"/>
        <a:ext cx="6492875" cy="729164"/>
      </dsp:txXfrm>
    </dsp:sp>
    <dsp:sp modelId="{E1D326EE-EFAE-4549-818B-AB546000848E}">
      <dsp:nvSpPr>
        <dsp:cNvPr id="0" name=""/>
        <dsp:cNvSpPr/>
      </dsp:nvSpPr>
      <dsp:spPr>
        <a:xfrm>
          <a:off x="0" y="3646447"/>
          <a:ext cx="6492875" cy="0"/>
        </a:xfrm>
        <a:prstGeom prst="line">
          <a:avLst/>
        </a:prstGeom>
        <a:solidFill>
          <a:schemeClr val="accent2">
            <a:hueOff val="-2994968"/>
            <a:satOff val="20602"/>
            <a:lumOff val="2287"/>
            <a:alphaOff val="0"/>
          </a:schemeClr>
        </a:solidFill>
        <a:ln w="15875" cap="rnd" cmpd="sng" algn="ctr">
          <a:solidFill>
            <a:schemeClr val="accent2">
              <a:hueOff val="-2994968"/>
              <a:satOff val="20602"/>
              <a:lumOff val="228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D3E2B0-348E-4928-824E-19AB52696650}">
      <dsp:nvSpPr>
        <dsp:cNvPr id="0" name=""/>
        <dsp:cNvSpPr/>
      </dsp:nvSpPr>
      <dsp:spPr>
        <a:xfrm>
          <a:off x="0" y="364644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ctr" defTabSz="933450">
            <a:lnSpc>
              <a:spcPct val="90000"/>
            </a:lnSpc>
            <a:spcBef>
              <a:spcPct val="0"/>
            </a:spcBef>
            <a:spcAft>
              <a:spcPct val="35000"/>
            </a:spcAft>
            <a:buNone/>
          </a:pPr>
          <a:r>
            <a:rPr lang="en-US" sz="2100" kern="1200" dirty="0"/>
            <a:t>Work for Next Two Weeks</a:t>
          </a:r>
        </a:p>
      </dsp:txBody>
      <dsp:txXfrm>
        <a:off x="0" y="3646447"/>
        <a:ext cx="6492875" cy="729164"/>
      </dsp:txXfrm>
    </dsp:sp>
    <dsp:sp modelId="{33D3943F-A587-4A39-82F6-0E29874B5659}">
      <dsp:nvSpPr>
        <dsp:cNvPr id="0" name=""/>
        <dsp:cNvSpPr/>
      </dsp:nvSpPr>
      <dsp:spPr>
        <a:xfrm>
          <a:off x="0" y="4375611"/>
          <a:ext cx="6492875" cy="0"/>
        </a:xfrm>
        <a:prstGeom prst="line">
          <a:avLst/>
        </a:prstGeom>
        <a:solidFill>
          <a:schemeClr val="accent2">
            <a:hueOff val="-3593961"/>
            <a:satOff val="24722"/>
            <a:lumOff val="2744"/>
            <a:alphaOff val="0"/>
          </a:schemeClr>
        </a:solidFill>
        <a:ln w="15875" cap="rnd" cmpd="sng" algn="ctr">
          <a:solidFill>
            <a:schemeClr val="accent2">
              <a:hueOff val="-3593961"/>
              <a:satOff val="24722"/>
              <a:lumOff val="274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60D9D4-F6B2-4AF3-A6FA-BDCB2D3D023A}">
      <dsp:nvSpPr>
        <dsp:cNvPr id="0" name=""/>
        <dsp:cNvSpPr/>
      </dsp:nvSpPr>
      <dsp:spPr>
        <a:xfrm>
          <a:off x="0" y="4375611"/>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ctr" defTabSz="933450">
            <a:lnSpc>
              <a:spcPct val="90000"/>
            </a:lnSpc>
            <a:spcBef>
              <a:spcPct val="0"/>
            </a:spcBef>
            <a:spcAft>
              <a:spcPct val="35000"/>
            </a:spcAft>
            <a:buNone/>
          </a:pPr>
          <a:endParaRPr lang="en-US" sz="2100" kern="1200" dirty="0"/>
        </a:p>
      </dsp:txBody>
      <dsp:txXfrm>
        <a:off x="0" y="4375611"/>
        <a:ext cx="6492875" cy="72916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3/10/2021</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C51D6-436D-460C-8FDD-251EB716A5DE}"/>
              </a:ext>
            </a:extLst>
          </p:cNvPr>
          <p:cNvSpPr>
            <a:spLocks noGrp="1"/>
          </p:cNvSpPr>
          <p:nvPr>
            <p:ph type="ctrTitle"/>
          </p:nvPr>
        </p:nvSpPr>
        <p:spPr/>
        <p:txBody>
          <a:bodyPr>
            <a:normAutofit fontScale="90000"/>
          </a:bodyPr>
          <a:lstStyle/>
          <a:p>
            <a:r>
              <a:rPr lang="en-US" dirty="0"/>
              <a:t>Fairness and Equity in Assessment Task Force:</a:t>
            </a:r>
            <a:br>
              <a:rPr lang="en-US" dirty="0"/>
            </a:br>
            <a:r>
              <a:rPr lang="en-US" dirty="0"/>
              <a:t>Model Development Group</a:t>
            </a:r>
          </a:p>
        </p:txBody>
      </p:sp>
      <p:sp>
        <p:nvSpPr>
          <p:cNvPr id="3" name="Subtitle 2">
            <a:extLst>
              <a:ext uri="{FF2B5EF4-FFF2-40B4-BE49-F238E27FC236}">
                <a16:creationId xmlns:a16="http://schemas.microsoft.com/office/drawing/2014/main" id="{CEB8A2F4-D372-47B9-88FA-555829AE036E}"/>
              </a:ext>
            </a:extLst>
          </p:cNvPr>
          <p:cNvSpPr>
            <a:spLocks noGrp="1"/>
          </p:cNvSpPr>
          <p:nvPr>
            <p:ph type="subTitle" idx="1"/>
          </p:nvPr>
        </p:nvSpPr>
        <p:spPr>
          <a:xfrm>
            <a:off x="4515378" y="3996267"/>
            <a:ext cx="6987645" cy="1388534"/>
          </a:xfrm>
        </p:spPr>
        <p:txBody>
          <a:bodyPr/>
          <a:lstStyle/>
          <a:p>
            <a:r>
              <a:rPr lang="en-US" dirty="0"/>
              <a:t>March 10, 2021</a:t>
            </a:r>
          </a:p>
          <a:p>
            <a:r>
              <a:rPr lang="en-US" dirty="0"/>
              <a:t>8-9am</a:t>
            </a:r>
            <a:r>
              <a:rPr lang="en-US" dirty="0">
                <a:solidFill>
                  <a:srgbClr val="FF0000"/>
                </a:solidFill>
              </a:rPr>
              <a:t> </a:t>
            </a:r>
            <a:r>
              <a:rPr lang="en-US" dirty="0"/>
              <a:t>Virtual meeting - Zoom</a:t>
            </a:r>
          </a:p>
        </p:txBody>
      </p:sp>
    </p:spTree>
    <p:extLst>
      <p:ext uri="{BB962C8B-B14F-4D97-AF65-F5344CB8AC3E}">
        <p14:creationId xmlns:p14="http://schemas.microsoft.com/office/powerpoint/2010/main" val="175942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E00943FE-F917-4F82-B6BE-D9190675B088}"/>
              </a:ext>
            </a:extLst>
          </p:cNvPr>
          <p:cNvSpPr>
            <a:spLocks noGrp="1"/>
          </p:cNvSpPr>
          <p:nvPr>
            <p:ph type="title"/>
          </p:nvPr>
        </p:nvSpPr>
        <p:spPr>
          <a:xfrm>
            <a:off x="535021" y="685800"/>
            <a:ext cx="2639962" cy="5105400"/>
          </a:xfrm>
        </p:spPr>
        <p:txBody>
          <a:bodyPr>
            <a:normAutofit/>
          </a:bodyPr>
          <a:lstStyle/>
          <a:p>
            <a:r>
              <a:rPr lang="en-US">
                <a:solidFill>
                  <a:srgbClr val="FFFFFF"/>
                </a:solidFill>
              </a:rPr>
              <a:t>Agenda</a:t>
            </a:r>
          </a:p>
        </p:txBody>
      </p:sp>
      <p:grpSp>
        <p:nvGrpSpPr>
          <p:cNvPr id="1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BF50BB24-7051-4E0A-AB6D-3A3F972FCF9F}"/>
              </a:ext>
            </a:extLst>
          </p:cNvPr>
          <p:cNvGraphicFramePr>
            <a:graphicFrameLocks noGrp="1"/>
          </p:cNvGraphicFramePr>
          <p:nvPr>
            <p:ph idx="1"/>
            <p:extLst>
              <p:ext uri="{D42A27DB-BD31-4B8C-83A1-F6EECF244321}">
                <p14:modId xmlns:p14="http://schemas.microsoft.com/office/powerpoint/2010/main" val="321274985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6509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659138C-74A1-445B-848C-3608AE871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DFD7409-66D7-4C9C-B528-E79EB64A4D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7455" y="0"/>
            <a:ext cx="5014912" cy="6862763"/>
            <a:chOff x="2928938" y="-4763"/>
            <a:chExt cx="5014912" cy="6862763"/>
          </a:xfrm>
        </p:grpSpPr>
        <p:sp>
          <p:nvSpPr>
            <p:cNvPr id="11" name="Freeform 6">
              <a:extLst>
                <a:ext uri="{FF2B5EF4-FFF2-40B4-BE49-F238E27FC236}">
                  <a16:creationId xmlns:a16="http://schemas.microsoft.com/office/drawing/2014/main" id="{87990EF0-5F6F-4FE3-AA65-8968AF2DF8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2" name="Freeform 7">
              <a:extLst>
                <a:ext uri="{FF2B5EF4-FFF2-40B4-BE49-F238E27FC236}">
                  <a16:creationId xmlns:a16="http://schemas.microsoft.com/office/drawing/2014/main" id="{D78F7598-94C7-46E9-8B2A-CB44A0F252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3" name="Freeform 12">
              <a:extLst>
                <a:ext uri="{FF2B5EF4-FFF2-40B4-BE49-F238E27FC236}">
                  <a16:creationId xmlns:a16="http://schemas.microsoft.com/office/drawing/2014/main" id="{99D2CBB1-072D-4875-B7D7-CADB0ABF3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4" name="Freeform 13">
              <a:extLst>
                <a:ext uri="{FF2B5EF4-FFF2-40B4-BE49-F238E27FC236}">
                  <a16:creationId xmlns:a16="http://schemas.microsoft.com/office/drawing/2014/main" id="{58F600B4-EE22-4BA5-A764-9D80C335C3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5" name="Freeform 14">
              <a:extLst>
                <a:ext uri="{FF2B5EF4-FFF2-40B4-BE49-F238E27FC236}">
                  <a16:creationId xmlns:a16="http://schemas.microsoft.com/office/drawing/2014/main" id="{1E8DAD02-2B30-48A9-ACE0-2E91930918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6" name="Freeform 15">
              <a:extLst>
                <a:ext uri="{FF2B5EF4-FFF2-40B4-BE49-F238E27FC236}">
                  <a16:creationId xmlns:a16="http://schemas.microsoft.com/office/drawing/2014/main" id="{F8F76B12-142C-41AF-B239-F414ABCFA2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useBgFill="1">
        <p:nvSpPr>
          <p:cNvPr id="18" name="Rectangle 17">
            <a:extLst>
              <a:ext uri="{FF2B5EF4-FFF2-40B4-BE49-F238E27FC236}">
                <a16:creationId xmlns:a16="http://schemas.microsoft.com/office/drawing/2014/main" id="{225F4217-4021-45A0-812B-398F9A7A93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929" y="667808"/>
            <a:ext cx="10894142" cy="5580592"/>
          </a:xfrm>
          <a:prstGeom prst="rect">
            <a:avLst/>
          </a:prstGeom>
          <a:ln w="3175" cap="sq">
            <a:solidFill>
              <a:schemeClr val="bg1">
                <a:lumMod val="65000"/>
              </a:schemeClr>
            </a:solidFill>
            <a:miter lim="800000"/>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9A3130-4446-4D49-929C-E9307F7223C0}"/>
              </a:ext>
            </a:extLst>
          </p:cNvPr>
          <p:cNvSpPr>
            <a:spLocks noGrp="1"/>
          </p:cNvSpPr>
          <p:nvPr>
            <p:ph type="title"/>
          </p:nvPr>
        </p:nvSpPr>
        <p:spPr>
          <a:xfrm>
            <a:off x="1189702" y="1261872"/>
            <a:ext cx="3145536" cy="4334256"/>
          </a:xfrm>
        </p:spPr>
        <p:txBody>
          <a:bodyPr>
            <a:normAutofit/>
          </a:bodyPr>
          <a:lstStyle/>
          <a:p>
            <a:pPr algn="r"/>
            <a:r>
              <a:rPr lang="en-US" sz="3600" dirty="0"/>
              <a:t>The Charge</a:t>
            </a:r>
          </a:p>
        </p:txBody>
      </p:sp>
      <p:cxnSp>
        <p:nvCxnSpPr>
          <p:cNvPr id="20" name="Straight Connector 19">
            <a:extLst>
              <a:ext uri="{FF2B5EF4-FFF2-40B4-BE49-F238E27FC236}">
                <a16:creationId xmlns:a16="http://schemas.microsoft.com/office/drawing/2014/main" id="{486F4EBC-E415-40E4-A8BA-BA66F0B632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92024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8A31179-6C9E-4843-866C-E7BC3229FD9A}"/>
              </a:ext>
            </a:extLst>
          </p:cNvPr>
          <p:cNvSpPr>
            <a:spLocks noGrp="1"/>
          </p:cNvSpPr>
          <p:nvPr>
            <p:ph idx="1"/>
          </p:nvPr>
        </p:nvSpPr>
        <p:spPr>
          <a:xfrm>
            <a:off x="4948474" y="1176951"/>
            <a:ext cx="5974778" cy="4824055"/>
          </a:xfrm>
        </p:spPr>
        <p:txBody>
          <a:bodyPr>
            <a:normAutofit lnSpcReduction="10000"/>
          </a:bodyPr>
          <a:lstStyle/>
          <a:p>
            <a:pPr marL="0" indent="0">
              <a:lnSpc>
                <a:spcPct val="90000"/>
              </a:lnSpc>
              <a:buNone/>
            </a:pPr>
            <a:r>
              <a:rPr lang="en-US" sz="2800" dirty="0">
                <a:effectLst/>
                <a:latin typeface="Calibri" panose="020F0502020204030204" pitchFamily="34" charset="0"/>
                <a:ea typeface="Calibri" panose="020F0502020204030204" pitchFamily="34" charset="0"/>
              </a:rPr>
              <a:t>The Task Force is charged with establishing a set of guidelines for UF faculty, instructors, staff, and administrators to help ensure fairness and equity in assessment in all contexts at the university. The guidelines must address fairness and equity in the entire  assessment process, including development, opportunity to learn, administration, scoring, score interpretations, and the evaluation of the measurement properties of the assessment.</a:t>
            </a:r>
          </a:p>
        </p:txBody>
      </p:sp>
    </p:spTree>
    <p:extLst>
      <p:ext uri="{BB962C8B-B14F-4D97-AF65-F5344CB8AC3E}">
        <p14:creationId xmlns:p14="http://schemas.microsoft.com/office/powerpoint/2010/main" val="153930819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 Groups</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pPr marL="0" indent="0">
              <a:buNone/>
            </a:pPr>
            <a:r>
              <a:rPr lang="en-US" sz="2000" b="1" dirty="0">
                <a:solidFill>
                  <a:srgbClr val="FFC000"/>
                </a:solidFill>
              </a:rPr>
              <a:t>Guideline Development Group</a:t>
            </a:r>
          </a:p>
          <a:p>
            <a:pPr marL="0" indent="0">
              <a:buNone/>
            </a:pPr>
            <a:r>
              <a:rPr lang="en-US" sz="2000" dirty="0">
                <a:solidFill>
                  <a:schemeClr val="bg1"/>
                </a:solidFill>
              </a:rPr>
              <a:t>Work with David Miller and Teresa Mutahi to develop the guidelines and review the recommendations from the model development group, and where mutually agreeable, implement the recommendations to modify the guidelines.</a:t>
            </a:r>
          </a:p>
          <a:p>
            <a:pPr marL="0" indent="0">
              <a:buNone/>
            </a:pPr>
            <a:endParaRPr lang="en-US" sz="2000" dirty="0">
              <a:solidFill>
                <a:schemeClr val="bg1"/>
              </a:solidFill>
            </a:endParaRPr>
          </a:p>
          <a:p>
            <a:pPr marL="0" indent="0">
              <a:buNone/>
            </a:pPr>
            <a:r>
              <a:rPr lang="en-US" sz="2000" b="1" dirty="0">
                <a:solidFill>
                  <a:srgbClr val="FFC000"/>
                </a:solidFill>
              </a:rPr>
              <a:t>Model Development Group</a:t>
            </a:r>
          </a:p>
          <a:p>
            <a:pPr marL="0" indent="0">
              <a:buNone/>
            </a:pPr>
            <a:r>
              <a:rPr lang="en-US" sz="2000" dirty="0">
                <a:solidFill>
                  <a:schemeClr val="bg1"/>
                </a:solidFill>
              </a:rPr>
              <a:t>Work with Corinne Huggins-Manley to locate and develop models that operationalize the guidelines in various contexts; provide the guideline development group with modifications to increase their utility.</a:t>
            </a:r>
          </a:p>
        </p:txBody>
      </p:sp>
    </p:spTree>
    <p:extLst>
      <p:ext uri="{BB962C8B-B14F-4D97-AF65-F5344CB8AC3E}">
        <p14:creationId xmlns:p14="http://schemas.microsoft.com/office/powerpoint/2010/main" val="3120060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Reminder from Last Meeting: Work for Next Two Weeks</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fontScale="85000" lnSpcReduction="20000"/>
          </a:bodyPr>
          <a:lstStyle/>
          <a:p>
            <a:r>
              <a:rPr lang="en-US" sz="2000" b="1" dirty="0">
                <a:solidFill>
                  <a:srgbClr val="FFC000"/>
                </a:solidFill>
              </a:rPr>
              <a:t>Each task force member should:</a:t>
            </a:r>
          </a:p>
          <a:p>
            <a:pPr lvl="1"/>
            <a:r>
              <a:rPr lang="en-US" sz="1600" b="1" dirty="0">
                <a:solidFill>
                  <a:schemeClr val="bg1"/>
                </a:solidFill>
              </a:rPr>
              <a:t>locate two models they think may be relevant to the FEA task force charge and put them into the group repository</a:t>
            </a:r>
          </a:p>
          <a:p>
            <a:pPr lvl="1"/>
            <a:r>
              <a:rPr lang="en-US" sz="1600" b="1" dirty="0">
                <a:solidFill>
                  <a:schemeClr val="bg1"/>
                </a:solidFill>
              </a:rPr>
              <a:t>align each of the models with one of the assessment processes we are charged with addressing:</a:t>
            </a:r>
          </a:p>
          <a:p>
            <a:pPr marL="1257300" lvl="2" indent="-342900">
              <a:buFont typeface="+mj-lt"/>
              <a:buAutoNum type="arabicPeriod"/>
            </a:pPr>
            <a:r>
              <a:rPr lang="en-US" sz="1400" dirty="0">
                <a:solidFill>
                  <a:schemeClr val="bg1"/>
                </a:solidFill>
                <a:effectLst/>
                <a:latin typeface="Calibri" panose="020F0502020204030204" pitchFamily="34" charset="0"/>
                <a:ea typeface="Calibri" panose="020F0502020204030204" pitchFamily="34" charset="0"/>
              </a:rPr>
              <a:t>Development</a:t>
            </a:r>
          </a:p>
          <a:p>
            <a:pPr marL="1257300" lvl="2" indent="-342900">
              <a:buFont typeface="+mj-lt"/>
              <a:buAutoNum type="arabicPeriod"/>
            </a:pPr>
            <a:r>
              <a:rPr lang="en-US" sz="1400" dirty="0">
                <a:solidFill>
                  <a:schemeClr val="bg1"/>
                </a:solidFill>
                <a:latin typeface="Calibri" panose="020F0502020204030204" pitchFamily="34" charset="0"/>
                <a:ea typeface="Calibri" panose="020F0502020204030204" pitchFamily="34" charset="0"/>
              </a:rPr>
              <a:t>O</a:t>
            </a:r>
            <a:r>
              <a:rPr lang="en-US" sz="1400" dirty="0">
                <a:solidFill>
                  <a:schemeClr val="bg1"/>
                </a:solidFill>
                <a:effectLst/>
                <a:latin typeface="Calibri" panose="020F0502020204030204" pitchFamily="34" charset="0"/>
                <a:ea typeface="Calibri" panose="020F0502020204030204" pitchFamily="34" charset="0"/>
              </a:rPr>
              <a:t>pportunity to learn</a:t>
            </a:r>
          </a:p>
          <a:p>
            <a:pPr marL="1257300" lvl="2" indent="-342900">
              <a:buFont typeface="+mj-lt"/>
              <a:buAutoNum type="arabicPeriod"/>
            </a:pPr>
            <a:r>
              <a:rPr lang="en-US" sz="1400" dirty="0">
                <a:solidFill>
                  <a:schemeClr val="bg1"/>
                </a:solidFill>
                <a:effectLst/>
                <a:latin typeface="Calibri" panose="020F0502020204030204" pitchFamily="34" charset="0"/>
                <a:ea typeface="Calibri" panose="020F0502020204030204" pitchFamily="34" charset="0"/>
              </a:rPr>
              <a:t>Administration</a:t>
            </a:r>
          </a:p>
          <a:p>
            <a:pPr marL="1257300" lvl="2" indent="-342900">
              <a:buFont typeface="+mj-lt"/>
              <a:buAutoNum type="arabicPeriod"/>
            </a:pPr>
            <a:r>
              <a:rPr lang="en-US" sz="1400" dirty="0">
                <a:solidFill>
                  <a:schemeClr val="bg1"/>
                </a:solidFill>
                <a:effectLst/>
                <a:latin typeface="Calibri" panose="020F0502020204030204" pitchFamily="34" charset="0"/>
                <a:ea typeface="Calibri" panose="020F0502020204030204" pitchFamily="34" charset="0"/>
              </a:rPr>
              <a:t>Scoring</a:t>
            </a:r>
          </a:p>
          <a:p>
            <a:pPr marL="1257300" lvl="2" indent="-342900">
              <a:buFont typeface="+mj-lt"/>
              <a:buAutoNum type="arabicPeriod"/>
            </a:pPr>
            <a:r>
              <a:rPr lang="en-US" sz="1400" dirty="0">
                <a:solidFill>
                  <a:schemeClr val="bg1"/>
                </a:solidFill>
                <a:latin typeface="Calibri" panose="020F0502020204030204" pitchFamily="34" charset="0"/>
                <a:ea typeface="Calibri" panose="020F0502020204030204" pitchFamily="34" charset="0"/>
              </a:rPr>
              <a:t>S</a:t>
            </a:r>
            <a:r>
              <a:rPr lang="en-US" sz="1400" dirty="0">
                <a:solidFill>
                  <a:schemeClr val="bg1"/>
                </a:solidFill>
                <a:effectLst/>
                <a:latin typeface="Calibri" panose="020F0502020204030204" pitchFamily="34" charset="0"/>
                <a:ea typeface="Calibri" panose="020F0502020204030204" pitchFamily="34" charset="0"/>
              </a:rPr>
              <a:t>core interpretations</a:t>
            </a:r>
          </a:p>
          <a:p>
            <a:pPr marL="1257300" lvl="2" indent="-342900">
              <a:buFont typeface="+mj-lt"/>
              <a:buAutoNum type="arabicPeriod"/>
            </a:pPr>
            <a:r>
              <a:rPr lang="en-US" sz="1400" dirty="0">
                <a:solidFill>
                  <a:schemeClr val="bg1"/>
                </a:solidFill>
                <a:latin typeface="Calibri" panose="020F0502020204030204" pitchFamily="34" charset="0"/>
                <a:ea typeface="Calibri" panose="020F0502020204030204" pitchFamily="34" charset="0"/>
              </a:rPr>
              <a:t>E</a:t>
            </a:r>
            <a:r>
              <a:rPr lang="en-US" sz="1400" dirty="0">
                <a:solidFill>
                  <a:schemeClr val="bg1"/>
                </a:solidFill>
                <a:effectLst/>
                <a:latin typeface="Calibri" panose="020F0502020204030204" pitchFamily="34" charset="0"/>
                <a:ea typeface="Calibri" panose="020F0502020204030204" pitchFamily="34" charset="0"/>
              </a:rPr>
              <a:t>valuation of the measurement properties of the assessment.</a:t>
            </a:r>
          </a:p>
          <a:p>
            <a:pPr lvl="1"/>
            <a:r>
              <a:rPr lang="en-US" sz="1600" b="1" dirty="0">
                <a:solidFill>
                  <a:schemeClr val="bg1"/>
                </a:solidFill>
                <a:latin typeface="Calibri" panose="020F0502020204030204" pitchFamily="34" charset="0"/>
              </a:rPr>
              <a:t>prepare a 1-minute summary of the model to share with the group next week</a:t>
            </a:r>
          </a:p>
          <a:p>
            <a:pPr lvl="1"/>
            <a:r>
              <a:rPr lang="en-US" sz="1600" b="1" dirty="0">
                <a:solidFill>
                  <a:schemeClr val="bg1"/>
                </a:solidFill>
                <a:latin typeface="Calibri" panose="020F0502020204030204" pitchFamily="34" charset="0"/>
              </a:rPr>
              <a:t>come to the next meeting with thoughts on how to select the “best” models, how to classify the models in the above areas, how to use the models to inform the guidelines, </a:t>
            </a:r>
            <a:r>
              <a:rPr lang="en-US" sz="1600" b="1" dirty="0" err="1">
                <a:solidFill>
                  <a:schemeClr val="bg1"/>
                </a:solidFill>
                <a:latin typeface="Calibri" panose="020F0502020204030204" pitchFamily="34" charset="0"/>
              </a:rPr>
              <a:t>etc</a:t>
            </a:r>
            <a:r>
              <a:rPr lang="en-US" sz="1600" b="1" dirty="0">
                <a:solidFill>
                  <a:schemeClr val="bg1"/>
                </a:solidFill>
                <a:latin typeface="Calibri" panose="020F0502020204030204" pitchFamily="34" charset="0"/>
              </a:rPr>
              <a:t>…</a:t>
            </a:r>
          </a:p>
          <a:p>
            <a:r>
              <a:rPr lang="en-US" sz="2000" b="1" dirty="0">
                <a:solidFill>
                  <a:srgbClr val="FFC000"/>
                </a:solidFill>
                <a:latin typeface="Calibri" panose="020F0502020204030204" pitchFamily="34" charset="0"/>
              </a:rPr>
              <a:t>The Chair (Corinne) will develop the group repository and provide information on how to use it</a:t>
            </a:r>
            <a:endParaRPr lang="en-US" sz="2000" b="1" dirty="0">
              <a:solidFill>
                <a:srgbClr val="FFC000"/>
              </a:solidFill>
            </a:endParaRPr>
          </a:p>
          <a:p>
            <a:endParaRPr lang="en-US" sz="2000" b="1" dirty="0">
              <a:solidFill>
                <a:srgbClr val="FFC000"/>
              </a:solidFill>
            </a:endParaRPr>
          </a:p>
          <a:p>
            <a:endParaRPr lang="en-US" sz="2000" dirty="0">
              <a:solidFill>
                <a:schemeClr val="bg1"/>
              </a:solidFill>
            </a:endParaRPr>
          </a:p>
        </p:txBody>
      </p:sp>
    </p:spTree>
    <p:extLst>
      <p:ext uri="{BB962C8B-B14F-4D97-AF65-F5344CB8AC3E}">
        <p14:creationId xmlns:p14="http://schemas.microsoft.com/office/powerpoint/2010/main" val="4034239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Sharing Examples of Models</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pPr marL="0" indent="0">
              <a:buNone/>
            </a:pPr>
            <a:r>
              <a:rPr lang="en-US" sz="2000" dirty="0">
                <a:solidFill>
                  <a:schemeClr val="bg1"/>
                </a:solidFill>
              </a:rPr>
              <a:t>Open time for one-minute summaries of example models located and posted in TEAMS.</a:t>
            </a:r>
          </a:p>
        </p:txBody>
      </p:sp>
    </p:spTree>
    <p:extLst>
      <p:ext uri="{BB962C8B-B14F-4D97-AF65-F5344CB8AC3E}">
        <p14:creationId xmlns:p14="http://schemas.microsoft.com/office/powerpoint/2010/main" val="3013515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Sharing thoughts on the FEA Model Group process</a:t>
            </a:r>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pPr lvl="1"/>
            <a:r>
              <a:rPr lang="en-US" sz="2000" b="1" dirty="0">
                <a:solidFill>
                  <a:schemeClr val="bg1"/>
                </a:solidFill>
                <a:latin typeface="Calibri" panose="020F0502020204030204" pitchFamily="34" charset="0"/>
              </a:rPr>
              <a:t>How to select the “best” models?</a:t>
            </a:r>
          </a:p>
          <a:p>
            <a:pPr lvl="1"/>
            <a:r>
              <a:rPr lang="en-US" b="1" dirty="0">
                <a:solidFill>
                  <a:schemeClr val="bg1"/>
                </a:solidFill>
                <a:latin typeface="Calibri" panose="020F0502020204030204" pitchFamily="34" charset="0"/>
              </a:rPr>
              <a:t>H</a:t>
            </a:r>
            <a:r>
              <a:rPr lang="en-US" sz="2000" b="1" dirty="0">
                <a:solidFill>
                  <a:schemeClr val="bg1"/>
                </a:solidFill>
                <a:latin typeface="Calibri" panose="020F0502020204030204" pitchFamily="34" charset="0"/>
              </a:rPr>
              <a:t>ow to classify the models into the six areas or in another classification framework?</a:t>
            </a:r>
          </a:p>
          <a:p>
            <a:pPr lvl="1"/>
            <a:r>
              <a:rPr lang="en-US" b="1" dirty="0">
                <a:solidFill>
                  <a:schemeClr val="bg1"/>
                </a:solidFill>
                <a:latin typeface="Calibri" panose="020F0502020204030204" pitchFamily="34" charset="0"/>
              </a:rPr>
              <a:t>H</a:t>
            </a:r>
            <a:r>
              <a:rPr lang="en-US" sz="2000" b="1" dirty="0">
                <a:solidFill>
                  <a:schemeClr val="bg1"/>
                </a:solidFill>
                <a:latin typeface="Calibri" panose="020F0502020204030204" pitchFamily="34" charset="0"/>
              </a:rPr>
              <a:t>ow to use the models to inform the guidelines?</a:t>
            </a:r>
          </a:p>
        </p:txBody>
      </p:sp>
    </p:spTree>
    <p:extLst>
      <p:ext uri="{BB962C8B-B14F-4D97-AF65-F5344CB8AC3E}">
        <p14:creationId xmlns:p14="http://schemas.microsoft.com/office/powerpoint/2010/main" val="2522897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32873" y="1507352"/>
            <a:ext cx="11259127" cy="986109"/>
          </a:xfrm>
        </p:spPr>
        <p:txBody>
          <a:bodyPr>
            <a:noAutofit/>
          </a:bodyPr>
          <a:lstStyle/>
          <a:p>
            <a:pPr algn="ctr"/>
            <a:r>
              <a:rPr lang="en-US" sz="3200" b="1" dirty="0"/>
              <a:t>For Next Meeting:</a:t>
            </a:r>
          </a:p>
          <a:p>
            <a:pPr algn="ctr"/>
            <a:r>
              <a:rPr lang="en-US" sz="3200" b="1" dirty="0"/>
              <a:t> </a:t>
            </a:r>
          </a:p>
          <a:p>
            <a:pPr marL="457200" indent="-457200" algn="ctr">
              <a:buFontTx/>
              <a:buChar char="-"/>
            </a:pPr>
            <a:r>
              <a:rPr lang="en-US" sz="3200" b="1" dirty="0"/>
              <a:t>Task Force Members continue collecting models (2 per task force member prior to March 24 meeting?)</a:t>
            </a:r>
          </a:p>
          <a:p>
            <a:pPr marL="457200" indent="-457200" algn="ctr">
              <a:buFontTx/>
              <a:buChar char="-"/>
            </a:pPr>
            <a:r>
              <a:rPr lang="en-US" sz="3200" b="1" dirty="0"/>
              <a:t>Corinne will bring back information from the guidelines group</a:t>
            </a:r>
            <a:r>
              <a:rPr lang="en-US" sz="3000" b="1" dirty="0"/>
              <a:t> and their current progress</a:t>
            </a:r>
            <a:endParaRPr lang="en-US" sz="3200" b="1" dirty="0"/>
          </a:p>
        </p:txBody>
      </p:sp>
    </p:spTree>
    <p:extLst>
      <p:ext uri="{BB962C8B-B14F-4D97-AF65-F5344CB8AC3E}">
        <p14:creationId xmlns:p14="http://schemas.microsoft.com/office/powerpoint/2010/main" val="1654659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otalTime>2422</TotalTime>
  <Words>443</Words>
  <Application>Microsoft Office PowerPoint</Application>
  <PresentationFormat>Widescreen</PresentationFormat>
  <Paragraphs>41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Corbel</vt:lpstr>
      <vt:lpstr>Parallax</vt:lpstr>
      <vt:lpstr>Fairness and Equity in Assessment Task Force: Model Development Group</vt:lpstr>
      <vt:lpstr>Agenda</vt:lpstr>
      <vt:lpstr>The Charge</vt:lpstr>
      <vt:lpstr> Groups </vt:lpstr>
      <vt:lpstr>Reminder from Last Meeting: Work for Next Two Weeks </vt:lpstr>
      <vt:lpstr>Sharing Examples of Models </vt:lpstr>
      <vt:lpstr>Sharing thoughts on the FEA Model Group process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 Assessment Task Force</dc:title>
  <dc:creator>Brophy,Timothy S</dc:creator>
  <cp:lastModifiedBy>Brophy,Timothy S</cp:lastModifiedBy>
  <cp:revision>120</cp:revision>
  <dcterms:created xsi:type="dcterms:W3CDTF">2019-09-25T17:23:23Z</dcterms:created>
  <dcterms:modified xsi:type="dcterms:W3CDTF">2021-03-10T12:48:01Z</dcterms:modified>
</cp:coreProperties>
</file>