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303" r:id="rId6"/>
    <p:sldId id="304" r:id="rId7"/>
    <p:sldId id="305" r:id="rId8"/>
    <p:sldId id="28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F6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26" autoAdjust="0"/>
    <p:restoredTop sz="94660"/>
  </p:normalViewPr>
  <p:slideViewPr>
    <p:cSldViewPr snapToGrid="0">
      <p:cViewPr varScale="1">
        <p:scale>
          <a:sx n="106" d="100"/>
          <a:sy n="106" d="100"/>
        </p:scale>
        <p:origin x="144"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D543F1-77F4-4FC4-BE48-41401F6A513E}"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8D50A96D-5B17-40B2-8A96-7E9988BDCBAE}">
      <dgm:prSet/>
      <dgm:spPr/>
      <dgm:t>
        <a:bodyPr/>
        <a:lstStyle/>
        <a:p>
          <a:pPr algn="ctr"/>
          <a:r>
            <a:rPr lang="en-US" dirty="0"/>
            <a:t>The Guideline Development Group Role</a:t>
          </a:r>
        </a:p>
      </dgm:t>
    </dgm:pt>
    <dgm:pt modelId="{675DB581-E489-4042-8ED2-ED2907145E03}" type="parTrans" cxnId="{CFCD4362-A74F-4009-A08E-918C16E34E20}">
      <dgm:prSet/>
      <dgm:spPr/>
      <dgm:t>
        <a:bodyPr/>
        <a:lstStyle/>
        <a:p>
          <a:endParaRPr lang="en-US"/>
        </a:p>
      </dgm:t>
    </dgm:pt>
    <dgm:pt modelId="{ABFB7BAF-3002-41FD-8FFB-D255B57B18D8}" type="sibTrans" cxnId="{CFCD4362-A74F-4009-A08E-918C16E34E20}">
      <dgm:prSet/>
      <dgm:spPr/>
      <dgm:t>
        <a:bodyPr/>
        <a:lstStyle/>
        <a:p>
          <a:endParaRPr lang="en-US"/>
        </a:p>
      </dgm:t>
    </dgm:pt>
    <dgm:pt modelId="{AFD65A56-79BD-43B1-A1E1-0CD0ABB55B86}">
      <dgm:prSet/>
      <dgm:spPr/>
      <dgm:t>
        <a:bodyPr/>
        <a:lstStyle/>
        <a:p>
          <a:pPr algn="ctr"/>
          <a:endParaRPr lang="en-US" dirty="0"/>
        </a:p>
      </dgm:t>
    </dgm:pt>
    <dgm:pt modelId="{79D8A7D4-A1D2-4C01-876E-F4249CFB0512}" type="parTrans" cxnId="{BE4CF4BB-0D4C-435E-88E3-7C3B5F055916}">
      <dgm:prSet/>
      <dgm:spPr/>
      <dgm:t>
        <a:bodyPr/>
        <a:lstStyle/>
        <a:p>
          <a:endParaRPr lang="en-US"/>
        </a:p>
      </dgm:t>
    </dgm:pt>
    <dgm:pt modelId="{D79A9330-DD40-474A-AE13-02081B7D8ABF}" type="sibTrans" cxnId="{BE4CF4BB-0D4C-435E-88E3-7C3B5F055916}">
      <dgm:prSet/>
      <dgm:spPr/>
      <dgm:t>
        <a:bodyPr/>
        <a:lstStyle/>
        <a:p>
          <a:endParaRPr lang="en-US"/>
        </a:p>
      </dgm:t>
    </dgm:pt>
    <dgm:pt modelId="{F0701AEA-B646-477D-A01C-7DE48DD948D4}">
      <dgm:prSet/>
      <dgm:spPr/>
      <dgm:t>
        <a:bodyPr/>
        <a:lstStyle/>
        <a:p>
          <a:pPr algn="ctr"/>
          <a:r>
            <a:rPr lang="en-US" dirty="0"/>
            <a:t>The Charge</a:t>
          </a:r>
        </a:p>
      </dgm:t>
    </dgm:pt>
    <dgm:pt modelId="{8DF94523-492D-41C0-A217-29BF49206FD7}" type="sibTrans" cxnId="{4E1AFD6F-41FE-4FE7-9048-947C026EB04D}">
      <dgm:prSet/>
      <dgm:spPr/>
      <dgm:t>
        <a:bodyPr/>
        <a:lstStyle/>
        <a:p>
          <a:endParaRPr lang="en-US"/>
        </a:p>
      </dgm:t>
    </dgm:pt>
    <dgm:pt modelId="{99F49693-3451-401C-8410-E663BA681409}" type="parTrans" cxnId="{4E1AFD6F-41FE-4FE7-9048-947C026EB04D}">
      <dgm:prSet/>
      <dgm:spPr/>
      <dgm:t>
        <a:bodyPr/>
        <a:lstStyle/>
        <a:p>
          <a:endParaRPr lang="en-US"/>
        </a:p>
      </dgm:t>
    </dgm:pt>
    <dgm:pt modelId="{DAE073FE-1959-45C4-A8B1-CF3D2C58E676}">
      <dgm:prSet/>
      <dgm:spPr/>
      <dgm:t>
        <a:bodyPr/>
        <a:lstStyle/>
        <a:p>
          <a:pPr algn="ctr"/>
          <a:r>
            <a:rPr lang="en-US" dirty="0"/>
            <a:t>Types of Assessments</a:t>
          </a:r>
        </a:p>
      </dgm:t>
    </dgm:pt>
    <dgm:pt modelId="{6BFD05D3-29C4-4C77-9254-E564F3712A89}" type="parTrans" cxnId="{F8B90B5C-4109-48C3-92A1-3F329A396849}">
      <dgm:prSet/>
      <dgm:spPr/>
      <dgm:t>
        <a:bodyPr/>
        <a:lstStyle/>
        <a:p>
          <a:endParaRPr lang="en-US"/>
        </a:p>
      </dgm:t>
    </dgm:pt>
    <dgm:pt modelId="{BFB160F9-420F-48AF-958C-FA37FB8B6DCD}" type="sibTrans" cxnId="{F8B90B5C-4109-48C3-92A1-3F329A396849}">
      <dgm:prSet/>
      <dgm:spPr/>
      <dgm:t>
        <a:bodyPr/>
        <a:lstStyle/>
        <a:p>
          <a:endParaRPr lang="en-US"/>
        </a:p>
      </dgm:t>
    </dgm:pt>
    <dgm:pt modelId="{6407DD0C-3D04-488C-8317-91490394B792}">
      <dgm:prSet/>
      <dgm:spPr/>
      <dgm:t>
        <a:bodyPr/>
        <a:lstStyle/>
        <a:p>
          <a:pPr algn="ctr"/>
          <a:r>
            <a:rPr lang="en-US" dirty="0"/>
            <a:t>Possible Frameworks</a:t>
          </a:r>
        </a:p>
      </dgm:t>
    </dgm:pt>
    <dgm:pt modelId="{0A866D24-BD1C-4416-83BD-013C87831285}" type="parTrans" cxnId="{528D86BB-C1E6-49DF-AB22-2FA687B34077}">
      <dgm:prSet/>
      <dgm:spPr/>
      <dgm:t>
        <a:bodyPr/>
        <a:lstStyle/>
        <a:p>
          <a:endParaRPr lang="en-US"/>
        </a:p>
      </dgm:t>
    </dgm:pt>
    <dgm:pt modelId="{3D86EC86-FF3D-4E58-A6CE-18471D29B42C}" type="sibTrans" cxnId="{528D86BB-C1E6-49DF-AB22-2FA687B34077}">
      <dgm:prSet/>
      <dgm:spPr/>
      <dgm:t>
        <a:bodyPr/>
        <a:lstStyle/>
        <a:p>
          <a:endParaRPr lang="en-US"/>
        </a:p>
      </dgm:t>
    </dgm:pt>
    <dgm:pt modelId="{2DA4FCE4-E55F-43E4-8A61-42577054D956}">
      <dgm:prSet/>
      <dgm:spPr/>
      <dgm:t>
        <a:bodyPr/>
        <a:lstStyle/>
        <a:p>
          <a:pPr algn="ctr"/>
          <a:r>
            <a:rPr lang="en-US" dirty="0"/>
            <a:t>Work for Next Two Weeks</a:t>
          </a:r>
        </a:p>
      </dgm:t>
    </dgm:pt>
    <dgm:pt modelId="{CEB5670F-E52A-4B36-9951-5A37DBE2CAE2}" type="parTrans" cxnId="{3D627134-4A34-430D-A5D8-6E4E2EFDD202}">
      <dgm:prSet/>
      <dgm:spPr/>
      <dgm:t>
        <a:bodyPr/>
        <a:lstStyle/>
        <a:p>
          <a:endParaRPr lang="en-US"/>
        </a:p>
      </dgm:t>
    </dgm:pt>
    <dgm:pt modelId="{B6BCABB4-FFCD-43C3-ABAB-6EE06209FA8A}" type="sibTrans" cxnId="{3D627134-4A34-430D-A5D8-6E4E2EFDD202}">
      <dgm:prSet/>
      <dgm:spPr/>
      <dgm:t>
        <a:bodyPr/>
        <a:lstStyle/>
        <a:p>
          <a:endParaRPr lang="en-US"/>
        </a:p>
      </dgm:t>
    </dgm:pt>
    <dgm:pt modelId="{23458614-E659-489F-A28C-370EEEC05440}">
      <dgm:prSet/>
      <dgm:spPr/>
      <dgm:t>
        <a:bodyPr/>
        <a:lstStyle/>
        <a:p>
          <a:pPr algn="ctr"/>
          <a:endParaRPr lang="en-US" dirty="0"/>
        </a:p>
      </dgm:t>
    </dgm:pt>
    <dgm:pt modelId="{C85DCFF4-CFDE-45E2-A881-BC3479117E23}" type="parTrans" cxnId="{DB676BEA-405C-4CFD-BDB6-A55FE63469E0}">
      <dgm:prSet/>
      <dgm:spPr/>
      <dgm:t>
        <a:bodyPr/>
        <a:lstStyle/>
        <a:p>
          <a:endParaRPr lang="en-US"/>
        </a:p>
      </dgm:t>
    </dgm:pt>
    <dgm:pt modelId="{691FC237-237A-4BFD-8C47-54431A6939BC}" type="sibTrans" cxnId="{DB676BEA-405C-4CFD-BDB6-A55FE63469E0}">
      <dgm:prSet/>
      <dgm:spPr/>
      <dgm:t>
        <a:bodyPr/>
        <a:lstStyle/>
        <a:p>
          <a:endParaRPr lang="en-US"/>
        </a:p>
      </dgm:t>
    </dgm:pt>
    <dgm:pt modelId="{55A11298-01F0-4F20-AC34-8A46EA76F539}" type="pres">
      <dgm:prSet presAssocID="{BAD543F1-77F4-4FC4-BE48-41401F6A513E}" presName="vert0" presStyleCnt="0">
        <dgm:presLayoutVars>
          <dgm:dir/>
          <dgm:animOne val="branch"/>
          <dgm:animLvl val="lvl"/>
        </dgm:presLayoutVars>
      </dgm:prSet>
      <dgm:spPr/>
    </dgm:pt>
    <dgm:pt modelId="{7375789C-0886-4C96-93A8-A1FADA6FC684}" type="pres">
      <dgm:prSet presAssocID="{F0701AEA-B646-477D-A01C-7DE48DD948D4}" presName="thickLine" presStyleLbl="alignNode1" presStyleIdx="0" presStyleCnt="7"/>
      <dgm:spPr/>
    </dgm:pt>
    <dgm:pt modelId="{8D3F6B12-8214-47A7-A209-AA19311FE7B0}" type="pres">
      <dgm:prSet presAssocID="{F0701AEA-B646-477D-A01C-7DE48DD948D4}" presName="horz1" presStyleCnt="0"/>
      <dgm:spPr/>
    </dgm:pt>
    <dgm:pt modelId="{8EB90551-D284-4582-BB68-FD121634E5C0}" type="pres">
      <dgm:prSet presAssocID="{F0701AEA-B646-477D-A01C-7DE48DD948D4}" presName="tx1" presStyleLbl="revTx" presStyleIdx="0" presStyleCnt="7"/>
      <dgm:spPr/>
    </dgm:pt>
    <dgm:pt modelId="{C02CBC6A-B69F-42C1-8C9F-5E591180B280}" type="pres">
      <dgm:prSet presAssocID="{F0701AEA-B646-477D-A01C-7DE48DD948D4}" presName="vert1" presStyleCnt="0"/>
      <dgm:spPr/>
    </dgm:pt>
    <dgm:pt modelId="{06C60FDA-CC6D-4F61-B75B-86F3CA558287}" type="pres">
      <dgm:prSet presAssocID="{8D50A96D-5B17-40B2-8A96-7E9988BDCBAE}" presName="thickLine" presStyleLbl="alignNode1" presStyleIdx="1" presStyleCnt="7"/>
      <dgm:spPr/>
    </dgm:pt>
    <dgm:pt modelId="{5AA8297F-9502-4983-AEBD-C0377AAD7E4F}" type="pres">
      <dgm:prSet presAssocID="{8D50A96D-5B17-40B2-8A96-7E9988BDCBAE}" presName="horz1" presStyleCnt="0"/>
      <dgm:spPr/>
    </dgm:pt>
    <dgm:pt modelId="{D48D2B3E-E97B-413C-8D14-6BF7C3EB0485}" type="pres">
      <dgm:prSet presAssocID="{8D50A96D-5B17-40B2-8A96-7E9988BDCBAE}" presName="tx1" presStyleLbl="revTx" presStyleIdx="1" presStyleCnt="7"/>
      <dgm:spPr/>
    </dgm:pt>
    <dgm:pt modelId="{B36B1018-659F-4926-AF1E-AD1E8414A5C5}" type="pres">
      <dgm:prSet presAssocID="{8D50A96D-5B17-40B2-8A96-7E9988BDCBAE}" presName="vert1" presStyleCnt="0"/>
      <dgm:spPr/>
    </dgm:pt>
    <dgm:pt modelId="{9F1C0CCF-42FF-475F-8DB5-EA9205B77FEA}" type="pres">
      <dgm:prSet presAssocID="{AFD65A56-79BD-43B1-A1E1-0CD0ABB55B86}" presName="thickLine" presStyleLbl="alignNode1" presStyleIdx="2" presStyleCnt="7"/>
      <dgm:spPr/>
    </dgm:pt>
    <dgm:pt modelId="{0405D1A3-E010-449B-8C5F-F1896B648971}" type="pres">
      <dgm:prSet presAssocID="{AFD65A56-79BD-43B1-A1E1-0CD0ABB55B86}" presName="horz1" presStyleCnt="0"/>
      <dgm:spPr/>
    </dgm:pt>
    <dgm:pt modelId="{2EE5742A-6AB6-4C03-A595-2F86291AC4F8}" type="pres">
      <dgm:prSet presAssocID="{AFD65A56-79BD-43B1-A1E1-0CD0ABB55B86}" presName="tx1" presStyleLbl="revTx" presStyleIdx="2" presStyleCnt="7"/>
      <dgm:spPr/>
    </dgm:pt>
    <dgm:pt modelId="{4434357C-A8C3-49FA-92E8-C30855A44C73}" type="pres">
      <dgm:prSet presAssocID="{AFD65A56-79BD-43B1-A1E1-0CD0ABB55B86}" presName="vert1" presStyleCnt="0"/>
      <dgm:spPr/>
    </dgm:pt>
    <dgm:pt modelId="{900395C0-3168-4FB8-A890-68B852D5BAD1}" type="pres">
      <dgm:prSet presAssocID="{DAE073FE-1959-45C4-A8B1-CF3D2C58E676}" presName="thickLine" presStyleLbl="alignNode1" presStyleIdx="3" presStyleCnt="7"/>
      <dgm:spPr/>
    </dgm:pt>
    <dgm:pt modelId="{EEF2FCF7-F24C-4F8C-A57D-B1445C990460}" type="pres">
      <dgm:prSet presAssocID="{DAE073FE-1959-45C4-A8B1-CF3D2C58E676}" presName="horz1" presStyleCnt="0"/>
      <dgm:spPr/>
    </dgm:pt>
    <dgm:pt modelId="{C825BA89-1870-4B03-9DAD-799E7AD29A94}" type="pres">
      <dgm:prSet presAssocID="{DAE073FE-1959-45C4-A8B1-CF3D2C58E676}" presName="tx1" presStyleLbl="revTx" presStyleIdx="3" presStyleCnt="7"/>
      <dgm:spPr/>
    </dgm:pt>
    <dgm:pt modelId="{2421434A-E67F-40C7-8BF8-129F31E460D0}" type="pres">
      <dgm:prSet presAssocID="{DAE073FE-1959-45C4-A8B1-CF3D2C58E676}" presName="vert1" presStyleCnt="0"/>
      <dgm:spPr/>
    </dgm:pt>
    <dgm:pt modelId="{996C1EE0-0444-49A3-8058-5F4AF7450860}" type="pres">
      <dgm:prSet presAssocID="{6407DD0C-3D04-488C-8317-91490394B792}" presName="thickLine" presStyleLbl="alignNode1" presStyleIdx="4" presStyleCnt="7"/>
      <dgm:spPr/>
    </dgm:pt>
    <dgm:pt modelId="{E9229391-4EA8-4C5C-8751-60DB2C25723B}" type="pres">
      <dgm:prSet presAssocID="{6407DD0C-3D04-488C-8317-91490394B792}" presName="horz1" presStyleCnt="0"/>
      <dgm:spPr/>
    </dgm:pt>
    <dgm:pt modelId="{DE941EEF-3845-428F-A809-9F69CA54E961}" type="pres">
      <dgm:prSet presAssocID="{6407DD0C-3D04-488C-8317-91490394B792}" presName="tx1" presStyleLbl="revTx" presStyleIdx="4" presStyleCnt="7"/>
      <dgm:spPr/>
    </dgm:pt>
    <dgm:pt modelId="{AF2A442D-5734-45F0-99CB-97D168B86C37}" type="pres">
      <dgm:prSet presAssocID="{6407DD0C-3D04-488C-8317-91490394B792}" presName="vert1" presStyleCnt="0"/>
      <dgm:spPr/>
    </dgm:pt>
    <dgm:pt modelId="{E1D326EE-EFAE-4549-818B-AB546000848E}" type="pres">
      <dgm:prSet presAssocID="{2DA4FCE4-E55F-43E4-8A61-42577054D956}" presName="thickLine" presStyleLbl="alignNode1" presStyleIdx="5" presStyleCnt="7"/>
      <dgm:spPr/>
    </dgm:pt>
    <dgm:pt modelId="{710B6472-1172-4A2C-86E2-CF72E36BF24D}" type="pres">
      <dgm:prSet presAssocID="{2DA4FCE4-E55F-43E4-8A61-42577054D956}" presName="horz1" presStyleCnt="0"/>
      <dgm:spPr/>
    </dgm:pt>
    <dgm:pt modelId="{D9D3E2B0-348E-4928-824E-19AB52696650}" type="pres">
      <dgm:prSet presAssocID="{2DA4FCE4-E55F-43E4-8A61-42577054D956}" presName="tx1" presStyleLbl="revTx" presStyleIdx="5" presStyleCnt="7"/>
      <dgm:spPr/>
    </dgm:pt>
    <dgm:pt modelId="{B7271F7C-3A92-46EC-9E01-1777AC7B4EF6}" type="pres">
      <dgm:prSet presAssocID="{2DA4FCE4-E55F-43E4-8A61-42577054D956}" presName="vert1" presStyleCnt="0"/>
      <dgm:spPr/>
    </dgm:pt>
    <dgm:pt modelId="{33D3943F-A587-4A39-82F6-0E29874B5659}" type="pres">
      <dgm:prSet presAssocID="{23458614-E659-489F-A28C-370EEEC05440}" presName="thickLine" presStyleLbl="alignNode1" presStyleIdx="6" presStyleCnt="7"/>
      <dgm:spPr/>
    </dgm:pt>
    <dgm:pt modelId="{5CB61650-BC48-432E-8B16-87033E0106A6}" type="pres">
      <dgm:prSet presAssocID="{23458614-E659-489F-A28C-370EEEC05440}" presName="horz1" presStyleCnt="0"/>
      <dgm:spPr/>
    </dgm:pt>
    <dgm:pt modelId="{0860D9D4-F6B2-4AF3-A6FA-BDCB2D3D023A}" type="pres">
      <dgm:prSet presAssocID="{23458614-E659-489F-A28C-370EEEC05440}" presName="tx1" presStyleLbl="revTx" presStyleIdx="6" presStyleCnt="7"/>
      <dgm:spPr/>
    </dgm:pt>
    <dgm:pt modelId="{7CDBADD8-ED7D-43F2-A66B-AA62C1AB30BA}" type="pres">
      <dgm:prSet presAssocID="{23458614-E659-489F-A28C-370EEEC05440}" presName="vert1" presStyleCnt="0"/>
      <dgm:spPr/>
    </dgm:pt>
  </dgm:ptLst>
  <dgm:cxnLst>
    <dgm:cxn modelId="{4CDCE626-BD5D-4F79-AE63-77D5548713DA}" type="presOf" srcId="{23458614-E659-489F-A28C-370EEEC05440}" destId="{0860D9D4-F6B2-4AF3-A6FA-BDCB2D3D023A}" srcOrd="0" destOrd="0" presId="urn:microsoft.com/office/officeart/2008/layout/LinedList"/>
    <dgm:cxn modelId="{0D523A2C-BFC4-402C-97D7-D18A68ED514D}" type="presOf" srcId="{6407DD0C-3D04-488C-8317-91490394B792}" destId="{DE941EEF-3845-428F-A809-9F69CA54E961}" srcOrd="0" destOrd="0" presId="urn:microsoft.com/office/officeart/2008/layout/LinedList"/>
    <dgm:cxn modelId="{3D627134-4A34-430D-A5D8-6E4E2EFDD202}" srcId="{BAD543F1-77F4-4FC4-BE48-41401F6A513E}" destId="{2DA4FCE4-E55F-43E4-8A61-42577054D956}" srcOrd="5" destOrd="0" parTransId="{CEB5670F-E52A-4B36-9951-5A37DBE2CAE2}" sibTransId="{B6BCABB4-FFCD-43C3-ABAB-6EE06209FA8A}"/>
    <dgm:cxn modelId="{F8B90B5C-4109-48C3-92A1-3F329A396849}" srcId="{BAD543F1-77F4-4FC4-BE48-41401F6A513E}" destId="{DAE073FE-1959-45C4-A8B1-CF3D2C58E676}" srcOrd="3" destOrd="0" parTransId="{6BFD05D3-29C4-4C77-9254-E564F3712A89}" sibTransId="{BFB160F9-420F-48AF-958C-FA37FB8B6DCD}"/>
    <dgm:cxn modelId="{CFCD4362-A74F-4009-A08E-918C16E34E20}" srcId="{BAD543F1-77F4-4FC4-BE48-41401F6A513E}" destId="{8D50A96D-5B17-40B2-8A96-7E9988BDCBAE}" srcOrd="1" destOrd="0" parTransId="{675DB581-E489-4042-8ED2-ED2907145E03}" sibTransId="{ABFB7BAF-3002-41FD-8FFB-D255B57B18D8}"/>
    <dgm:cxn modelId="{FD527E4C-B63E-42D7-A94F-F36636F8F4EE}" type="presOf" srcId="{2DA4FCE4-E55F-43E4-8A61-42577054D956}" destId="{D9D3E2B0-348E-4928-824E-19AB52696650}" srcOrd="0" destOrd="0" presId="urn:microsoft.com/office/officeart/2008/layout/LinedList"/>
    <dgm:cxn modelId="{4E1AFD6F-41FE-4FE7-9048-947C026EB04D}" srcId="{BAD543F1-77F4-4FC4-BE48-41401F6A513E}" destId="{F0701AEA-B646-477D-A01C-7DE48DD948D4}" srcOrd="0" destOrd="0" parTransId="{99F49693-3451-401C-8410-E663BA681409}" sibTransId="{8DF94523-492D-41C0-A217-29BF49206FD7}"/>
    <dgm:cxn modelId="{FD20CF55-40C8-407E-BC50-197D3DAFFE7C}" type="presOf" srcId="{8D50A96D-5B17-40B2-8A96-7E9988BDCBAE}" destId="{D48D2B3E-E97B-413C-8D14-6BF7C3EB0485}" srcOrd="0" destOrd="0" presId="urn:microsoft.com/office/officeart/2008/layout/LinedList"/>
    <dgm:cxn modelId="{474FE678-8F7B-4B2C-8585-432D3B195C97}" type="presOf" srcId="{AFD65A56-79BD-43B1-A1E1-0CD0ABB55B86}" destId="{2EE5742A-6AB6-4C03-A595-2F86291AC4F8}" srcOrd="0" destOrd="0" presId="urn:microsoft.com/office/officeart/2008/layout/LinedList"/>
    <dgm:cxn modelId="{528D86BB-C1E6-49DF-AB22-2FA687B34077}" srcId="{BAD543F1-77F4-4FC4-BE48-41401F6A513E}" destId="{6407DD0C-3D04-488C-8317-91490394B792}" srcOrd="4" destOrd="0" parTransId="{0A866D24-BD1C-4416-83BD-013C87831285}" sibTransId="{3D86EC86-FF3D-4E58-A6CE-18471D29B42C}"/>
    <dgm:cxn modelId="{BE4CF4BB-0D4C-435E-88E3-7C3B5F055916}" srcId="{BAD543F1-77F4-4FC4-BE48-41401F6A513E}" destId="{AFD65A56-79BD-43B1-A1E1-0CD0ABB55B86}" srcOrd="2" destOrd="0" parTransId="{79D8A7D4-A1D2-4C01-876E-F4249CFB0512}" sibTransId="{D79A9330-DD40-474A-AE13-02081B7D8ABF}"/>
    <dgm:cxn modelId="{888A00DA-E5B6-4858-BB69-8E1E3A84FAEC}" type="presOf" srcId="{F0701AEA-B646-477D-A01C-7DE48DD948D4}" destId="{8EB90551-D284-4582-BB68-FD121634E5C0}" srcOrd="0" destOrd="0" presId="urn:microsoft.com/office/officeart/2008/layout/LinedList"/>
    <dgm:cxn modelId="{4455F8DE-1AB2-4AB1-933F-ED272809E13D}" type="presOf" srcId="{BAD543F1-77F4-4FC4-BE48-41401F6A513E}" destId="{55A11298-01F0-4F20-AC34-8A46EA76F539}" srcOrd="0" destOrd="0" presId="urn:microsoft.com/office/officeart/2008/layout/LinedList"/>
    <dgm:cxn modelId="{DB676BEA-405C-4CFD-BDB6-A55FE63469E0}" srcId="{BAD543F1-77F4-4FC4-BE48-41401F6A513E}" destId="{23458614-E659-489F-A28C-370EEEC05440}" srcOrd="6" destOrd="0" parTransId="{C85DCFF4-CFDE-45E2-A881-BC3479117E23}" sibTransId="{691FC237-237A-4BFD-8C47-54431A6939BC}"/>
    <dgm:cxn modelId="{D9D12AF2-43E4-4488-AAA9-A88ADD9CBB0C}" type="presOf" srcId="{DAE073FE-1959-45C4-A8B1-CF3D2C58E676}" destId="{C825BA89-1870-4B03-9DAD-799E7AD29A94}" srcOrd="0" destOrd="0" presId="urn:microsoft.com/office/officeart/2008/layout/LinedList"/>
    <dgm:cxn modelId="{1F67AF23-120D-4581-928D-631C20B50BC9}" type="presParOf" srcId="{55A11298-01F0-4F20-AC34-8A46EA76F539}" destId="{7375789C-0886-4C96-93A8-A1FADA6FC684}" srcOrd="0" destOrd="0" presId="urn:microsoft.com/office/officeart/2008/layout/LinedList"/>
    <dgm:cxn modelId="{2F139B72-BD1C-44BE-B557-01392A9FC595}" type="presParOf" srcId="{55A11298-01F0-4F20-AC34-8A46EA76F539}" destId="{8D3F6B12-8214-47A7-A209-AA19311FE7B0}" srcOrd="1" destOrd="0" presId="urn:microsoft.com/office/officeart/2008/layout/LinedList"/>
    <dgm:cxn modelId="{67ED2ABB-EDFB-489F-9064-B9E344E21D87}" type="presParOf" srcId="{8D3F6B12-8214-47A7-A209-AA19311FE7B0}" destId="{8EB90551-D284-4582-BB68-FD121634E5C0}" srcOrd="0" destOrd="0" presId="urn:microsoft.com/office/officeart/2008/layout/LinedList"/>
    <dgm:cxn modelId="{D5DB56BD-D508-4462-8AEA-0447CCBC6878}" type="presParOf" srcId="{8D3F6B12-8214-47A7-A209-AA19311FE7B0}" destId="{C02CBC6A-B69F-42C1-8C9F-5E591180B280}" srcOrd="1" destOrd="0" presId="urn:microsoft.com/office/officeart/2008/layout/LinedList"/>
    <dgm:cxn modelId="{85020F07-5DAB-4B7C-951D-41AE7710A82D}" type="presParOf" srcId="{55A11298-01F0-4F20-AC34-8A46EA76F539}" destId="{06C60FDA-CC6D-4F61-B75B-86F3CA558287}" srcOrd="2" destOrd="0" presId="urn:microsoft.com/office/officeart/2008/layout/LinedList"/>
    <dgm:cxn modelId="{F2B1D653-2456-41E0-8863-04262A7A8B8B}" type="presParOf" srcId="{55A11298-01F0-4F20-AC34-8A46EA76F539}" destId="{5AA8297F-9502-4983-AEBD-C0377AAD7E4F}" srcOrd="3" destOrd="0" presId="urn:microsoft.com/office/officeart/2008/layout/LinedList"/>
    <dgm:cxn modelId="{A8D5F9DC-4523-45F2-AE82-7B98DF578E01}" type="presParOf" srcId="{5AA8297F-9502-4983-AEBD-C0377AAD7E4F}" destId="{D48D2B3E-E97B-413C-8D14-6BF7C3EB0485}" srcOrd="0" destOrd="0" presId="urn:microsoft.com/office/officeart/2008/layout/LinedList"/>
    <dgm:cxn modelId="{A9242047-3490-4443-A827-4DAE742EFA0A}" type="presParOf" srcId="{5AA8297F-9502-4983-AEBD-C0377AAD7E4F}" destId="{B36B1018-659F-4926-AF1E-AD1E8414A5C5}" srcOrd="1" destOrd="0" presId="urn:microsoft.com/office/officeart/2008/layout/LinedList"/>
    <dgm:cxn modelId="{9FB97903-97EC-4A2B-9E78-608D0F7EB768}" type="presParOf" srcId="{55A11298-01F0-4F20-AC34-8A46EA76F539}" destId="{9F1C0CCF-42FF-475F-8DB5-EA9205B77FEA}" srcOrd="4" destOrd="0" presId="urn:microsoft.com/office/officeart/2008/layout/LinedList"/>
    <dgm:cxn modelId="{B787130A-93DC-4125-AF68-7416645FD35E}" type="presParOf" srcId="{55A11298-01F0-4F20-AC34-8A46EA76F539}" destId="{0405D1A3-E010-449B-8C5F-F1896B648971}" srcOrd="5" destOrd="0" presId="urn:microsoft.com/office/officeart/2008/layout/LinedList"/>
    <dgm:cxn modelId="{FCBD3E8D-9D2C-4F6B-BDC4-2C5662FB1386}" type="presParOf" srcId="{0405D1A3-E010-449B-8C5F-F1896B648971}" destId="{2EE5742A-6AB6-4C03-A595-2F86291AC4F8}" srcOrd="0" destOrd="0" presId="urn:microsoft.com/office/officeart/2008/layout/LinedList"/>
    <dgm:cxn modelId="{F87ABE0F-BABA-4DCE-AA61-ED899EBFC936}" type="presParOf" srcId="{0405D1A3-E010-449B-8C5F-F1896B648971}" destId="{4434357C-A8C3-49FA-92E8-C30855A44C73}" srcOrd="1" destOrd="0" presId="urn:microsoft.com/office/officeart/2008/layout/LinedList"/>
    <dgm:cxn modelId="{68AC9A84-1D1D-4A99-BD10-1DFD19FF6448}" type="presParOf" srcId="{55A11298-01F0-4F20-AC34-8A46EA76F539}" destId="{900395C0-3168-4FB8-A890-68B852D5BAD1}" srcOrd="6" destOrd="0" presId="urn:microsoft.com/office/officeart/2008/layout/LinedList"/>
    <dgm:cxn modelId="{9B244813-651C-457B-980A-1AFFB0FCC81A}" type="presParOf" srcId="{55A11298-01F0-4F20-AC34-8A46EA76F539}" destId="{EEF2FCF7-F24C-4F8C-A57D-B1445C990460}" srcOrd="7" destOrd="0" presId="urn:microsoft.com/office/officeart/2008/layout/LinedList"/>
    <dgm:cxn modelId="{2E1FEB3C-4DCD-432D-A6AD-926C03C7115D}" type="presParOf" srcId="{EEF2FCF7-F24C-4F8C-A57D-B1445C990460}" destId="{C825BA89-1870-4B03-9DAD-799E7AD29A94}" srcOrd="0" destOrd="0" presId="urn:microsoft.com/office/officeart/2008/layout/LinedList"/>
    <dgm:cxn modelId="{BD48B547-BF87-4C07-A1EC-EA6F18FFBCE7}" type="presParOf" srcId="{EEF2FCF7-F24C-4F8C-A57D-B1445C990460}" destId="{2421434A-E67F-40C7-8BF8-129F31E460D0}" srcOrd="1" destOrd="0" presId="urn:microsoft.com/office/officeart/2008/layout/LinedList"/>
    <dgm:cxn modelId="{612FDEA0-E241-43FF-9CEC-0D9EB0B04D64}" type="presParOf" srcId="{55A11298-01F0-4F20-AC34-8A46EA76F539}" destId="{996C1EE0-0444-49A3-8058-5F4AF7450860}" srcOrd="8" destOrd="0" presId="urn:microsoft.com/office/officeart/2008/layout/LinedList"/>
    <dgm:cxn modelId="{BD143B4E-1F49-4904-916C-E5E098022D35}" type="presParOf" srcId="{55A11298-01F0-4F20-AC34-8A46EA76F539}" destId="{E9229391-4EA8-4C5C-8751-60DB2C25723B}" srcOrd="9" destOrd="0" presId="urn:microsoft.com/office/officeart/2008/layout/LinedList"/>
    <dgm:cxn modelId="{DA26FEEA-A82F-4B8E-B0E2-C9FC25DBE5C2}" type="presParOf" srcId="{E9229391-4EA8-4C5C-8751-60DB2C25723B}" destId="{DE941EEF-3845-428F-A809-9F69CA54E961}" srcOrd="0" destOrd="0" presId="urn:microsoft.com/office/officeart/2008/layout/LinedList"/>
    <dgm:cxn modelId="{05ABC33D-E283-41D8-B664-DE6C170EF3BF}" type="presParOf" srcId="{E9229391-4EA8-4C5C-8751-60DB2C25723B}" destId="{AF2A442D-5734-45F0-99CB-97D168B86C37}" srcOrd="1" destOrd="0" presId="urn:microsoft.com/office/officeart/2008/layout/LinedList"/>
    <dgm:cxn modelId="{6BD4C981-C652-485E-9AB0-77FCC58F7D91}" type="presParOf" srcId="{55A11298-01F0-4F20-AC34-8A46EA76F539}" destId="{E1D326EE-EFAE-4549-818B-AB546000848E}" srcOrd="10" destOrd="0" presId="urn:microsoft.com/office/officeart/2008/layout/LinedList"/>
    <dgm:cxn modelId="{2D23385D-0EA2-48CD-8EEF-AD3599C0466C}" type="presParOf" srcId="{55A11298-01F0-4F20-AC34-8A46EA76F539}" destId="{710B6472-1172-4A2C-86E2-CF72E36BF24D}" srcOrd="11" destOrd="0" presId="urn:microsoft.com/office/officeart/2008/layout/LinedList"/>
    <dgm:cxn modelId="{F2CB1940-4A7C-46D1-9BCD-9DA49D4C0983}" type="presParOf" srcId="{710B6472-1172-4A2C-86E2-CF72E36BF24D}" destId="{D9D3E2B0-348E-4928-824E-19AB52696650}" srcOrd="0" destOrd="0" presId="urn:microsoft.com/office/officeart/2008/layout/LinedList"/>
    <dgm:cxn modelId="{29BD04F6-8C3E-47F0-BBBA-576430B9DB88}" type="presParOf" srcId="{710B6472-1172-4A2C-86E2-CF72E36BF24D}" destId="{B7271F7C-3A92-46EC-9E01-1777AC7B4EF6}" srcOrd="1" destOrd="0" presId="urn:microsoft.com/office/officeart/2008/layout/LinedList"/>
    <dgm:cxn modelId="{9DD77EC3-F3D0-4133-AB48-E71E069CC1C3}" type="presParOf" srcId="{55A11298-01F0-4F20-AC34-8A46EA76F539}" destId="{33D3943F-A587-4A39-82F6-0E29874B5659}" srcOrd="12" destOrd="0" presId="urn:microsoft.com/office/officeart/2008/layout/LinedList"/>
    <dgm:cxn modelId="{0BCA7BCE-475D-4969-B296-682C41DD4411}" type="presParOf" srcId="{55A11298-01F0-4F20-AC34-8A46EA76F539}" destId="{5CB61650-BC48-432E-8B16-87033E0106A6}" srcOrd="13" destOrd="0" presId="urn:microsoft.com/office/officeart/2008/layout/LinedList"/>
    <dgm:cxn modelId="{14BAE905-59D1-45EB-9D0C-5FEB048C4EC8}" type="presParOf" srcId="{5CB61650-BC48-432E-8B16-87033E0106A6}" destId="{0860D9D4-F6B2-4AF3-A6FA-BDCB2D3D023A}" srcOrd="0" destOrd="0" presId="urn:microsoft.com/office/officeart/2008/layout/LinedList"/>
    <dgm:cxn modelId="{1CF8DA3A-5B9B-4356-8FD4-22088C1F322F}" type="presParOf" srcId="{5CB61650-BC48-432E-8B16-87033E0106A6}" destId="{7CDBADD8-ED7D-43F2-A66B-AA62C1AB30B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75789C-0886-4C96-93A8-A1FADA6FC684}">
      <dsp:nvSpPr>
        <dsp:cNvPr id="0" name=""/>
        <dsp:cNvSpPr/>
      </dsp:nvSpPr>
      <dsp:spPr>
        <a:xfrm>
          <a:off x="0" y="623"/>
          <a:ext cx="6492875" cy="0"/>
        </a:xfrm>
        <a:prstGeom prst="line">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B90551-D284-4582-BB68-FD121634E5C0}">
      <dsp:nvSpPr>
        <dsp:cNvPr id="0" name=""/>
        <dsp:cNvSpPr/>
      </dsp:nvSpPr>
      <dsp:spPr>
        <a:xfrm>
          <a:off x="0" y="623"/>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ctr" defTabSz="1333500">
            <a:lnSpc>
              <a:spcPct val="90000"/>
            </a:lnSpc>
            <a:spcBef>
              <a:spcPct val="0"/>
            </a:spcBef>
            <a:spcAft>
              <a:spcPct val="35000"/>
            </a:spcAft>
            <a:buNone/>
          </a:pPr>
          <a:r>
            <a:rPr lang="en-US" sz="3000" kern="1200" dirty="0"/>
            <a:t>The Charge</a:t>
          </a:r>
        </a:p>
      </dsp:txBody>
      <dsp:txXfrm>
        <a:off x="0" y="623"/>
        <a:ext cx="6492875" cy="729164"/>
      </dsp:txXfrm>
    </dsp:sp>
    <dsp:sp modelId="{06C60FDA-CC6D-4F61-B75B-86F3CA558287}">
      <dsp:nvSpPr>
        <dsp:cNvPr id="0" name=""/>
        <dsp:cNvSpPr/>
      </dsp:nvSpPr>
      <dsp:spPr>
        <a:xfrm>
          <a:off x="0" y="729788"/>
          <a:ext cx="6492875" cy="0"/>
        </a:xfrm>
        <a:prstGeom prst="line">
          <a:avLst/>
        </a:prstGeom>
        <a:solidFill>
          <a:schemeClr val="accent2">
            <a:hueOff val="-598994"/>
            <a:satOff val="4120"/>
            <a:lumOff val="457"/>
            <a:alphaOff val="0"/>
          </a:schemeClr>
        </a:solidFill>
        <a:ln w="15875" cap="rnd" cmpd="sng" algn="ctr">
          <a:solidFill>
            <a:schemeClr val="accent2">
              <a:hueOff val="-598994"/>
              <a:satOff val="4120"/>
              <a:lumOff val="45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8D2B3E-E97B-413C-8D14-6BF7C3EB0485}">
      <dsp:nvSpPr>
        <dsp:cNvPr id="0" name=""/>
        <dsp:cNvSpPr/>
      </dsp:nvSpPr>
      <dsp:spPr>
        <a:xfrm>
          <a:off x="0" y="729788"/>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ctr" defTabSz="1333500">
            <a:lnSpc>
              <a:spcPct val="90000"/>
            </a:lnSpc>
            <a:spcBef>
              <a:spcPct val="0"/>
            </a:spcBef>
            <a:spcAft>
              <a:spcPct val="35000"/>
            </a:spcAft>
            <a:buNone/>
          </a:pPr>
          <a:r>
            <a:rPr lang="en-US" sz="3000" kern="1200" dirty="0"/>
            <a:t>The Guideline Development Group Role</a:t>
          </a:r>
        </a:p>
      </dsp:txBody>
      <dsp:txXfrm>
        <a:off x="0" y="729788"/>
        <a:ext cx="6492875" cy="729164"/>
      </dsp:txXfrm>
    </dsp:sp>
    <dsp:sp modelId="{9F1C0CCF-42FF-475F-8DB5-EA9205B77FEA}">
      <dsp:nvSpPr>
        <dsp:cNvPr id="0" name=""/>
        <dsp:cNvSpPr/>
      </dsp:nvSpPr>
      <dsp:spPr>
        <a:xfrm>
          <a:off x="0" y="1458952"/>
          <a:ext cx="6492875" cy="0"/>
        </a:xfrm>
        <a:prstGeom prst="line">
          <a:avLst/>
        </a:prstGeom>
        <a:solidFill>
          <a:schemeClr val="accent2">
            <a:hueOff val="-1197987"/>
            <a:satOff val="8241"/>
            <a:lumOff val="915"/>
            <a:alphaOff val="0"/>
          </a:schemeClr>
        </a:solidFill>
        <a:ln w="15875" cap="rnd" cmpd="sng" algn="ctr">
          <a:solidFill>
            <a:schemeClr val="accent2">
              <a:hueOff val="-1197987"/>
              <a:satOff val="8241"/>
              <a:lumOff val="91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E5742A-6AB6-4C03-A595-2F86291AC4F8}">
      <dsp:nvSpPr>
        <dsp:cNvPr id="0" name=""/>
        <dsp:cNvSpPr/>
      </dsp:nvSpPr>
      <dsp:spPr>
        <a:xfrm>
          <a:off x="0" y="1458952"/>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ctr" defTabSz="1333500">
            <a:lnSpc>
              <a:spcPct val="90000"/>
            </a:lnSpc>
            <a:spcBef>
              <a:spcPct val="0"/>
            </a:spcBef>
            <a:spcAft>
              <a:spcPct val="35000"/>
            </a:spcAft>
            <a:buNone/>
          </a:pPr>
          <a:endParaRPr lang="en-US" sz="3000" kern="1200" dirty="0"/>
        </a:p>
      </dsp:txBody>
      <dsp:txXfrm>
        <a:off x="0" y="1458952"/>
        <a:ext cx="6492875" cy="729164"/>
      </dsp:txXfrm>
    </dsp:sp>
    <dsp:sp modelId="{900395C0-3168-4FB8-A890-68B852D5BAD1}">
      <dsp:nvSpPr>
        <dsp:cNvPr id="0" name=""/>
        <dsp:cNvSpPr/>
      </dsp:nvSpPr>
      <dsp:spPr>
        <a:xfrm>
          <a:off x="0" y="2188117"/>
          <a:ext cx="6492875" cy="0"/>
        </a:xfrm>
        <a:prstGeom prst="line">
          <a:avLst/>
        </a:prstGeom>
        <a:solidFill>
          <a:schemeClr val="accent2">
            <a:hueOff val="-1796981"/>
            <a:satOff val="12361"/>
            <a:lumOff val="1372"/>
            <a:alphaOff val="0"/>
          </a:schemeClr>
        </a:solidFill>
        <a:ln w="15875" cap="rnd" cmpd="sng" algn="ctr">
          <a:solidFill>
            <a:schemeClr val="accent2">
              <a:hueOff val="-1796981"/>
              <a:satOff val="12361"/>
              <a:lumOff val="137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25BA89-1870-4B03-9DAD-799E7AD29A94}">
      <dsp:nvSpPr>
        <dsp:cNvPr id="0" name=""/>
        <dsp:cNvSpPr/>
      </dsp:nvSpPr>
      <dsp:spPr>
        <a:xfrm>
          <a:off x="0" y="2188117"/>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ctr" defTabSz="1333500">
            <a:lnSpc>
              <a:spcPct val="90000"/>
            </a:lnSpc>
            <a:spcBef>
              <a:spcPct val="0"/>
            </a:spcBef>
            <a:spcAft>
              <a:spcPct val="35000"/>
            </a:spcAft>
            <a:buNone/>
          </a:pPr>
          <a:r>
            <a:rPr lang="en-US" sz="3000" kern="1200" dirty="0"/>
            <a:t>Types of Assessments</a:t>
          </a:r>
        </a:p>
      </dsp:txBody>
      <dsp:txXfrm>
        <a:off x="0" y="2188117"/>
        <a:ext cx="6492875" cy="729164"/>
      </dsp:txXfrm>
    </dsp:sp>
    <dsp:sp modelId="{996C1EE0-0444-49A3-8058-5F4AF7450860}">
      <dsp:nvSpPr>
        <dsp:cNvPr id="0" name=""/>
        <dsp:cNvSpPr/>
      </dsp:nvSpPr>
      <dsp:spPr>
        <a:xfrm>
          <a:off x="0" y="2917282"/>
          <a:ext cx="6492875" cy="0"/>
        </a:xfrm>
        <a:prstGeom prst="line">
          <a:avLst/>
        </a:prstGeom>
        <a:solidFill>
          <a:schemeClr val="accent2">
            <a:hueOff val="-2395974"/>
            <a:satOff val="16481"/>
            <a:lumOff val="1829"/>
            <a:alphaOff val="0"/>
          </a:schemeClr>
        </a:solidFill>
        <a:ln w="15875" cap="rnd" cmpd="sng" algn="ctr">
          <a:solidFill>
            <a:schemeClr val="accent2">
              <a:hueOff val="-2395974"/>
              <a:satOff val="16481"/>
              <a:lumOff val="182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941EEF-3845-428F-A809-9F69CA54E961}">
      <dsp:nvSpPr>
        <dsp:cNvPr id="0" name=""/>
        <dsp:cNvSpPr/>
      </dsp:nvSpPr>
      <dsp:spPr>
        <a:xfrm>
          <a:off x="0" y="2917282"/>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ctr" defTabSz="1333500">
            <a:lnSpc>
              <a:spcPct val="90000"/>
            </a:lnSpc>
            <a:spcBef>
              <a:spcPct val="0"/>
            </a:spcBef>
            <a:spcAft>
              <a:spcPct val="35000"/>
            </a:spcAft>
            <a:buNone/>
          </a:pPr>
          <a:r>
            <a:rPr lang="en-US" sz="3000" kern="1200" dirty="0"/>
            <a:t>Possible Frameworks</a:t>
          </a:r>
        </a:p>
      </dsp:txBody>
      <dsp:txXfrm>
        <a:off x="0" y="2917282"/>
        <a:ext cx="6492875" cy="729164"/>
      </dsp:txXfrm>
    </dsp:sp>
    <dsp:sp modelId="{E1D326EE-EFAE-4549-818B-AB546000848E}">
      <dsp:nvSpPr>
        <dsp:cNvPr id="0" name=""/>
        <dsp:cNvSpPr/>
      </dsp:nvSpPr>
      <dsp:spPr>
        <a:xfrm>
          <a:off x="0" y="3646447"/>
          <a:ext cx="6492875" cy="0"/>
        </a:xfrm>
        <a:prstGeom prst="line">
          <a:avLst/>
        </a:prstGeom>
        <a:solidFill>
          <a:schemeClr val="accent2">
            <a:hueOff val="-2994968"/>
            <a:satOff val="20602"/>
            <a:lumOff val="2287"/>
            <a:alphaOff val="0"/>
          </a:schemeClr>
        </a:solidFill>
        <a:ln w="15875" cap="rnd" cmpd="sng" algn="ctr">
          <a:solidFill>
            <a:schemeClr val="accent2">
              <a:hueOff val="-2994968"/>
              <a:satOff val="20602"/>
              <a:lumOff val="228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D3E2B0-348E-4928-824E-19AB52696650}">
      <dsp:nvSpPr>
        <dsp:cNvPr id="0" name=""/>
        <dsp:cNvSpPr/>
      </dsp:nvSpPr>
      <dsp:spPr>
        <a:xfrm>
          <a:off x="0" y="3646447"/>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ctr" defTabSz="1333500">
            <a:lnSpc>
              <a:spcPct val="90000"/>
            </a:lnSpc>
            <a:spcBef>
              <a:spcPct val="0"/>
            </a:spcBef>
            <a:spcAft>
              <a:spcPct val="35000"/>
            </a:spcAft>
            <a:buNone/>
          </a:pPr>
          <a:r>
            <a:rPr lang="en-US" sz="3000" kern="1200" dirty="0"/>
            <a:t>Work for Next Two Weeks</a:t>
          </a:r>
        </a:p>
      </dsp:txBody>
      <dsp:txXfrm>
        <a:off x="0" y="3646447"/>
        <a:ext cx="6492875" cy="729164"/>
      </dsp:txXfrm>
    </dsp:sp>
    <dsp:sp modelId="{33D3943F-A587-4A39-82F6-0E29874B5659}">
      <dsp:nvSpPr>
        <dsp:cNvPr id="0" name=""/>
        <dsp:cNvSpPr/>
      </dsp:nvSpPr>
      <dsp:spPr>
        <a:xfrm>
          <a:off x="0" y="4375611"/>
          <a:ext cx="6492875" cy="0"/>
        </a:xfrm>
        <a:prstGeom prst="line">
          <a:avLst/>
        </a:prstGeom>
        <a:solidFill>
          <a:schemeClr val="accent2">
            <a:hueOff val="-3593961"/>
            <a:satOff val="24722"/>
            <a:lumOff val="2744"/>
            <a:alphaOff val="0"/>
          </a:schemeClr>
        </a:solidFill>
        <a:ln w="15875" cap="rnd" cmpd="sng" algn="ctr">
          <a:solidFill>
            <a:schemeClr val="accent2">
              <a:hueOff val="-3593961"/>
              <a:satOff val="24722"/>
              <a:lumOff val="274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60D9D4-F6B2-4AF3-A6FA-BDCB2D3D023A}">
      <dsp:nvSpPr>
        <dsp:cNvPr id="0" name=""/>
        <dsp:cNvSpPr/>
      </dsp:nvSpPr>
      <dsp:spPr>
        <a:xfrm>
          <a:off x="0" y="4375611"/>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ctr" defTabSz="1333500">
            <a:lnSpc>
              <a:spcPct val="90000"/>
            </a:lnSpc>
            <a:spcBef>
              <a:spcPct val="0"/>
            </a:spcBef>
            <a:spcAft>
              <a:spcPct val="35000"/>
            </a:spcAft>
            <a:buNone/>
          </a:pPr>
          <a:endParaRPr lang="en-US" sz="3000" kern="1200" dirty="0"/>
        </a:p>
      </dsp:txBody>
      <dsp:txXfrm>
        <a:off x="0" y="4375611"/>
        <a:ext cx="6492875" cy="72916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3/17/2021</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3/17/2021</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C51D6-436D-460C-8FDD-251EB716A5DE}"/>
              </a:ext>
            </a:extLst>
          </p:cNvPr>
          <p:cNvSpPr>
            <a:spLocks noGrp="1"/>
          </p:cNvSpPr>
          <p:nvPr>
            <p:ph type="ctrTitle"/>
          </p:nvPr>
        </p:nvSpPr>
        <p:spPr/>
        <p:txBody>
          <a:bodyPr>
            <a:normAutofit fontScale="90000"/>
          </a:bodyPr>
          <a:lstStyle/>
          <a:p>
            <a:r>
              <a:rPr lang="en-US" dirty="0"/>
              <a:t>Fairness and Equity in Assessment Task Force:</a:t>
            </a:r>
            <a:br>
              <a:rPr lang="en-US" dirty="0"/>
            </a:br>
            <a:r>
              <a:rPr lang="en-US" dirty="0"/>
              <a:t>Guidelines Development Group</a:t>
            </a:r>
          </a:p>
        </p:txBody>
      </p:sp>
      <p:sp>
        <p:nvSpPr>
          <p:cNvPr id="3" name="Subtitle 2">
            <a:extLst>
              <a:ext uri="{FF2B5EF4-FFF2-40B4-BE49-F238E27FC236}">
                <a16:creationId xmlns:a16="http://schemas.microsoft.com/office/drawing/2014/main" id="{CEB8A2F4-D372-47B9-88FA-555829AE036E}"/>
              </a:ext>
            </a:extLst>
          </p:cNvPr>
          <p:cNvSpPr>
            <a:spLocks noGrp="1"/>
          </p:cNvSpPr>
          <p:nvPr>
            <p:ph type="subTitle" idx="1"/>
          </p:nvPr>
        </p:nvSpPr>
        <p:spPr>
          <a:xfrm>
            <a:off x="4515378" y="3996267"/>
            <a:ext cx="6987645" cy="1388534"/>
          </a:xfrm>
        </p:spPr>
        <p:txBody>
          <a:bodyPr/>
          <a:lstStyle/>
          <a:p>
            <a:r>
              <a:rPr lang="en-US" dirty="0"/>
              <a:t>March 11, 2021</a:t>
            </a:r>
          </a:p>
          <a:p>
            <a:r>
              <a:rPr lang="en-US" dirty="0"/>
              <a:t>2-3pm</a:t>
            </a:r>
            <a:r>
              <a:rPr lang="en-US" dirty="0">
                <a:solidFill>
                  <a:srgbClr val="FF0000"/>
                </a:solidFill>
              </a:rPr>
              <a:t> </a:t>
            </a:r>
            <a:r>
              <a:rPr lang="en-US" dirty="0"/>
              <a:t>Virtual meeting - Zoom</a:t>
            </a:r>
          </a:p>
        </p:txBody>
      </p:sp>
    </p:spTree>
    <p:extLst>
      <p:ext uri="{BB962C8B-B14F-4D97-AF65-F5344CB8AC3E}">
        <p14:creationId xmlns:p14="http://schemas.microsoft.com/office/powerpoint/2010/main" val="1759420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4C52C56-BEF2-4E22-8C8E-A7AC96B03A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E00943FE-F917-4F82-B6BE-D9190675B088}"/>
              </a:ext>
            </a:extLst>
          </p:cNvPr>
          <p:cNvSpPr>
            <a:spLocks noGrp="1"/>
          </p:cNvSpPr>
          <p:nvPr>
            <p:ph type="title"/>
          </p:nvPr>
        </p:nvSpPr>
        <p:spPr>
          <a:xfrm>
            <a:off x="535021" y="685800"/>
            <a:ext cx="2639962" cy="5105400"/>
          </a:xfrm>
        </p:spPr>
        <p:txBody>
          <a:bodyPr>
            <a:normAutofit/>
          </a:bodyPr>
          <a:lstStyle/>
          <a:p>
            <a:r>
              <a:rPr lang="en-US">
                <a:solidFill>
                  <a:srgbClr val="FFFFFF"/>
                </a:solidFill>
              </a:rPr>
              <a:t>Agenda</a:t>
            </a:r>
          </a:p>
        </p:txBody>
      </p:sp>
      <p:grpSp>
        <p:nvGrpSpPr>
          <p:cNvPr id="14" name="Group 13">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5"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6"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7"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8"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9"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0"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5" name="Content Placeholder 2">
            <a:extLst>
              <a:ext uri="{FF2B5EF4-FFF2-40B4-BE49-F238E27FC236}">
                <a16:creationId xmlns:a16="http://schemas.microsoft.com/office/drawing/2014/main" id="{BF50BB24-7051-4E0A-AB6D-3A3F972FCF9F}"/>
              </a:ext>
            </a:extLst>
          </p:cNvPr>
          <p:cNvGraphicFramePr>
            <a:graphicFrameLocks noGrp="1"/>
          </p:cNvGraphicFramePr>
          <p:nvPr>
            <p:ph idx="1"/>
            <p:extLst>
              <p:ext uri="{D42A27DB-BD31-4B8C-83A1-F6EECF244321}">
                <p14:modId xmlns:p14="http://schemas.microsoft.com/office/powerpoint/2010/main" val="2903723543"/>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66509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659138C-74A1-445B-848C-3608AE871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7DFD7409-66D7-4C9C-B528-E79EB64A4D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87455" y="0"/>
            <a:ext cx="5014912" cy="6862763"/>
            <a:chOff x="2928938" y="-4763"/>
            <a:chExt cx="5014912" cy="6862763"/>
          </a:xfrm>
        </p:grpSpPr>
        <p:sp>
          <p:nvSpPr>
            <p:cNvPr id="11" name="Freeform 6">
              <a:extLst>
                <a:ext uri="{FF2B5EF4-FFF2-40B4-BE49-F238E27FC236}">
                  <a16:creationId xmlns:a16="http://schemas.microsoft.com/office/drawing/2014/main" id="{87990EF0-5F6F-4FE3-AA65-8968AF2DF8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lumMod val="75000"/>
              </a:schemeClr>
            </a:solidFill>
            <a:ln>
              <a:noFill/>
            </a:ln>
          </p:spPr>
        </p:sp>
        <p:sp>
          <p:nvSpPr>
            <p:cNvPr id="12" name="Freeform 7">
              <a:extLst>
                <a:ext uri="{FF2B5EF4-FFF2-40B4-BE49-F238E27FC236}">
                  <a16:creationId xmlns:a16="http://schemas.microsoft.com/office/drawing/2014/main" id="{D78F7598-94C7-46E9-8B2A-CB44A0F252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13" name="Freeform 12">
              <a:extLst>
                <a:ext uri="{FF2B5EF4-FFF2-40B4-BE49-F238E27FC236}">
                  <a16:creationId xmlns:a16="http://schemas.microsoft.com/office/drawing/2014/main" id="{99D2CBB1-072D-4875-B7D7-CADB0ABF30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14" name="Freeform 13">
              <a:extLst>
                <a:ext uri="{FF2B5EF4-FFF2-40B4-BE49-F238E27FC236}">
                  <a16:creationId xmlns:a16="http://schemas.microsoft.com/office/drawing/2014/main" id="{58F600B4-EE22-4BA5-A764-9D80C335C3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15" name="Freeform 14">
              <a:extLst>
                <a:ext uri="{FF2B5EF4-FFF2-40B4-BE49-F238E27FC236}">
                  <a16:creationId xmlns:a16="http://schemas.microsoft.com/office/drawing/2014/main" id="{1E8DAD02-2B30-48A9-ACE0-2E91930918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6" name="Freeform 15">
              <a:extLst>
                <a:ext uri="{FF2B5EF4-FFF2-40B4-BE49-F238E27FC236}">
                  <a16:creationId xmlns:a16="http://schemas.microsoft.com/office/drawing/2014/main" id="{F8F76B12-142C-41AF-B239-F414ABCFA2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grpSp>
      <p:sp useBgFill="1">
        <p:nvSpPr>
          <p:cNvPr id="18" name="Rectangle 17">
            <a:extLst>
              <a:ext uri="{FF2B5EF4-FFF2-40B4-BE49-F238E27FC236}">
                <a16:creationId xmlns:a16="http://schemas.microsoft.com/office/drawing/2014/main" id="{225F4217-4021-45A0-812B-398F9A7A93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8929" y="667808"/>
            <a:ext cx="10894142" cy="5580592"/>
          </a:xfrm>
          <a:prstGeom prst="rect">
            <a:avLst/>
          </a:prstGeom>
          <a:ln w="3175" cap="sq">
            <a:solidFill>
              <a:schemeClr val="bg1">
                <a:lumMod val="65000"/>
              </a:schemeClr>
            </a:solidFill>
            <a:miter lim="800000"/>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9A3130-4446-4D49-929C-E9307F7223C0}"/>
              </a:ext>
            </a:extLst>
          </p:cNvPr>
          <p:cNvSpPr>
            <a:spLocks noGrp="1"/>
          </p:cNvSpPr>
          <p:nvPr>
            <p:ph type="title"/>
          </p:nvPr>
        </p:nvSpPr>
        <p:spPr>
          <a:xfrm>
            <a:off x="1189702" y="1261872"/>
            <a:ext cx="3145536" cy="4334256"/>
          </a:xfrm>
        </p:spPr>
        <p:txBody>
          <a:bodyPr>
            <a:normAutofit/>
          </a:bodyPr>
          <a:lstStyle/>
          <a:p>
            <a:pPr algn="r"/>
            <a:r>
              <a:rPr lang="en-US" sz="3600" dirty="0"/>
              <a:t>The Charge</a:t>
            </a:r>
          </a:p>
        </p:txBody>
      </p:sp>
      <p:cxnSp>
        <p:nvCxnSpPr>
          <p:cNvPr id="20" name="Straight Connector 19">
            <a:extLst>
              <a:ext uri="{FF2B5EF4-FFF2-40B4-BE49-F238E27FC236}">
                <a16:creationId xmlns:a16="http://schemas.microsoft.com/office/drawing/2014/main" id="{486F4EBC-E415-40E4-A8BA-BA66F0B632C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920240"/>
            <a:ext cx="0" cy="30175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8A31179-6C9E-4843-866C-E7BC3229FD9A}"/>
              </a:ext>
            </a:extLst>
          </p:cNvPr>
          <p:cNvSpPr>
            <a:spLocks noGrp="1"/>
          </p:cNvSpPr>
          <p:nvPr>
            <p:ph idx="1"/>
          </p:nvPr>
        </p:nvSpPr>
        <p:spPr>
          <a:xfrm>
            <a:off x="4948474" y="1176951"/>
            <a:ext cx="5974778" cy="4824055"/>
          </a:xfrm>
        </p:spPr>
        <p:txBody>
          <a:bodyPr>
            <a:normAutofit lnSpcReduction="10000"/>
          </a:bodyPr>
          <a:lstStyle/>
          <a:p>
            <a:pPr marL="0" indent="0">
              <a:lnSpc>
                <a:spcPct val="90000"/>
              </a:lnSpc>
              <a:buNone/>
            </a:pPr>
            <a:r>
              <a:rPr lang="en-US" sz="2800" dirty="0">
                <a:effectLst/>
                <a:latin typeface="Calibri" panose="020F0502020204030204" pitchFamily="34" charset="0"/>
                <a:ea typeface="Calibri" panose="020F0502020204030204" pitchFamily="34" charset="0"/>
              </a:rPr>
              <a:t>The Task Force is charged with establishing a set of guidelines for UF faculty, instructors, staff, and administrators to help ensure fairness and equity in assessment in all contexts at the university. The guidelines must address fairness and equity in the entire  assessment process, including development, opportunity to learn, administration, scoring, score interpretations, and the evaluation of the measurement properties of the assessment.</a:t>
            </a:r>
          </a:p>
        </p:txBody>
      </p:sp>
    </p:spTree>
    <p:extLst>
      <p:ext uri="{BB962C8B-B14F-4D97-AF65-F5344CB8AC3E}">
        <p14:creationId xmlns:p14="http://schemas.microsoft.com/office/powerpoint/2010/main" val="153930819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7">
            <a:extLst>
              <a:ext uri="{FF2B5EF4-FFF2-40B4-BE49-F238E27FC236}">
                <a16:creationId xmlns:a16="http://schemas.microsoft.com/office/drawing/2014/main" id="{08751D95-C333-4DEB-90B4-1EAC9A91DC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flipH="1">
            <a:off x="4062127" y="-15832"/>
            <a:ext cx="8129873" cy="6889518"/>
          </a:xfrm>
          <a:custGeom>
            <a:avLst/>
            <a:gdLst>
              <a:gd name="connsiteX0" fmla="*/ 0 w 8129873"/>
              <a:gd name="connsiteY0" fmla="*/ 0 h 6889518"/>
              <a:gd name="connsiteX1" fmla="*/ 0 w 8129873"/>
              <a:gd name="connsiteY1" fmla="*/ 6889518 h 6889518"/>
              <a:gd name="connsiteX2" fmla="*/ 6207942 w 8129873"/>
              <a:gd name="connsiteY2" fmla="*/ 6882299 h 6889518"/>
              <a:gd name="connsiteX3" fmla="*/ 8129873 w 8129873"/>
              <a:gd name="connsiteY3" fmla="*/ 5349831 h 6889518"/>
              <a:gd name="connsiteX4" fmla="*/ 7291674 w 8129873"/>
              <a:gd name="connsiteY4" fmla="*/ 7365 h 68895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9873" h="6889518">
                <a:moveTo>
                  <a:pt x="0" y="0"/>
                </a:moveTo>
                <a:lnTo>
                  <a:pt x="0" y="6889518"/>
                </a:lnTo>
                <a:lnTo>
                  <a:pt x="6207942" y="6882299"/>
                </a:lnTo>
                <a:lnTo>
                  <a:pt x="8129873" y="5349831"/>
                </a:lnTo>
                <a:lnTo>
                  <a:pt x="7291674" y="7365"/>
                </a:lnTo>
                <a:close/>
              </a:path>
            </a:pathLst>
          </a:custGeom>
          <a:solidFill>
            <a:schemeClr val="tx1">
              <a:lumMod val="95000"/>
              <a:lumOff val="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grpSp>
        <p:nvGrpSpPr>
          <p:cNvPr id="13" name="Group 12">
            <a:extLst>
              <a:ext uri="{FF2B5EF4-FFF2-40B4-BE49-F238E27FC236}">
                <a16:creationId xmlns:a16="http://schemas.microsoft.com/office/drawing/2014/main" id="{FBBA7535-3851-431E-BDA9-B4F6C12012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13893" y="0"/>
            <a:ext cx="2436813" cy="6858001"/>
            <a:chOff x="1320800" y="0"/>
            <a:chExt cx="2436813" cy="6858001"/>
          </a:xfrm>
        </p:grpSpPr>
        <p:sp>
          <p:nvSpPr>
            <p:cNvPr id="14" name="Freeform 6">
              <a:extLst>
                <a:ext uri="{FF2B5EF4-FFF2-40B4-BE49-F238E27FC236}">
                  <a16:creationId xmlns:a16="http://schemas.microsoft.com/office/drawing/2014/main" id="{2F07680B-461A-4AFC-808F-93216679AA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8C864A04-25C0-4A5F-B6D4-F3859450A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5F596D75-78C8-47A8-9225-7C64A66747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128D8641-4FEB-4878-B029-6CC4922EB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BB339737-0E88-4165-A752-9E204068DE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633AF255-B0DD-4D23-A3F2-DDB221BB1B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1C4F2382-1601-4E26-B70C-2B70B3CDB568}"/>
              </a:ext>
            </a:extLst>
          </p:cNvPr>
          <p:cNvSpPr>
            <a:spLocks noGrp="1"/>
          </p:cNvSpPr>
          <p:nvPr>
            <p:ph type="title"/>
          </p:nvPr>
        </p:nvSpPr>
        <p:spPr>
          <a:xfrm>
            <a:off x="412025" y="1072609"/>
            <a:ext cx="3041557" cy="4522647"/>
          </a:xfrm>
          <a:effectLst/>
        </p:spPr>
        <p:txBody>
          <a:bodyPr anchor="ctr">
            <a:normAutofit/>
          </a:bodyPr>
          <a:lstStyle/>
          <a:p>
            <a:pPr algn="l"/>
            <a:r>
              <a:rPr lang="en-US" sz="3200" dirty="0"/>
              <a:t> Groups</a:t>
            </a:r>
            <a:br>
              <a:rPr lang="en-US" sz="3200" dirty="0"/>
            </a:br>
            <a:endParaRPr lang="en-US" sz="3200" dirty="0"/>
          </a:p>
        </p:txBody>
      </p:sp>
      <p:sp>
        <p:nvSpPr>
          <p:cNvPr id="4" name="Content Placeholder 3">
            <a:extLst>
              <a:ext uri="{FF2B5EF4-FFF2-40B4-BE49-F238E27FC236}">
                <a16:creationId xmlns:a16="http://schemas.microsoft.com/office/drawing/2014/main" id="{DBC500DE-BB2B-4C77-B079-C5E8D73F9B00}"/>
              </a:ext>
            </a:extLst>
          </p:cNvPr>
          <p:cNvSpPr>
            <a:spLocks noGrp="1"/>
          </p:cNvSpPr>
          <p:nvPr>
            <p:ph idx="1"/>
          </p:nvPr>
        </p:nvSpPr>
        <p:spPr>
          <a:xfrm>
            <a:off x="5149032" y="1072609"/>
            <a:ext cx="6652441" cy="4522647"/>
          </a:xfrm>
        </p:spPr>
        <p:txBody>
          <a:bodyPr anchor="ctr">
            <a:normAutofit/>
          </a:bodyPr>
          <a:lstStyle/>
          <a:p>
            <a:pPr marL="0" indent="0">
              <a:buNone/>
            </a:pPr>
            <a:r>
              <a:rPr lang="en-US" sz="2000" b="1" dirty="0">
                <a:solidFill>
                  <a:srgbClr val="FFC000"/>
                </a:solidFill>
              </a:rPr>
              <a:t>Guideline Development Group</a:t>
            </a:r>
          </a:p>
          <a:p>
            <a:pPr marL="0" indent="0">
              <a:buNone/>
            </a:pPr>
            <a:r>
              <a:rPr lang="en-US" sz="2000" dirty="0">
                <a:solidFill>
                  <a:schemeClr val="bg1"/>
                </a:solidFill>
              </a:rPr>
              <a:t>Work with David Miller and Teresa Mutahi to develop the guidelines and review the recommendations from the model development group, and where mutually agreeable, implement the recommendations to modify the guidelines.</a:t>
            </a:r>
          </a:p>
          <a:p>
            <a:pPr marL="0" indent="0">
              <a:buNone/>
            </a:pPr>
            <a:endParaRPr lang="en-US" sz="2000" dirty="0">
              <a:solidFill>
                <a:schemeClr val="bg1"/>
              </a:solidFill>
            </a:endParaRPr>
          </a:p>
          <a:p>
            <a:pPr marL="0" indent="0">
              <a:buNone/>
            </a:pPr>
            <a:r>
              <a:rPr lang="en-US" sz="2000" b="1" dirty="0">
                <a:solidFill>
                  <a:srgbClr val="FFC000"/>
                </a:solidFill>
              </a:rPr>
              <a:t>Model Development Group</a:t>
            </a:r>
          </a:p>
          <a:p>
            <a:pPr marL="0" indent="0">
              <a:buNone/>
            </a:pPr>
            <a:r>
              <a:rPr lang="en-US" sz="2000" dirty="0">
                <a:solidFill>
                  <a:schemeClr val="bg1"/>
                </a:solidFill>
              </a:rPr>
              <a:t>Work with Corinne Huggins-Manley to locate and develop models that operationalize the guidelines in various contexts; provide the guideline development group with modifications to increase their utility.</a:t>
            </a:r>
          </a:p>
        </p:txBody>
      </p:sp>
    </p:spTree>
    <p:extLst>
      <p:ext uri="{BB962C8B-B14F-4D97-AF65-F5344CB8AC3E}">
        <p14:creationId xmlns:p14="http://schemas.microsoft.com/office/powerpoint/2010/main" val="3120060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1" name="Freeform 47">
            <a:extLst>
              <a:ext uri="{FF2B5EF4-FFF2-40B4-BE49-F238E27FC236}">
                <a16:creationId xmlns:a16="http://schemas.microsoft.com/office/drawing/2014/main" id="{08751D95-C333-4DEB-90B4-1EAC9A91DC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flipH="1">
            <a:off x="4062127" y="-15832"/>
            <a:ext cx="8129873" cy="6889518"/>
          </a:xfrm>
          <a:custGeom>
            <a:avLst/>
            <a:gdLst>
              <a:gd name="connsiteX0" fmla="*/ 0 w 8129873"/>
              <a:gd name="connsiteY0" fmla="*/ 0 h 6889518"/>
              <a:gd name="connsiteX1" fmla="*/ 0 w 8129873"/>
              <a:gd name="connsiteY1" fmla="*/ 6889518 h 6889518"/>
              <a:gd name="connsiteX2" fmla="*/ 6207942 w 8129873"/>
              <a:gd name="connsiteY2" fmla="*/ 6882299 h 6889518"/>
              <a:gd name="connsiteX3" fmla="*/ 8129873 w 8129873"/>
              <a:gd name="connsiteY3" fmla="*/ 5349831 h 6889518"/>
              <a:gd name="connsiteX4" fmla="*/ 7291674 w 8129873"/>
              <a:gd name="connsiteY4" fmla="*/ 7365 h 68895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9873" h="6889518">
                <a:moveTo>
                  <a:pt x="0" y="0"/>
                </a:moveTo>
                <a:lnTo>
                  <a:pt x="0" y="6889518"/>
                </a:lnTo>
                <a:lnTo>
                  <a:pt x="6207942" y="6882299"/>
                </a:lnTo>
                <a:lnTo>
                  <a:pt x="8129873" y="5349831"/>
                </a:lnTo>
                <a:lnTo>
                  <a:pt x="7291674" y="7365"/>
                </a:lnTo>
                <a:close/>
              </a:path>
            </a:pathLst>
          </a:custGeom>
          <a:solidFill>
            <a:schemeClr val="tx1">
              <a:lumMod val="95000"/>
              <a:lumOff val="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grpSp>
        <p:nvGrpSpPr>
          <p:cNvPr id="13" name="Group 12">
            <a:extLst>
              <a:ext uri="{FF2B5EF4-FFF2-40B4-BE49-F238E27FC236}">
                <a16:creationId xmlns:a16="http://schemas.microsoft.com/office/drawing/2014/main" id="{FBBA7535-3851-431E-BDA9-B4F6C12012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13893" y="0"/>
            <a:ext cx="2436813" cy="6858001"/>
            <a:chOff x="1320800" y="0"/>
            <a:chExt cx="2436813" cy="6858001"/>
          </a:xfrm>
        </p:grpSpPr>
        <p:sp>
          <p:nvSpPr>
            <p:cNvPr id="14" name="Freeform 6">
              <a:extLst>
                <a:ext uri="{FF2B5EF4-FFF2-40B4-BE49-F238E27FC236}">
                  <a16:creationId xmlns:a16="http://schemas.microsoft.com/office/drawing/2014/main" id="{2F07680B-461A-4AFC-808F-93216679AA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8C864A04-25C0-4A5F-B6D4-F3859450A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5F596D75-78C8-47A8-9225-7C64A66747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128D8641-4FEB-4878-B029-6CC4922EB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BB339737-0E88-4165-A752-9E204068DE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633AF255-B0DD-4D23-A3F2-DDB221BB1B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1C4F2382-1601-4E26-B70C-2B70B3CDB568}"/>
              </a:ext>
            </a:extLst>
          </p:cNvPr>
          <p:cNvSpPr>
            <a:spLocks noGrp="1"/>
          </p:cNvSpPr>
          <p:nvPr>
            <p:ph type="title"/>
          </p:nvPr>
        </p:nvSpPr>
        <p:spPr>
          <a:xfrm>
            <a:off x="412025" y="1072609"/>
            <a:ext cx="3041557" cy="4522647"/>
          </a:xfrm>
          <a:effectLst/>
        </p:spPr>
        <p:txBody>
          <a:bodyPr anchor="ctr">
            <a:normAutofit/>
          </a:bodyPr>
          <a:lstStyle/>
          <a:p>
            <a:pPr algn="l"/>
            <a:r>
              <a:rPr lang="en-US" sz="3200" dirty="0"/>
              <a:t>Types of Assessments  </a:t>
            </a:r>
            <a:br>
              <a:rPr lang="en-US" sz="3200" dirty="0"/>
            </a:br>
            <a:endParaRPr lang="en-US" sz="3200" dirty="0"/>
          </a:p>
        </p:txBody>
      </p:sp>
      <p:sp>
        <p:nvSpPr>
          <p:cNvPr id="4" name="Content Placeholder 3">
            <a:extLst>
              <a:ext uri="{FF2B5EF4-FFF2-40B4-BE49-F238E27FC236}">
                <a16:creationId xmlns:a16="http://schemas.microsoft.com/office/drawing/2014/main" id="{DBC500DE-BB2B-4C77-B079-C5E8D73F9B00}"/>
              </a:ext>
            </a:extLst>
          </p:cNvPr>
          <p:cNvSpPr>
            <a:spLocks noGrp="1"/>
          </p:cNvSpPr>
          <p:nvPr>
            <p:ph idx="1"/>
          </p:nvPr>
        </p:nvSpPr>
        <p:spPr>
          <a:xfrm>
            <a:off x="5149032" y="1072609"/>
            <a:ext cx="6652441" cy="4522647"/>
          </a:xfrm>
        </p:spPr>
        <p:txBody>
          <a:bodyPr anchor="ctr">
            <a:normAutofit/>
          </a:bodyPr>
          <a:lstStyle/>
          <a:p>
            <a:r>
              <a:rPr lang="en-US" sz="4000" b="1" dirty="0">
                <a:solidFill>
                  <a:srgbClr val="FFC000"/>
                </a:solidFill>
              </a:rPr>
              <a:t>Faculty</a:t>
            </a:r>
          </a:p>
          <a:p>
            <a:endParaRPr lang="en-US" sz="4000" b="1" dirty="0">
              <a:solidFill>
                <a:srgbClr val="FFC000"/>
              </a:solidFill>
            </a:endParaRPr>
          </a:p>
          <a:p>
            <a:r>
              <a:rPr lang="en-US" sz="4000" b="1" dirty="0">
                <a:solidFill>
                  <a:srgbClr val="FFC000"/>
                </a:solidFill>
              </a:rPr>
              <a:t>Students</a:t>
            </a:r>
          </a:p>
          <a:p>
            <a:endParaRPr lang="en-US" sz="4000" b="1" dirty="0">
              <a:solidFill>
                <a:srgbClr val="FFC000"/>
              </a:solidFill>
            </a:endParaRPr>
          </a:p>
          <a:p>
            <a:r>
              <a:rPr lang="en-US" sz="4000" b="1" dirty="0">
                <a:solidFill>
                  <a:srgbClr val="FFC000"/>
                </a:solidFill>
              </a:rPr>
              <a:t>Staff</a:t>
            </a:r>
          </a:p>
          <a:p>
            <a:endParaRPr lang="en-US" sz="2000" b="1" dirty="0">
              <a:solidFill>
                <a:srgbClr val="FFC000"/>
              </a:solidFill>
            </a:endParaRPr>
          </a:p>
          <a:p>
            <a:endParaRPr lang="en-US" sz="2000" dirty="0">
              <a:solidFill>
                <a:schemeClr val="bg1"/>
              </a:solidFill>
            </a:endParaRPr>
          </a:p>
        </p:txBody>
      </p:sp>
    </p:spTree>
    <p:extLst>
      <p:ext uri="{BB962C8B-B14F-4D97-AF65-F5344CB8AC3E}">
        <p14:creationId xmlns:p14="http://schemas.microsoft.com/office/powerpoint/2010/main" val="4034239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1" name="Freeform 47">
            <a:extLst>
              <a:ext uri="{FF2B5EF4-FFF2-40B4-BE49-F238E27FC236}">
                <a16:creationId xmlns:a16="http://schemas.microsoft.com/office/drawing/2014/main" id="{08751D95-C333-4DEB-90B4-1EAC9A91DC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flipH="1">
            <a:off x="4062127" y="-15832"/>
            <a:ext cx="8129873" cy="6889518"/>
          </a:xfrm>
          <a:custGeom>
            <a:avLst/>
            <a:gdLst>
              <a:gd name="connsiteX0" fmla="*/ 0 w 8129873"/>
              <a:gd name="connsiteY0" fmla="*/ 0 h 6889518"/>
              <a:gd name="connsiteX1" fmla="*/ 0 w 8129873"/>
              <a:gd name="connsiteY1" fmla="*/ 6889518 h 6889518"/>
              <a:gd name="connsiteX2" fmla="*/ 6207942 w 8129873"/>
              <a:gd name="connsiteY2" fmla="*/ 6882299 h 6889518"/>
              <a:gd name="connsiteX3" fmla="*/ 8129873 w 8129873"/>
              <a:gd name="connsiteY3" fmla="*/ 5349831 h 6889518"/>
              <a:gd name="connsiteX4" fmla="*/ 7291674 w 8129873"/>
              <a:gd name="connsiteY4" fmla="*/ 7365 h 68895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9873" h="6889518">
                <a:moveTo>
                  <a:pt x="0" y="0"/>
                </a:moveTo>
                <a:lnTo>
                  <a:pt x="0" y="6889518"/>
                </a:lnTo>
                <a:lnTo>
                  <a:pt x="6207942" y="6882299"/>
                </a:lnTo>
                <a:lnTo>
                  <a:pt x="8129873" y="5349831"/>
                </a:lnTo>
                <a:lnTo>
                  <a:pt x="7291674" y="7365"/>
                </a:lnTo>
                <a:close/>
              </a:path>
            </a:pathLst>
          </a:custGeom>
          <a:solidFill>
            <a:schemeClr val="tx1">
              <a:lumMod val="95000"/>
              <a:lumOff val="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grpSp>
        <p:nvGrpSpPr>
          <p:cNvPr id="13" name="Group 12">
            <a:extLst>
              <a:ext uri="{FF2B5EF4-FFF2-40B4-BE49-F238E27FC236}">
                <a16:creationId xmlns:a16="http://schemas.microsoft.com/office/drawing/2014/main" id="{FBBA7535-3851-431E-BDA9-B4F6C12012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13893" y="0"/>
            <a:ext cx="2436813" cy="6858001"/>
            <a:chOff x="1320800" y="0"/>
            <a:chExt cx="2436813" cy="6858001"/>
          </a:xfrm>
        </p:grpSpPr>
        <p:sp>
          <p:nvSpPr>
            <p:cNvPr id="14" name="Freeform 6">
              <a:extLst>
                <a:ext uri="{FF2B5EF4-FFF2-40B4-BE49-F238E27FC236}">
                  <a16:creationId xmlns:a16="http://schemas.microsoft.com/office/drawing/2014/main" id="{2F07680B-461A-4AFC-808F-93216679AA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8C864A04-25C0-4A5F-B6D4-F3859450A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5F596D75-78C8-47A8-9225-7C64A66747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128D8641-4FEB-4878-B029-6CC4922EB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BB339737-0E88-4165-A752-9E204068DE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633AF255-B0DD-4D23-A3F2-DDB221BB1B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1C4F2382-1601-4E26-B70C-2B70B3CDB568}"/>
              </a:ext>
            </a:extLst>
          </p:cNvPr>
          <p:cNvSpPr>
            <a:spLocks noGrp="1"/>
          </p:cNvSpPr>
          <p:nvPr>
            <p:ph type="title"/>
          </p:nvPr>
        </p:nvSpPr>
        <p:spPr>
          <a:xfrm>
            <a:off x="412025" y="1072609"/>
            <a:ext cx="3041557" cy="4522647"/>
          </a:xfrm>
          <a:effectLst/>
        </p:spPr>
        <p:txBody>
          <a:bodyPr anchor="ctr">
            <a:normAutofit/>
          </a:bodyPr>
          <a:lstStyle/>
          <a:p>
            <a:pPr algn="l"/>
            <a:r>
              <a:rPr lang="en-US" sz="3200" dirty="0"/>
              <a:t>Possible Approaches or Frameworks</a:t>
            </a:r>
          </a:p>
        </p:txBody>
      </p:sp>
      <p:sp>
        <p:nvSpPr>
          <p:cNvPr id="4" name="Content Placeholder 3">
            <a:extLst>
              <a:ext uri="{FF2B5EF4-FFF2-40B4-BE49-F238E27FC236}">
                <a16:creationId xmlns:a16="http://schemas.microsoft.com/office/drawing/2014/main" id="{DBC500DE-BB2B-4C77-B079-C5E8D73F9B00}"/>
              </a:ext>
            </a:extLst>
          </p:cNvPr>
          <p:cNvSpPr>
            <a:spLocks noGrp="1"/>
          </p:cNvSpPr>
          <p:nvPr>
            <p:ph idx="1"/>
          </p:nvPr>
        </p:nvSpPr>
        <p:spPr>
          <a:xfrm>
            <a:off x="5149032" y="1072609"/>
            <a:ext cx="6652441" cy="4522647"/>
          </a:xfrm>
        </p:spPr>
        <p:txBody>
          <a:bodyPr anchor="ctr">
            <a:normAutofit/>
          </a:bodyPr>
          <a:lstStyle/>
          <a:p>
            <a:pPr lvl="1"/>
            <a:r>
              <a:rPr lang="en-US" sz="4000" b="1" dirty="0">
                <a:solidFill>
                  <a:schemeClr val="bg1"/>
                </a:solidFill>
                <a:latin typeface="Calibri" panose="020F0502020204030204" pitchFamily="34" charset="0"/>
              </a:rPr>
              <a:t>Assessment Process</a:t>
            </a:r>
          </a:p>
          <a:p>
            <a:pPr lvl="1"/>
            <a:r>
              <a:rPr lang="en-US" sz="4000" b="1" dirty="0">
                <a:solidFill>
                  <a:schemeClr val="bg1"/>
                </a:solidFill>
                <a:latin typeface="Calibri" panose="020F0502020204030204" pitchFamily="34" charset="0"/>
              </a:rPr>
              <a:t>Assessment Type</a:t>
            </a:r>
          </a:p>
          <a:p>
            <a:pPr lvl="1"/>
            <a:r>
              <a:rPr lang="en-US" sz="4000" b="1" dirty="0">
                <a:solidFill>
                  <a:schemeClr val="bg1"/>
                </a:solidFill>
                <a:latin typeface="Calibri" panose="020F0502020204030204" pitchFamily="34" charset="0"/>
              </a:rPr>
              <a:t>Stakeholder’s Dimension View</a:t>
            </a:r>
          </a:p>
          <a:p>
            <a:pPr lvl="1"/>
            <a:r>
              <a:rPr lang="en-US" sz="4000" b="1" dirty="0">
                <a:solidFill>
                  <a:schemeClr val="bg1"/>
                </a:solidFill>
                <a:latin typeface="Calibri" panose="020F0502020204030204" pitchFamily="34" charset="0"/>
              </a:rPr>
              <a:t>Mixed</a:t>
            </a:r>
          </a:p>
        </p:txBody>
      </p:sp>
    </p:spTree>
    <p:extLst>
      <p:ext uri="{BB962C8B-B14F-4D97-AF65-F5344CB8AC3E}">
        <p14:creationId xmlns:p14="http://schemas.microsoft.com/office/powerpoint/2010/main" val="2522897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Rectangle 97"/>
          <p:cNvSpPr/>
          <p:nvPr/>
        </p:nvSpPr>
        <p:spPr>
          <a:xfrm>
            <a:off x="1638300" y="152400"/>
            <a:ext cx="8928100" cy="6616700"/>
          </a:xfrm>
          <a:prstGeom prst="rect">
            <a:avLst/>
          </a:prstGeom>
          <a:solidFill>
            <a:srgbClr val="CE690D">
              <a:alpha val="38000"/>
            </a:srgbClr>
          </a:solidFill>
          <a:ln>
            <a:solidFill>
              <a:srgbClr val="CE690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Rectangle 3"/>
          <p:cNvSpPr/>
          <p:nvPr/>
        </p:nvSpPr>
        <p:spPr>
          <a:xfrm>
            <a:off x="1838806" y="277329"/>
            <a:ext cx="1644801" cy="5673791"/>
          </a:xfrm>
          <a:prstGeom prst="rect">
            <a:avLst/>
          </a:prstGeom>
          <a:solidFill>
            <a:srgbClr val="FFFFFF"/>
          </a:solidFill>
          <a:ln w="28575" cmpd="sng">
            <a:solidFill>
              <a:srgbClr val="202A3A"/>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1" name="Group 20"/>
          <p:cNvGrpSpPr/>
          <p:nvPr/>
        </p:nvGrpSpPr>
        <p:grpSpPr>
          <a:xfrm>
            <a:off x="1953317" y="829092"/>
            <a:ext cx="1405368" cy="968189"/>
            <a:chOff x="530917" y="676691"/>
            <a:chExt cx="1405368" cy="968189"/>
          </a:xfrm>
        </p:grpSpPr>
        <p:sp>
          <p:nvSpPr>
            <p:cNvPr id="5" name="Rectangle 4"/>
            <p:cNvSpPr/>
            <p:nvPr/>
          </p:nvSpPr>
          <p:spPr>
            <a:xfrm>
              <a:off x="530917" y="676691"/>
              <a:ext cx="1405368" cy="968189"/>
            </a:xfrm>
            <a:prstGeom prst="rect">
              <a:avLst/>
            </a:prstGeom>
            <a:solidFill>
              <a:srgbClr val="FFFFFF"/>
            </a:solidFill>
            <a:ln w="28575" cmpd="sng">
              <a:solidFill>
                <a:srgbClr val="DA512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744949" y="687102"/>
              <a:ext cx="925253" cy="369332"/>
            </a:xfrm>
            <a:prstGeom prst="rect">
              <a:avLst/>
            </a:prstGeom>
            <a:noFill/>
          </p:spPr>
          <p:txBody>
            <a:bodyPr wrap="none" rtlCol="0">
              <a:spAutoFit/>
            </a:bodyPr>
            <a:lstStyle/>
            <a:p>
              <a:pPr algn="ctr"/>
              <a:r>
                <a:rPr lang="en-US" dirty="0">
                  <a:solidFill>
                    <a:srgbClr val="202A3A"/>
                  </a:solidFill>
                </a:rPr>
                <a:t>Learner</a:t>
              </a:r>
            </a:p>
          </p:txBody>
        </p:sp>
        <p:sp>
          <p:nvSpPr>
            <p:cNvPr id="7" name="TextBox 6"/>
            <p:cNvSpPr txBox="1"/>
            <p:nvPr/>
          </p:nvSpPr>
          <p:spPr>
            <a:xfrm>
              <a:off x="530917" y="1019370"/>
              <a:ext cx="1405368" cy="577081"/>
            </a:xfrm>
            <a:prstGeom prst="rect">
              <a:avLst/>
            </a:prstGeom>
            <a:noFill/>
          </p:spPr>
          <p:txBody>
            <a:bodyPr wrap="square" rtlCol="0">
              <a:spAutoFit/>
            </a:bodyPr>
            <a:lstStyle/>
            <a:p>
              <a:pPr indent="-91440">
                <a:buFont typeface="Arial"/>
                <a:buChar char="•"/>
              </a:pPr>
              <a:r>
                <a:rPr lang="en-US" sz="1050" dirty="0">
                  <a:solidFill>
                    <a:srgbClr val="202A3A"/>
                  </a:solidFill>
                </a:rPr>
                <a:t>Experience</a:t>
              </a:r>
            </a:p>
            <a:p>
              <a:pPr indent="-91440">
                <a:buFont typeface="Arial"/>
                <a:buChar char="•"/>
              </a:pPr>
              <a:r>
                <a:rPr lang="en-US" sz="1050" dirty="0">
                  <a:solidFill>
                    <a:srgbClr val="202A3A"/>
                  </a:solidFill>
                </a:rPr>
                <a:t>Gender</a:t>
              </a:r>
            </a:p>
            <a:p>
              <a:pPr indent="-91440">
                <a:buFont typeface="Arial"/>
                <a:buChar char="•"/>
              </a:pPr>
              <a:r>
                <a:rPr lang="en-US" sz="1050" dirty="0">
                  <a:solidFill>
                    <a:srgbClr val="202A3A"/>
                  </a:solidFill>
                </a:rPr>
                <a:t>Self-efficacy</a:t>
              </a:r>
            </a:p>
          </p:txBody>
        </p:sp>
      </p:grpSp>
      <p:grpSp>
        <p:nvGrpSpPr>
          <p:cNvPr id="20" name="Group 19"/>
          <p:cNvGrpSpPr/>
          <p:nvPr/>
        </p:nvGrpSpPr>
        <p:grpSpPr>
          <a:xfrm>
            <a:off x="1953317" y="2131384"/>
            <a:ext cx="1405368" cy="1081343"/>
            <a:chOff x="530917" y="1963849"/>
            <a:chExt cx="1405368" cy="1081343"/>
          </a:xfrm>
        </p:grpSpPr>
        <p:sp>
          <p:nvSpPr>
            <p:cNvPr id="8" name="Rectangle 7"/>
            <p:cNvSpPr/>
            <p:nvPr/>
          </p:nvSpPr>
          <p:spPr>
            <a:xfrm>
              <a:off x="530917" y="1963849"/>
              <a:ext cx="1405368" cy="968189"/>
            </a:xfrm>
            <a:prstGeom prst="rect">
              <a:avLst/>
            </a:prstGeom>
            <a:solidFill>
              <a:srgbClr val="FFFFFF"/>
            </a:solidFill>
            <a:ln w="28575" cmpd="sng">
              <a:solidFill>
                <a:srgbClr val="DA512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657586" y="1974260"/>
              <a:ext cx="1099981" cy="369332"/>
            </a:xfrm>
            <a:prstGeom prst="rect">
              <a:avLst/>
            </a:prstGeom>
            <a:noFill/>
          </p:spPr>
          <p:txBody>
            <a:bodyPr wrap="none" rtlCol="0">
              <a:spAutoFit/>
            </a:bodyPr>
            <a:lstStyle/>
            <a:p>
              <a:pPr algn="ctr"/>
              <a:r>
                <a:rPr lang="en-US" dirty="0">
                  <a:solidFill>
                    <a:srgbClr val="202A3A"/>
                  </a:solidFill>
                </a:rPr>
                <a:t>Evaluator</a:t>
              </a:r>
            </a:p>
          </p:txBody>
        </p:sp>
        <p:sp>
          <p:nvSpPr>
            <p:cNvPr id="10" name="TextBox 9"/>
            <p:cNvSpPr txBox="1"/>
            <p:nvPr/>
          </p:nvSpPr>
          <p:spPr>
            <a:xfrm>
              <a:off x="530917" y="2306528"/>
              <a:ext cx="1405368" cy="738664"/>
            </a:xfrm>
            <a:prstGeom prst="rect">
              <a:avLst/>
            </a:prstGeom>
            <a:noFill/>
          </p:spPr>
          <p:txBody>
            <a:bodyPr wrap="square" rtlCol="0">
              <a:spAutoFit/>
            </a:bodyPr>
            <a:lstStyle/>
            <a:p>
              <a:pPr indent="-91440">
                <a:buFont typeface="Arial"/>
                <a:buChar char="•"/>
              </a:pPr>
              <a:r>
                <a:rPr lang="en-US" sz="1050" dirty="0">
                  <a:solidFill>
                    <a:srgbClr val="202A3A"/>
                  </a:solidFill>
                </a:rPr>
                <a:t>Exam writing</a:t>
              </a:r>
            </a:p>
            <a:p>
              <a:pPr indent="-91440">
                <a:buFont typeface="Arial"/>
                <a:buChar char="•"/>
              </a:pPr>
              <a:r>
                <a:rPr lang="en-US" sz="1050" dirty="0">
                  <a:solidFill>
                    <a:srgbClr val="202A3A"/>
                  </a:solidFill>
                </a:rPr>
                <a:t>Classroom culture</a:t>
              </a:r>
            </a:p>
            <a:p>
              <a:pPr indent="-91440">
                <a:buFont typeface="Arial"/>
                <a:buChar char="•"/>
              </a:pPr>
              <a:r>
                <a:rPr lang="en-US" sz="1050" dirty="0">
                  <a:solidFill>
                    <a:srgbClr val="202A3A"/>
                  </a:solidFill>
                </a:rPr>
                <a:t>Gender concordance</a:t>
              </a:r>
            </a:p>
          </p:txBody>
        </p:sp>
      </p:grpSp>
      <p:grpSp>
        <p:nvGrpSpPr>
          <p:cNvPr id="19" name="Group 18"/>
          <p:cNvGrpSpPr/>
          <p:nvPr/>
        </p:nvGrpSpPr>
        <p:grpSpPr>
          <a:xfrm>
            <a:off x="1918085" y="3433676"/>
            <a:ext cx="1440600" cy="968189"/>
            <a:chOff x="495685" y="3313471"/>
            <a:chExt cx="1440600" cy="968189"/>
          </a:xfrm>
        </p:grpSpPr>
        <p:sp>
          <p:nvSpPr>
            <p:cNvPr id="11" name="Rectangle 10"/>
            <p:cNvSpPr/>
            <p:nvPr/>
          </p:nvSpPr>
          <p:spPr>
            <a:xfrm>
              <a:off x="530917" y="3313471"/>
              <a:ext cx="1405368" cy="968189"/>
            </a:xfrm>
            <a:prstGeom prst="rect">
              <a:avLst/>
            </a:prstGeom>
            <a:solidFill>
              <a:srgbClr val="FFFFFF"/>
            </a:solidFill>
            <a:ln w="28575" cmpd="sng">
              <a:solidFill>
                <a:srgbClr val="DA512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495685" y="3323882"/>
              <a:ext cx="1423788" cy="369332"/>
            </a:xfrm>
            <a:prstGeom prst="rect">
              <a:avLst/>
            </a:prstGeom>
            <a:noFill/>
          </p:spPr>
          <p:txBody>
            <a:bodyPr wrap="none" rtlCol="0">
              <a:spAutoFit/>
            </a:bodyPr>
            <a:lstStyle/>
            <a:p>
              <a:pPr algn="ctr"/>
              <a:r>
                <a:rPr lang="en-US" dirty="0">
                  <a:solidFill>
                    <a:srgbClr val="202A3A"/>
                  </a:solidFill>
                </a:rPr>
                <a:t>Environment</a:t>
              </a:r>
            </a:p>
          </p:txBody>
        </p:sp>
      </p:grpSp>
      <p:sp>
        <p:nvSpPr>
          <p:cNvPr id="13" name="TextBox 12"/>
          <p:cNvSpPr txBox="1"/>
          <p:nvPr/>
        </p:nvSpPr>
        <p:spPr>
          <a:xfrm>
            <a:off x="1953317" y="3808550"/>
            <a:ext cx="1405368" cy="738664"/>
          </a:xfrm>
          <a:prstGeom prst="rect">
            <a:avLst/>
          </a:prstGeom>
          <a:noFill/>
        </p:spPr>
        <p:txBody>
          <a:bodyPr wrap="square" rtlCol="0">
            <a:spAutoFit/>
          </a:bodyPr>
          <a:lstStyle/>
          <a:p>
            <a:pPr marL="91440" indent="-91440">
              <a:buFont typeface="Arial"/>
              <a:buChar char="•"/>
            </a:pPr>
            <a:r>
              <a:rPr lang="en-US" sz="1050" dirty="0">
                <a:solidFill>
                  <a:srgbClr val="202A3A"/>
                </a:solidFill>
              </a:rPr>
              <a:t>Class composition</a:t>
            </a:r>
          </a:p>
          <a:p>
            <a:pPr marL="91440" indent="-91440">
              <a:buFont typeface="Arial"/>
              <a:buChar char="•"/>
            </a:pPr>
            <a:r>
              <a:rPr lang="en-US" sz="1050" dirty="0">
                <a:solidFill>
                  <a:srgbClr val="202A3A"/>
                </a:solidFill>
              </a:rPr>
              <a:t>Class size / member familiarity</a:t>
            </a:r>
          </a:p>
          <a:p>
            <a:pPr marL="91440" indent="-91440">
              <a:buFont typeface="Arial"/>
              <a:buChar char="•"/>
            </a:pPr>
            <a:endParaRPr lang="en-US" sz="1050" dirty="0">
              <a:solidFill>
                <a:srgbClr val="202A3A"/>
              </a:solidFill>
            </a:endParaRPr>
          </a:p>
        </p:txBody>
      </p:sp>
      <p:grpSp>
        <p:nvGrpSpPr>
          <p:cNvPr id="18" name="Group 17"/>
          <p:cNvGrpSpPr/>
          <p:nvPr/>
        </p:nvGrpSpPr>
        <p:grpSpPr>
          <a:xfrm>
            <a:off x="1963728" y="4735968"/>
            <a:ext cx="1405368" cy="968189"/>
            <a:chOff x="541328" y="4583567"/>
            <a:chExt cx="1405368" cy="968189"/>
          </a:xfrm>
        </p:grpSpPr>
        <p:sp>
          <p:nvSpPr>
            <p:cNvPr id="14" name="Rectangle 13"/>
            <p:cNvSpPr/>
            <p:nvPr/>
          </p:nvSpPr>
          <p:spPr>
            <a:xfrm>
              <a:off x="541328" y="4583567"/>
              <a:ext cx="1405368" cy="968189"/>
            </a:xfrm>
            <a:prstGeom prst="rect">
              <a:avLst/>
            </a:prstGeom>
            <a:solidFill>
              <a:srgbClr val="FFFFFF"/>
            </a:solidFill>
            <a:ln w="28575" cmpd="sng">
              <a:solidFill>
                <a:srgbClr val="DA512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Box 14"/>
            <p:cNvSpPr txBox="1"/>
            <p:nvPr/>
          </p:nvSpPr>
          <p:spPr>
            <a:xfrm>
              <a:off x="634337" y="4593978"/>
              <a:ext cx="1167307" cy="369332"/>
            </a:xfrm>
            <a:prstGeom prst="rect">
              <a:avLst/>
            </a:prstGeom>
            <a:noFill/>
          </p:spPr>
          <p:txBody>
            <a:bodyPr wrap="none" rtlCol="0">
              <a:spAutoFit/>
            </a:bodyPr>
            <a:lstStyle/>
            <a:p>
              <a:pPr algn="ctr"/>
              <a:r>
                <a:rPr lang="en-US" dirty="0">
                  <a:solidFill>
                    <a:srgbClr val="202A3A"/>
                  </a:solidFill>
                </a:rPr>
                <a:t>Institution</a:t>
              </a:r>
            </a:p>
          </p:txBody>
        </p:sp>
        <p:sp>
          <p:nvSpPr>
            <p:cNvPr id="16" name="TextBox 15"/>
            <p:cNvSpPr txBox="1"/>
            <p:nvPr/>
          </p:nvSpPr>
          <p:spPr>
            <a:xfrm>
              <a:off x="541328" y="4926246"/>
              <a:ext cx="1405368" cy="577081"/>
            </a:xfrm>
            <a:prstGeom prst="rect">
              <a:avLst/>
            </a:prstGeom>
            <a:noFill/>
          </p:spPr>
          <p:txBody>
            <a:bodyPr wrap="square" rtlCol="0">
              <a:spAutoFit/>
            </a:bodyPr>
            <a:lstStyle/>
            <a:p>
              <a:pPr indent="-91440">
                <a:buFont typeface="Arial"/>
                <a:buChar char="•"/>
              </a:pPr>
              <a:r>
                <a:rPr lang="en-US" sz="1050" dirty="0">
                  <a:solidFill>
                    <a:srgbClr val="202A3A"/>
                  </a:solidFill>
                </a:rPr>
                <a:t>Promotion policies</a:t>
              </a:r>
            </a:p>
            <a:p>
              <a:pPr indent="-91440">
                <a:buFont typeface="Arial"/>
                <a:buChar char="•"/>
              </a:pPr>
              <a:r>
                <a:rPr lang="en-US" sz="1050" dirty="0">
                  <a:solidFill>
                    <a:srgbClr val="202A3A"/>
                  </a:solidFill>
                </a:rPr>
                <a:t>Teaching guidelines</a:t>
              </a:r>
            </a:p>
            <a:p>
              <a:pPr indent="-91440">
                <a:buFont typeface="Arial"/>
                <a:buChar char="•"/>
              </a:pPr>
              <a:r>
                <a:rPr lang="en-US" sz="1050" dirty="0">
                  <a:solidFill>
                    <a:srgbClr val="202A3A"/>
                  </a:solidFill>
                </a:rPr>
                <a:t>Remediation plans</a:t>
              </a:r>
            </a:p>
          </p:txBody>
        </p:sp>
      </p:grpSp>
      <p:sp>
        <p:nvSpPr>
          <p:cNvPr id="17" name="TextBox 16"/>
          <p:cNvSpPr txBox="1"/>
          <p:nvPr/>
        </p:nvSpPr>
        <p:spPr>
          <a:xfrm>
            <a:off x="2171776" y="318968"/>
            <a:ext cx="942887" cy="369332"/>
          </a:xfrm>
          <a:prstGeom prst="rect">
            <a:avLst/>
          </a:prstGeom>
          <a:noFill/>
        </p:spPr>
        <p:txBody>
          <a:bodyPr wrap="none" rtlCol="0">
            <a:spAutoFit/>
          </a:bodyPr>
          <a:lstStyle/>
          <a:p>
            <a:pPr algn="ctr"/>
            <a:r>
              <a:rPr lang="en-US" dirty="0">
                <a:solidFill>
                  <a:srgbClr val="202A3A"/>
                </a:solidFill>
              </a:rPr>
              <a:t>INPUTS</a:t>
            </a:r>
          </a:p>
        </p:txBody>
      </p:sp>
      <p:sp>
        <p:nvSpPr>
          <p:cNvPr id="22" name="Rectangle 21"/>
          <p:cNvSpPr/>
          <p:nvPr/>
        </p:nvSpPr>
        <p:spPr>
          <a:xfrm>
            <a:off x="4101564" y="277329"/>
            <a:ext cx="1644801" cy="5673791"/>
          </a:xfrm>
          <a:prstGeom prst="rect">
            <a:avLst/>
          </a:prstGeom>
          <a:solidFill>
            <a:srgbClr val="FFFFFF"/>
          </a:solidFill>
          <a:ln w="28575" cmpd="sng">
            <a:solidFill>
              <a:srgbClr val="202A3A"/>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3" name="Group 22"/>
          <p:cNvGrpSpPr/>
          <p:nvPr/>
        </p:nvGrpSpPr>
        <p:grpSpPr>
          <a:xfrm>
            <a:off x="4216075" y="1183145"/>
            <a:ext cx="1405368" cy="457200"/>
            <a:chOff x="530917" y="676691"/>
            <a:chExt cx="1405368" cy="457200"/>
          </a:xfrm>
        </p:grpSpPr>
        <p:sp>
          <p:nvSpPr>
            <p:cNvPr id="24" name="Rectangle 23"/>
            <p:cNvSpPr/>
            <p:nvPr/>
          </p:nvSpPr>
          <p:spPr>
            <a:xfrm>
              <a:off x="530917" y="676691"/>
              <a:ext cx="1405368" cy="457200"/>
            </a:xfrm>
            <a:prstGeom prst="rect">
              <a:avLst/>
            </a:prstGeom>
            <a:solidFill>
              <a:srgbClr val="FFFFFF"/>
            </a:solidFill>
            <a:ln w="28575" cmpd="sng">
              <a:solidFill>
                <a:srgbClr val="DA512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TextBox 24"/>
            <p:cNvSpPr txBox="1"/>
            <p:nvPr/>
          </p:nvSpPr>
          <p:spPr>
            <a:xfrm>
              <a:off x="751739" y="687102"/>
              <a:ext cx="963725" cy="369332"/>
            </a:xfrm>
            <a:prstGeom prst="rect">
              <a:avLst/>
            </a:prstGeom>
            <a:noFill/>
          </p:spPr>
          <p:txBody>
            <a:bodyPr wrap="none" rtlCol="0">
              <a:spAutoFit/>
            </a:bodyPr>
            <a:lstStyle/>
            <a:p>
              <a:pPr algn="ctr"/>
              <a:r>
                <a:rPr lang="en-US" dirty="0">
                  <a:solidFill>
                    <a:srgbClr val="202A3A"/>
                  </a:solidFill>
                </a:rPr>
                <a:t>Content</a:t>
              </a:r>
            </a:p>
          </p:txBody>
        </p:sp>
      </p:grpSp>
      <p:grpSp>
        <p:nvGrpSpPr>
          <p:cNvPr id="27" name="Group 26"/>
          <p:cNvGrpSpPr/>
          <p:nvPr/>
        </p:nvGrpSpPr>
        <p:grpSpPr>
          <a:xfrm>
            <a:off x="4216075" y="2169130"/>
            <a:ext cx="1405368" cy="457200"/>
            <a:chOff x="530917" y="1963849"/>
            <a:chExt cx="1405368" cy="457200"/>
          </a:xfrm>
        </p:grpSpPr>
        <p:sp>
          <p:nvSpPr>
            <p:cNvPr id="28" name="Rectangle 27"/>
            <p:cNvSpPr/>
            <p:nvPr/>
          </p:nvSpPr>
          <p:spPr>
            <a:xfrm>
              <a:off x="530917" y="1963849"/>
              <a:ext cx="1405368" cy="457200"/>
            </a:xfrm>
            <a:prstGeom prst="rect">
              <a:avLst/>
            </a:prstGeom>
            <a:solidFill>
              <a:srgbClr val="FFFFFF"/>
            </a:solidFill>
            <a:ln w="28575" cmpd="sng">
              <a:solidFill>
                <a:srgbClr val="DA512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TextBox 28"/>
            <p:cNvSpPr txBox="1"/>
            <p:nvPr/>
          </p:nvSpPr>
          <p:spPr>
            <a:xfrm>
              <a:off x="759754" y="1974260"/>
              <a:ext cx="947695" cy="369332"/>
            </a:xfrm>
            <a:prstGeom prst="rect">
              <a:avLst/>
            </a:prstGeom>
            <a:noFill/>
          </p:spPr>
          <p:txBody>
            <a:bodyPr wrap="none" rtlCol="0">
              <a:spAutoFit/>
            </a:bodyPr>
            <a:lstStyle/>
            <a:p>
              <a:pPr algn="ctr"/>
              <a:r>
                <a:rPr lang="en-US" dirty="0">
                  <a:solidFill>
                    <a:srgbClr val="202A3A"/>
                  </a:solidFill>
                </a:rPr>
                <a:t>Context</a:t>
              </a:r>
            </a:p>
          </p:txBody>
        </p:sp>
      </p:grpSp>
      <p:grpSp>
        <p:nvGrpSpPr>
          <p:cNvPr id="31" name="Group 30"/>
          <p:cNvGrpSpPr/>
          <p:nvPr/>
        </p:nvGrpSpPr>
        <p:grpSpPr>
          <a:xfrm>
            <a:off x="4194460" y="3155115"/>
            <a:ext cx="1423788" cy="457200"/>
            <a:chOff x="509302" y="3313471"/>
            <a:chExt cx="1423788" cy="457200"/>
          </a:xfrm>
        </p:grpSpPr>
        <p:sp>
          <p:nvSpPr>
            <p:cNvPr id="32" name="Rectangle 31"/>
            <p:cNvSpPr/>
            <p:nvPr/>
          </p:nvSpPr>
          <p:spPr>
            <a:xfrm>
              <a:off x="518512" y="3313471"/>
              <a:ext cx="1405368" cy="457200"/>
            </a:xfrm>
            <a:prstGeom prst="rect">
              <a:avLst/>
            </a:prstGeom>
            <a:solidFill>
              <a:srgbClr val="FFFFFF"/>
            </a:solidFill>
            <a:ln w="28575" cmpd="sng">
              <a:solidFill>
                <a:srgbClr val="DA512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extBox 32"/>
            <p:cNvSpPr txBox="1"/>
            <p:nvPr/>
          </p:nvSpPr>
          <p:spPr>
            <a:xfrm>
              <a:off x="509302" y="3323882"/>
              <a:ext cx="1423788" cy="369332"/>
            </a:xfrm>
            <a:prstGeom prst="rect">
              <a:avLst/>
            </a:prstGeom>
            <a:noFill/>
          </p:spPr>
          <p:txBody>
            <a:bodyPr wrap="none" rtlCol="0">
              <a:spAutoFit/>
            </a:bodyPr>
            <a:lstStyle/>
            <a:p>
              <a:pPr algn="ctr"/>
              <a:r>
                <a:rPr lang="en-US" dirty="0">
                  <a:solidFill>
                    <a:srgbClr val="202A3A"/>
                  </a:solidFill>
                </a:rPr>
                <a:t>Environment</a:t>
              </a:r>
            </a:p>
          </p:txBody>
        </p:sp>
      </p:grpSp>
      <p:grpSp>
        <p:nvGrpSpPr>
          <p:cNvPr id="35" name="Group 34"/>
          <p:cNvGrpSpPr/>
          <p:nvPr/>
        </p:nvGrpSpPr>
        <p:grpSpPr>
          <a:xfrm>
            <a:off x="4146726" y="4141100"/>
            <a:ext cx="1512854" cy="457200"/>
            <a:chOff x="461568" y="4583567"/>
            <a:chExt cx="1512854" cy="457200"/>
          </a:xfrm>
        </p:grpSpPr>
        <p:sp>
          <p:nvSpPr>
            <p:cNvPr id="36" name="Rectangle 35"/>
            <p:cNvSpPr/>
            <p:nvPr/>
          </p:nvSpPr>
          <p:spPr>
            <a:xfrm>
              <a:off x="515311" y="4583567"/>
              <a:ext cx="1405368" cy="457200"/>
            </a:xfrm>
            <a:prstGeom prst="rect">
              <a:avLst/>
            </a:prstGeom>
            <a:solidFill>
              <a:srgbClr val="FFFFFF"/>
            </a:solidFill>
            <a:ln w="28575" cmpd="sng">
              <a:solidFill>
                <a:srgbClr val="DA512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TextBox 36"/>
            <p:cNvSpPr txBox="1"/>
            <p:nvPr/>
          </p:nvSpPr>
          <p:spPr>
            <a:xfrm>
              <a:off x="461568" y="4593978"/>
              <a:ext cx="1512854" cy="369332"/>
            </a:xfrm>
            <a:prstGeom prst="rect">
              <a:avLst/>
            </a:prstGeom>
            <a:noFill/>
          </p:spPr>
          <p:txBody>
            <a:bodyPr wrap="none" rtlCol="0">
              <a:spAutoFit/>
            </a:bodyPr>
            <a:lstStyle/>
            <a:p>
              <a:pPr algn="ctr"/>
              <a:r>
                <a:rPr lang="en-US" dirty="0">
                  <a:solidFill>
                    <a:srgbClr val="202A3A"/>
                  </a:solidFill>
                </a:rPr>
                <a:t>Interpretation</a:t>
              </a:r>
            </a:p>
          </p:txBody>
        </p:sp>
      </p:grpSp>
      <p:sp>
        <p:nvSpPr>
          <p:cNvPr id="39" name="TextBox 38"/>
          <p:cNvSpPr txBox="1"/>
          <p:nvPr/>
        </p:nvSpPr>
        <p:spPr>
          <a:xfrm>
            <a:off x="4101564" y="330344"/>
            <a:ext cx="1644801" cy="646331"/>
          </a:xfrm>
          <a:prstGeom prst="rect">
            <a:avLst/>
          </a:prstGeom>
          <a:noFill/>
        </p:spPr>
        <p:txBody>
          <a:bodyPr wrap="square" rtlCol="0">
            <a:spAutoFit/>
          </a:bodyPr>
          <a:lstStyle/>
          <a:p>
            <a:pPr algn="ctr"/>
            <a:r>
              <a:rPr lang="en-US" dirty="0">
                <a:solidFill>
                  <a:srgbClr val="202A3A"/>
                </a:solidFill>
              </a:rPr>
              <a:t>EVALUATION PROCESS</a:t>
            </a:r>
          </a:p>
        </p:txBody>
      </p:sp>
      <p:grpSp>
        <p:nvGrpSpPr>
          <p:cNvPr id="40" name="Group 39"/>
          <p:cNvGrpSpPr/>
          <p:nvPr/>
        </p:nvGrpSpPr>
        <p:grpSpPr>
          <a:xfrm>
            <a:off x="4122335" y="5127085"/>
            <a:ext cx="1561646" cy="457200"/>
            <a:chOff x="437177" y="4583567"/>
            <a:chExt cx="1561646" cy="457200"/>
          </a:xfrm>
        </p:grpSpPr>
        <p:sp>
          <p:nvSpPr>
            <p:cNvPr id="41" name="Rectangle 40"/>
            <p:cNvSpPr/>
            <p:nvPr/>
          </p:nvSpPr>
          <p:spPr>
            <a:xfrm>
              <a:off x="515316" y="4583567"/>
              <a:ext cx="1405368" cy="457200"/>
            </a:xfrm>
            <a:prstGeom prst="rect">
              <a:avLst/>
            </a:prstGeom>
            <a:solidFill>
              <a:srgbClr val="FFFFFF"/>
            </a:solidFill>
            <a:ln w="28575" cmpd="sng">
              <a:solidFill>
                <a:srgbClr val="DA512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Box 41"/>
            <p:cNvSpPr txBox="1"/>
            <p:nvPr/>
          </p:nvSpPr>
          <p:spPr>
            <a:xfrm>
              <a:off x="437177" y="4593978"/>
              <a:ext cx="1561646" cy="369332"/>
            </a:xfrm>
            <a:prstGeom prst="rect">
              <a:avLst/>
            </a:prstGeom>
            <a:noFill/>
          </p:spPr>
          <p:txBody>
            <a:bodyPr wrap="none" rtlCol="0">
              <a:spAutoFit/>
            </a:bodyPr>
            <a:lstStyle/>
            <a:p>
              <a:pPr algn="ctr"/>
              <a:r>
                <a:rPr lang="en-US" dirty="0">
                  <a:solidFill>
                    <a:srgbClr val="202A3A"/>
                  </a:solidFill>
                </a:rPr>
                <a:t>Consequences</a:t>
              </a:r>
            </a:p>
          </p:txBody>
        </p:sp>
      </p:grpSp>
      <p:grpSp>
        <p:nvGrpSpPr>
          <p:cNvPr id="82" name="Group 81"/>
          <p:cNvGrpSpPr/>
          <p:nvPr/>
        </p:nvGrpSpPr>
        <p:grpSpPr>
          <a:xfrm>
            <a:off x="6382312" y="1467078"/>
            <a:ext cx="3992802" cy="449397"/>
            <a:chOff x="5895042" y="124929"/>
            <a:chExt cx="3992802" cy="449397"/>
          </a:xfrm>
        </p:grpSpPr>
        <p:sp>
          <p:nvSpPr>
            <p:cNvPr id="43" name="Rectangle 42"/>
            <p:cNvSpPr/>
            <p:nvPr/>
          </p:nvSpPr>
          <p:spPr>
            <a:xfrm>
              <a:off x="5895042" y="124929"/>
              <a:ext cx="3992802" cy="449397"/>
            </a:xfrm>
            <a:prstGeom prst="rect">
              <a:avLst/>
            </a:prstGeom>
            <a:solidFill>
              <a:schemeClr val="bg1"/>
            </a:solidFill>
            <a:ln w="28575" cmpd="sng">
              <a:solidFill>
                <a:srgbClr val="202A3A"/>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TextBox 43"/>
            <p:cNvSpPr txBox="1"/>
            <p:nvPr/>
          </p:nvSpPr>
          <p:spPr>
            <a:xfrm>
              <a:off x="5895042" y="166568"/>
              <a:ext cx="3900047" cy="369332"/>
            </a:xfrm>
            <a:prstGeom prst="rect">
              <a:avLst/>
            </a:prstGeom>
            <a:noFill/>
          </p:spPr>
          <p:txBody>
            <a:bodyPr wrap="square" rtlCol="0">
              <a:spAutoFit/>
            </a:bodyPr>
            <a:lstStyle/>
            <a:p>
              <a:pPr algn="ctr"/>
              <a:r>
                <a:rPr lang="en-US" dirty="0">
                  <a:solidFill>
                    <a:srgbClr val="202A3A"/>
                  </a:solidFill>
                </a:rPr>
                <a:t>DESIRED OUTCOMES</a:t>
              </a:r>
            </a:p>
          </p:txBody>
        </p:sp>
      </p:grpSp>
      <p:grpSp>
        <p:nvGrpSpPr>
          <p:cNvPr id="94" name="Group 93"/>
          <p:cNvGrpSpPr/>
          <p:nvPr/>
        </p:nvGrpSpPr>
        <p:grpSpPr>
          <a:xfrm>
            <a:off x="6382313" y="2474063"/>
            <a:ext cx="1644801" cy="3439993"/>
            <a:chOff x="4959912" y="2358726"/>
            <a:chExt cx="1644801" cy="3439993"/>
          </a:xfrm>
        </p:grpSpPr>
        <p:sp>
          <p:nvSpPr>
            <p:cNvPr id="45" name="Rectangle 44"/>
            <p:cNvSpPr/>
            <p:nvPr/>
          </p:nvSpPr>
          <p:spPr>
            <a:xfrm>
              <a:off x="4959912" y="2358726"/>
              <a:ext cx="1644801" cy="3439993"/>
            </a:xfrm>
            <a:prstGeom prst="rect">
              <a:avLst/>
            </a:prstGeom>
            <a:solidFill>
              <a:srgbClr val="FFFFFF"/>
            </a:solidFill>
            <a:ln w="28575" cmpd="sng">
              <a:solidFill>
                <a:srgbClr val="202A3A"/>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TextBox 46"/>
            <p:cNvSpPr txBox="1"/>
            <p:nvPr/>
          </p:nvSpPr>
          <p:spPr>
            <a:xfrm>
              <a:off x="4959912" y="2385098"/>
              <a:ext cx="1644801" cy="646331"/>
            </a:xfrm>
            <a:prstGeom prst="rect">
              <a:avLst/>
            </a:prstGeom>
            <a:noFill/>
          </p:spPr>
          <p:txBody>
            <a:bodyPr wrap="square" rtlCol="0">
              <a:spAutoFit/>
            </a:bodyPr>
            <a:lstStyle/>
            <a:p>
              <a:pPr algn="ctr"/>
              <a:r>
                <a:rPr lang="en-US" dirty="0">
                  <a:solidFill>
                    <a:srgbClr val="202A3A"/>
                  </a:solidFill>
                </a:rPr>
                <a:t>PROXIMAL</a:t>
              </a:r>
            </a:p>
            <a:p>
              <a:pPr algn="ctr"/>
              <a:r>
                <a:rPr lang="en-US" dirty="0">
                  <a:solidFill>
                    <a:srgbClr val="202A3A"/>
                  </a:solidFill>
                </a:rPr>
                <a:t>OUTCOMES</a:t>
              </a:r>
            </a:p>
          </p:txBody>
        </p:sp>
        <p:grpSp>
          <p:nvGrpSpPr>
            <p:cNvPr id="49" name="Group 48"/>
            <p:cNvGrpSpPr/>
            <p:nvPr/>
          </p:nvGrpSpPr>
          <p:grpSpPr>
            <a:xfrm>
              <a:off x="5084833" y="3111250"/>
              <a:ext cx="1405931" cy="523220"/>
              <a:chOff x="530916" y="645458"/>
              <a:chExt cx="1405931" cy="523220"/>
            </a:xfrm>
          </p:grpSpPr>
          <p:sp>
            <p:nvSpPr>
              <p:cNvPr id="50" name="Rectangle 49"/>
              <p:cNvSpPr/>
              <p:nvPr/>
            </p:nvSpPr>
            <p:spPr>
              <a:xfrm>
                <a:off x="530917" y="676691"/>
                <a:ext cx="1405368" cy="457200"/>
              </a:xfrm>
              <a:prstGeom prst="rect">
                <a:avLst/>
              </a:prstGeom>
              <a:solidFill>
                <a:srgbClr val="FFFFFF"/>
              </a:solidFill>
              <a:ln w="28575" cmpd="sng">
                <a:solidFill>
                  <a:srgbClr val="DA512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TextBox 50"/>
              <p:cNvSpPr txBox="1"/>
              <p:nvPr/>
            </p:nvSpPr>
            <p:spPr>
              <a:xfrm>
                <a:off x="530916" y="645458"/>
                <a:ext cx="1405931" cy="523220"/>
              </a:xfrm>
              <a:prstGeom prst="rect">
                <a:avLst/>
              </a:prstGeom>
              <a:noFill/>
            </p:spPr>
            <p:txBody>
              <a:bodyPr wrap="square" rtlCol="0">
                <a:spAutoFit/>
              </a:bodyPr>
              <a:lstStyle/>
              <a:p>
                <a:pPr algn="ctr"/>
                <a:r>
                  <a:rPr lang="en-US" sz="1400" dirty="0">
                    <a:solidFill>
                      <a:srgbClr val="202A3A"/>
                    </a:solidFill>
                  </a:rPr>
                  <a:t>Individual Learner</a:t>
                </a:r>
              </a:p>
            </p:txBody>
          </p:sp>
        </p:grpSp>
        <p:grpSp>
          <p:nvGrpSpPr>
            <p:cNvPr id="55" name="Group 54"/>
            <p:cNvGrpSpPr/>
            <p:nvPr/>
          </p:nvGrpSpPr>
          <p:grpSpPr>
            <a:xfrm>
              <a:off x="5084271" y="3827695"/>
              <a:ext cx="1405931" cy="523220"/>
              <a:chOff x="530916" y="645458"/>
              <a:chExt cx="1405931" cy="523220"/>
            </a:xfrm>
          </p:grpSpPr>
          <p:sp>
            <p:nvSpPr>
              <p:cNvPr id="56" name="Rectangle 55"/>
              <p:cNvSpPr/>
              <p:nvPr/>
            </p:nvSpPr>
            <p:spPr>
              <a:xfrm>
                <a:off x="530917" y="676691"/>
                <a:ext cx="1405368" cy="457200"/>
              </a:xfrm>
              <a:prstGeom prst="rect">
                <a:avLst/>
              </a:prstGeom>
              <a:solidFill>
                <a:srgbClr val="FFFFFF"/>
              </a:solidFill>
              <a:ln w="28575" cmpd="sng">
                <a:solidFill>
                  <a:srgbClr val="DA512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TextBox 56"/>
              <p:cNvSpPr txBox="1"/>
              <p:nvPr/>
            </p:nvSpPr>
            <p:spPr>
              <a:xfrm>
                <a:off x="530916" y="645458"/>
                <a:ext cx="1405931" cy="523220"/>
              </a:xfrm>
              <a:prstGeom prst="rect">
                <a:avLst/>
              </a:prstGeom>
              <a:noFill/>
            </p:spPr>
            <p:txBody>
              <a:bodyPr wrap="square" rtlCol="0">
                <a:spAutoFit/>
              </a:bodyPr>
              <a:lstStyle/>
              <a:p>
                <a:pPr algn="ctr"/>
                <a:r>
                  <a:rPr lang="en-US" sz="1400" dirty="0">
                    <a:solidFill>
                      <a:srgbClr val="202A3A"/>
                    </a:solidFill>
                  </a:rPr>
                  <a:t>Individual Educator</a:t>
                </a:r>
              </a:p>
            </p:txBody>
          </p:sp>
        </p:grpSp>
        <p:grpSp>
          <p:nvGrpSpPr>
            <p:cNvPr id="58" name="Group 57"/>
            <p:cNvGrpSpPr/>
            <p:nvPr/>
          </p:nvGrpSpPr>
          <p:grpSpPr>
            <a:xfrm>
              <a:off x="5084834" y="4609594"/>
              <a:ext cx="1405931" cy="457200"/>
              <a:chOff x="530916" y="661074"/>
              <a:chExt cx="1405931" cy="457200"/>
            </a:xfrm>
          </p:grpSpPr>
          <p:sp>
            <p:nvSpPr>
              <p:cNvPr id="59" name="Rectangle 58"/>
              <p:cNvSpPr/>
              <p:nvPr/>
            </p:nvSpPr>
            <p:spPr>
              <a:xfrm>
                <a:off x="530917" y="661074"/>
                <a:ext cx="1405368" cy="457200"/>
              </a:xfrm>
              <a:prstGeom prst="rect">
                <a:avLst/>
              </a:prstGeom>
              <a:solidFill>
                <a:srgbClr val="FFFFFF"/>
              </a:solidFill>
              <a:ln w="28575" cmpd="sng">
                <a:solidFill>
                  <a:srgbClr val="DA512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TextBox 59"/>
              <p:cNvSpPr txBox="1"/>
              <p:nvPr/>
            </p:nvSpPr>
            <p:spPr>
              <a:xfrm>
                <a:off x="530916" y="735786"/>
                <a:ext cx="1405931" cy="307777"/>
              </a:xfrm>
              <a:prstGeom prst="rect">
                <a:avLst/>
              </a:prstGeom>
              <a:noFill/>
            </p:spPr>
            <p:txBody>
              <a:bodyPr wrap="square" rtlCol="0">
                <a:spAutoFit/>
              </a:bodyPr>
              <a:lstStyle/>
              <a:p>
                <a:pPr algn="ctr"/>
                <a:r>
                  <a:rPr lang="en-US" sz="1400" dirty="0">
                    <a:solidFill>
                      <a:srgbClr val="202A3A"/>
                    </a:solidFill>
                  </a:rPr>
                  <a:t>Institution</a:t>
                </a:r>
              </a:p>
            </p:txBody>
          </p:sp>
        </p:grpSp>
        <p:grpSp>
          <p:nvGrpSpPr>
            <p:cNvPr id="61" name="Group 60"/>
            <p:cNvGrpSpPr/>
            <p:nvPr/>
          </p:nvGrpSpPr>
          <p:grpSpPr>
            <a:xfrm>
              <a:off x="5083709" y="5274727"/>
              <a:ext cx="1405931" cy="457200"/>
              <a:chOff x="530916" y="661074"/>
              <a:chExt cx="1405931" cy="457200"/>
            </a:xfrm>
          </p:grpSpPr>
          <p:sp>
            <p:nvSpPr>
              <p:cNvPr id="62" name="Rectangle 61"/>
              <p:cNvSpPr/>
              <p:nvPr/>
            </p:nvSpPr>
            <p:spPr>
              <a:xfrm>
                <a:off x="530917" y="661074"/>
                <a:ext cx="1405368" cy="457200"/>
              </a:xfrm>
              <a:prstGeom prst="rect">
                <a:avLst/>
              </a:prstGeom>
              <a:solidFill>
                <a:srgbClr val="FFFFFF"/>
              </a:solidFill>
              <a:ln w="28575" cmpd="sng">
                <a:solidFill>
                  <a:srgbClr val="DA512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TextBox 62"/>
              <p:cNvSpPr txBox="1"/>
              <p:nvPr/>
            </p:nvSpPr>
            <p:spPr>
              <a:xfrm>
                <a:off x="530916" y="735786"/>
                <a:ext cx="1405931" cy="307777"/>
              </a:xfrm>
              <a:prstGeom prst="rect">
                <a:avLst/>
              </a:prstGeom>
              <a:noFill/>
            </p:spPr>
            <p:txBody>
              <a:bodyPr wrap="square" rtlCol="0">
                <a:spAutoFit/>
              </a:bodyPr>
              <a:lstStyle/>
              <a:p>
                <a:pPr algn="ctr"/>
                <a:r>
                  <a:rPr lang="en-US" sz="1400" dirty="0">
                    <a:solidFill>
                      <a:srgbClr val="202A3A"/>
                    </a:solidFill>
                  </a:rPr>
                  <a:t>Society</a:t>
                </a:r>
              </a:p>
            </p:txBody>
          </p:sp>
        </p:grpSp>
      </p:grpSp>
      <p:grpSp>
        <p:nvGrpSpPr>
          <p:cNvPr id="95" name="Group 94"/>
          <p:cNvGrpSpPr/>
          <p:nvPr/>
        </p:nvGrpSpPr>
        <p:grpSpPr>
          <a:xfrm>
            <a:off x="8637559" y="2474063"/>
            <a:ext cx="1644801" cy="3439993"/>
            <a:chOff x="7215158" y="2321662"/>
            <a:chExt cx="1644801" cy="3439993"/>
          </a:xfrm>
        </p:grpSpPr>
        <p:sp>
          <p:nvSpPr>
            <p:cNvPr id="68" name="Rectangle 67"/>
            <p:cNvSpPr/>
            <p:nvPr/>
          </p:nvSpPr>
          <p:spPr>
            <a:xfrm>
              <a:off x="7215158" y="2321662"/>
              <a:ext cx="1644801" cy="3439993"/>
            </a:xfrm>
            <a:prstGeom prst="rect">
              <a:avLst/>
            </a:prstGeom>
            <a:solidFill>
              <a:srgbClr val="FFFFFF"/>
            </a:solidFill>
            <a:ln w="28575" cmpd="sng">
              <a:solidFill>
                <a:srgbClr val="202A3A"/>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TextBox 68"/>
            <p:cNvSpPr txBox="1"/>
            <p:nvPr/>
          </p:nvSpPr>
          <p:spPr>
            <a:xfrm>
              <a:off x="7215158" y="2348034"/>
              <a:ext cx="1644801" cy="646331"/>
            </a:xfrm>
            <a:prstGeom prst="rect">
              <a:avLst/>
            </a:prstGeom>
            <a:noFill/>
          </p:spPr>
          <p:txBody>
            <a:bodyPr wrap="square" rtlCol="0">
              <a:spAutoFit/>
            </a:bodyPr>
            <a:lstStyle/>
            <a:p>
              <a:pPr algn="ctr"/>
              <a:r>
                <a:rPr lang="en-US" dirty="0">
                  <a:solidFill>
                    <a:srgbClr val="202A3A"/>
                  </a:solidFill>
                </a:rPr>
                <a:t>DISTAL</a:t>
              </a:r>
            </a:p>
            <a:p>
              <a:pPr algn="ctr"/>
              <a:r>
                <a:rPr lang="en-US" dirty="0">
                  <a:solidFill>
                    <a:srgbClr val="202A3A"/>
                  </a:solidFill>
                </a:rPr>
                <a:t>OUTCOMES</a:t>
              </a:r>
            </a:p>
          </p:txBody>
        </p:sp>
        <p:grpSp>
          <p:nvGrpSpPr>
            <p:cNvPr id="70" name="Group 69"/>
            <p:cNvGrpSpPr/>
            <p:nvPr/>
          </p:nvGrpSpPr>
          <p:grpSpPr>
            <a:xfrm>
              <a:off x="7340079" y="3074186"/>
              <a:ext cx="1405931" cy="523220"/>
              <a:chOff x="530916" y="645458"/>
              <a:chExt cx="1405931" cy="523220"/>
            </a:xfrm>
          </p:grpSpPr>
          <p:sp>
            <p:nvSpPr>
              <p:cNvPr id="80" name="Rectangle 79"/>
              <p:cNvSpPr/>
              <p:nvPr/>
            </p:nvSpPr>
            <p:spPr>
              <a:xfrm>
                <a:off x="530917" y="676691"/>
                <a:ext cx="1405368" cy="457200"/>
              </a:xfrm>
              <a:prstGeom prst="rect">
                <a:avLst/>
              </a:prstGeom>
              <a:solidFill>
                <a:srgbClr val="FFFFFF"/>
              </a:solidFill>
              <a:ln w="28575" cmpd="sng">
                <a:solidFill>
                  <a:srgbClr val="DA512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 name="TextBox 80"/>
              <p:cNvSpPr txBox="1"/>
              <p:nvPr/>
            </p:nvSpPr>
            <p:spPr>
              <a:xfrm>
                <a:off x="530916" y="645458"/>
                <a:ext cx="1405931" cy="523220"/>
              </a:xfrm>
              <a:prstGeom prst="rect">
                <a:avLst/>
              </a:prstGeom>
              <a:noFill/>
            </p:spPr>
            <p:txBody>
              <a:bodyPr wrap="square" rtlCol="0">
                <a:spAutoFit/>
              </a:bodyPr>
              <a:lstStyle/>
              <a:p>
                <a:pPr algn="ctr"/>
                <a:r>
                  <a:rPr lang="en-US" sz="1400" dirty="0">
                    <a:solidFill>
                      <a:srgbClr val="202A3A"/>
                    </a:solidFill>
                  </a:rPr>
                  <a:t>Individual Learner</a:t>
                </a:r>
              </a:p>
            </p:txBody>
          </p:sp>
        </p:grpSp>
        <p:grpSp>
          <p:nvGrpSpPr>
            <p:cNvPr id="71" name="Group 70"/>
            <p:cNvGrpSpPr/>
            <p:nvPr/>
          </p:nvGrpSpPr>
          <p:grpSpPr>
            <a:xfrm>
              <a:off x="7339517" y="3790631"/>
              <a:ext cx="1405931" cy="523220"/>
              <a:chOff x="530916" y="645458"/>
              <a:chExt cx="1405931" cy="523220"/>
            </a:xfrm>
          </p:grpSpPr>
          <p:sp>
            <p:nvSpPr>
              <p:cNvPr id="78" name="Rectangle 77"/>
              <p:cNvSpPr/>
              <p:nvPr/>
            </p:nvSpPr>
            <p:spPr>
              <a:xfrm>
                <a:off x="530917" y="676691"/>
                <a:ext cx="1405368" cy="457200"/>
              </a:xfrm>
              <a:prstGeom prst="rect">
                <a:avLst/>
              </a:prstGeom>
              <a:solidFill>
                <a:srgbClr val="FFFFFF"/>
              </a:solidFill>
              <a:ln w="28575" cmpd="sng">
                <a:solidFill>
                  <a:srgbClr val="DA512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TextBox 78"/>
              <p:cNvSpPr txBox="1"/>
              <p:nvPr/>
            </p:nvSpPr>
            <p:spPr>
              <a:xfrm>
                <a:off x="530916" y="645458"/>
                <a:ext cx="1405931" cy="523220"/>
              </a:xfrm>
              <a:prstGeom prst="rect">
                <a:avLst/>
              </a:prstGeom>
              <a:noFill/>
            </p:spPr>
            <p:txBody>
              <a:bodyPr wrap="square" rtlCol="0">
                <a:spAutoFit/>
              </a:bodyPr>
              <a:lstStyle/>
              <a:p>
                <a:pPr algn="ctr"/>
                <a:r>
                  <a:rPr lang="en-US" sz="1400" dirty="0">
                    <a:solidFill>
                      <a:srgbClr val="202A3A"/>
                    </a:solidFill>
                  </a:rPr>
                  <a:t>Individual Educator</a:t>
                </a:r>
              </a:p>
            </p:txBody>
          </p:sp>
        </p:grpSp>
        <p:grpSp>
          <p:nvGrpSpPr>
            <p:cNvPr id="72" name="Group 71"/>
            <p:cNvGrpSpPr/>
            <p:nvPr/>
          </p:nvGrpSpPr>
          <p:grpSpPr>
            <a:xfrm>
              <a:off x="7340080" y="4572530"/>
              <a:ext cx="1405931" cy="457200"/>
              <a:chOff x="530916" y="661074"/>
              <a:chExt cx="1405931" cy="457200"/>
            </a:xfrm>
          </p:grpSpPr>
          <p:sp>
            <p:nvSpPr>
              <p:cNvPr id="76" name="Rectangle 75"/>
              <p:cNvSpPr/>
              <p:nvPr/>
            </p:nvSpPr>
            <p:spPr>
              <a:xfrm>
                <a:off x="530917" y="661074"/>
                <a:ext cx="1405368" cy="457200"/>
              </a:xfrm>
              <a:prstGeom prst="rect">
                <a:avLst/>
              </a:prstGeom>
              <a:solidFill>
                <a:srgbClr val="FFFFFF"/>
              </a:solidFill>
              <a:ln w="28575" cmpd="sng">
                <a:solidFill>
                  <a:srgbClr val="DA512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TextBox 76"/>
              <p:cNvSpPr txBox="1"/>
              <p:nvPr/>
            </p:nvSpPr>
            <p:spPr>
              <a:xfrm>
                <a:off x="530916" y="735786"/>
                <a:ext cx="1405931" cy="307777"/>
              </a:xfrm>
              <a:prstGeom prst="rect">
                <a:avLst/>
              </a:prstGeom>
              <a:noFill/>
            </p:spPr>
            <p:txBody>
              <a:bodyPr wrap="square" rtlCol="0">
                <a:spAutoFit/>
              </a:bodyPr>
              <a:lstStyle/>
              <a:p>
                <a:pPr algn="ctr"/>
                <a:r>
                  <a:rPr lang="en-US" sz="1400" dirty="0">
                    <a:solidFill>
                      <a:srgbClr val="202A3A"/>
                    </a:solidFill>
                  </a:rPr>
                  <a:t>Institution</a:t>
                </a:r>
              </a:p>
            </p:txBody>
          </p:sp>
        </p:grpSp>
        <p:grpSp>
          <p:nvGrpSpPr>
            <p:cNvPr id="73" name="Group 72"/>
            <p:cNvGrpSpPr/>
            <p:nvPr/>
          </p:nvGrpSpPr>
          <p:grpSpPr>
            <a:xfrm>
              <a:off x="7338955" y="5237663"/>
              <a:ext cx="1405931" cy="457200"/>
              <a:chOff x="530916" y="661074"/>
              <a:chExt cx="1405931" cy="457200"/>
            </a:xfrm>
          </p:grpSpPr>
          <p:sp>
            <p:nvSpPr>
              <p:cNvPr id="74" name="Rectangle 73"/>
              <p:cNvSpPr/>
              <p:nvPr/>
            </p:nvSpPr>
            <p:spPr>
              <a:xfrm>
                <a:off x="530917" y="661074"/>
                <a:ext cx="1405368" cy="457200"/>
              </a:xfrm>
              <a:prstGeom prst="rect">
                <a:avLst/>
              </a:prstGeom>
              <a:solidFill>
                <a:srgbClr val="FFFFFF"/>
              </a:solidFill>
              <a:ln w="28575" cmpd="sng">
                <a:solidFill>
                  <a:srgbClr val="DA512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TextBox 74"/>
              <p:cNvSpPr txBox="1"/>
              <p:nvPr/>
            </p:nvSpPr>
            <p:spPr>
              <a:xfrm>
                <a:off x="530916" y="735786"/>
                <a:ext cx="1405931" cy="307777"/>
              </a:xfrm>
              <a:prstGeom prst="rect">
                <a:avLst/>
              </a:prstGeom>
              <a:noFill/>
            </p:spPr>
            <p:txBody>
              <a:bodyPr wrap="square" rtlCol="0">
                <a:spAutoFit/>
              </a:bodyPr>
              <a:lstStyle/>
              <a:p>
                <a:pPr algn="ctr"/>
                <a:r>
                  <a:rPr lang="en-US" sz="1400" dirty="0">
                    <a:solidFill>
                      <a:srgbClr val="202A3A"/>
                    </a:solidFill>
                  </a:rPr>
                  <a:t>Society</a:t>
                </a:r>
              </a:p>
            </p:txBody>
          </p:sp>
        </p:grpSp>
      </p:grpSp>
      <p:cxnSp>
        <p:nvCxnSpPr>
          <p:cNvPr id="46" name="Straight Arrow Connector 45"/>
          <p:cNvCxnSpPr>
            <a:stCxn id="4" idx="3"/>
            <a:endCxn id="22" idx="1"/>
          </p:cNvCxnSpPr>
          <p:nvPr/>
        </p:nvCxnSpPr>
        <p:spPr>
          <a:xfrm>
            <a:off x="3483607" y="3114224"/>
            <a:ext cx="617957" cy="0"/>
          </a:xfrm>
          <a:prstGeom prst="straightConnector1">
            <a:avLst/>
          </a:prstGeom>
          <a:ln w="38100" cmpd="sng">
            <a:solidFill>
              <a:srgbClr val="202A3A"/>
            </a:solidFill>
            <a:tailEnd type="arrow"/>
          </a:ln>
        </p:spPr>
        <p:style>
          <a:lnRef idx="2">
            <a:schemeClr val="accent1"/>
          </a:lnRef>
          <a:fillRef idx="0">
            <a:schemeClr val="accent1"/>
          </a:fillRef>
          <a:effectRef idx="1">
            <a:schemeClr val="accent1"/>
          </a:effectRef>
          <a:fontRef idx="minor">
            <a:schemeClr val="tx1"/>
          </a:fontRef>
        </p:style>
      </p:cxnSp>
      <p:cxnSp>
        <p:nvCxnSpPr>
          <p:cNvPr id="85" name="Straight Arrow Connector 84"/>
          <p:cNvCxnSpPr/>
          <p:nvPr/>
        </p:nvCxnSpPr>
        <p:spPr>
          <a:xfrm>
            <a:off x="5746365" y="4395705"/>
            <a:ext cx="617957" cy="0"/>
          </a:xfrm>
          <a:prstGeom prst="straightConnector1">
            <a:avLst/>
          </a:prstGeom>
          <a:ln w="38100" cmpd="sng">
            <a:solidFill>
              <a:srgbClr val="202A3A"/>
            </a:solidFill>
            <a:tailEnd type="arrow"/>
          </a:ln>
        </p:spPr>
        <p:style>
          <a:lnRef idx="2">
            <a:schemeClr val="accent1"/>
          </a:lnRef>
          <a:fillRef idx="0">
            <a:schemeClr val="accent1"/>
          </a:fillRef>
          <a:effectRef idx="1">
            <a:schemeClr val="accent1"/>
          </a:effectRef>
          <a:fontRef idx="minor">
            <a:schemeClr val="tx1"/>
          </a:fontRef>
        </p:style>
      </p:cxnSp>
      <p:cxnSp>
        <p:nvCxnSpPr>
          <p:cNvPr id="86" name="Straight Arrow Connector 85"/>
          <p:cNvCxnSpPr/>
          <p:nvPr/>
        </p:nvCxnSpPr>
        <p:spPr>
          <a:xfrm>
            <a:off x="8027114" y="4395705"/>
            <a:ext cx="617957" cy="0"/>
          </a:xfrm>
          <a:prstGeom prst="straightConnector1">
            <a:avLst/>
          </a:prstGeom>
          <a:ln w="38100" cmpd="sng">
            <a:solidFill>
              <a:srgbClr val="202A3A"/>
            </a:solidFill>
            <a:tailEnd type="arrow"/>
          </a:ln>
        </p:spPr>
        <p:style>
          <a:lnRef idx="2">
            <a:schemeClr val="accent1"/>
          </a:lnRef>
          <a:fillRef idx="0">
            <a:schemeClr val="accent1"/>
          </a:fillRef>
          <a:effectRef idx="1">
            <a:schemeClr val="accent1"/>
          </a:effectRef>
          <a:fontRef idx="minor">
            <a:schemeClr val="tx1"/>
          </a:fontRef>
        </p:style>
      </p:cxnSp>
      <p:cxnSp>
        <p:nvCxnSpPr>
          <p:cNvPr id="87" name="Straight Arrow Connector 86"/>
          <p:cNvCxnSpPr/>
          <p:nvPr/>
        </p:nvCxnSpPr>
        <p:spPr>
          <a:xfrm>
            <a:off x="5746365" y="1697520"/>
            <a:ext cx="617957" cy="0"/>
          </a:xfrm>
          <a:prstGeom prst="straightConnector1">
            <a:avLst/>
          </a:prstGeom>
          <a:ln w="28575" cmpd="sng">
            <a:solidFill>
              <a:srgbClr val="202A3A"/>
            </a:solidFill>
            <a:prstDash val="dash"/>
            <a:tailEnd type="arrow"/>
          </a:ln>
        </p:spPr>
        <p:style>
          <a:lnRef idx="2">
            <a:schemeClr val="accent1"/>
          </a:lnRef>
          <a:fillRef idx="0">
            <a:schemeClr val="accent1"/>
          </a:fillRef>
          <a:effectRef idx="1">
            <a:schemeClr val="accent1"/>
          </a:effectRef>
          <a:fontRef idx="minor">
            <a:schemeClr val="tx1"/>
          </a:fontRef>
        </p:style>
      </p:cxnSp>
      <p:cxnSp>
        <p:nvCxnSpPr>
          <p:cNvPr id="52" name="Straight Connector 51"/>
          <p:cNvCxnSpPr>
            <a:stCxn id="68" idx="2"/>
          </p:cNvCxnSpPr>
          <p:nvPr/>
        </p:nvCxnSpPr>
        <p:spPr>
          <a:xfrm flipH="1">
            <a:off x="9457953" y="5914055"/>
            <a:ext cx="2006" cy="544804"/>
          </a:xfrm>
          <a:prstGeom prst="line">
            <a:avLst/>
          </a:prstGeom>
          <a:ln>
            <a:solidFill>
              <a:srgbClr val="202A3A"/>
            </a:solidFill>
          </a:ln>
          <a:effectLst/>
        </p:spPr>
        <p:style>
          <a:lnRef idx="2">
            <a:schemeClr val="accent1"/>
          </a:lnRef>
          <a:fillRef idx="0">
            <a:schemeClr val="accent1"/>
          </a:fillRef>
          <a:effectRef idx="1">
            <a:schemeClr val="accent1"/>
          </a:effectRef>
          <a:fontRef idx="minor">
            <a:schemeClr val="tx1"/>
          </a:fontRef>
        </p:style>
      </p:cxnSp>
      <p:cxnSp>
        <p:nvCxnSpPr>
          <p:cNvPr id="54" name="Straight Connector 53"/>
          <p:cNvCxnSpPr/>
          <p:nvPr/>
        </p:nvCxnSpPr>
        <p:spPr>
          <a:xfrm flipH="1">
            <a:off x="2629814" y="6452509"/>
            <a:ext cx="6831315" cy="0"/>
          </a:xfrm>
          <a:prstGeom prst="line">
            <a:avLst/>
          </a:prstGeom>
          <a:ln>
            <a:solidFill>
              <a:srgbClr val="202A3A"/>
            </a:solidFill>
          </a:ln>
          <a:effectLst/>
        </p:spPr>
        <p:style>
          <a:lnRef idx="2">
            <a:schemeClr val="accent1"/>
          </a:lnRef>
          <a:fillRef idx="0">
            <a:schemeClr val="accent1"/>
          </a:fillRef>
          <a:effectRef idx="1">
            <a:schemeClr val="accent1"/>
          </a:effectRef>
          <a:fontRef idx="minor">
            <a:schemeClr val="tx1"/>
          </a:fontRef>
        </p:style>
      </p:cxnSp>
      <p:cxnSp>
        <p:nvCxnSpPr>
          <p:cNvPr id="89" name="Straight Arrow Connector 88"/>
          <p:cNvCxnSpPr/>
          <p:nvPr/>
        </p:nvCxnSpPr>
        <p:spPr>
          <a:xfrm flipV="1">
            <a:off x="2629813" y="5951119"/>
            <a:ext cx="0" cy="507740"/>
          </a:xfrm>
          <a:prstGeom prst="straightConnector1">
            <a:avLst/>
          </a:prstGeom>
          <a:ln>
            <a:solidFill>
              <a:srgbClr val="202A3A"/>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90" name="Straight Arrow Connector 89"/>
          <p:cNvCxnSpPr/>
          <p:nvPr/>
        </p:nvCxnSpPr>
        <p:spPr>
          <a:xfrm flipV="1">
            <a:off x="4891929" y="5951119"/>
            <a:ext cx="0" cy="507740"/>
          </a:xfrm>
          <a:prstGeom prst="straightConnector1">
            <a:avLst/>
          </a:prstGeom>
          <a:ln>
            <a:solidFill>
              <a:srgbClr val="202A3A"/>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93" name="Straight Connector 92"/>
          <p:cNvCxnSpPr/>
          <p:nvPr/>
        </p:nvCxnSpPr>
        <p:spPr>
          <a:xfrm flipH="1">
            <a:off x="7197353" y="5914055"/>
            <a:ext cx="2006" cy="544804"/>
          </a:xfrm>
          <a:prstGeom prst="line">
            <a:avLst/>
          </a:prstGeom>
          <a:ln>
            <a:solidFill>
              <a:srgbClr val="202A3A"/>
            </a:solidFill>
          </a:ln>
          <a:effectLst/>
        </p:spPr>
        <p:style>
          <a:lnRef idx="2">
            <a:schemeClr val="accent1"/>
          </a:lnRef>
          <a:fillRef idx="0">
            <a:schemeClr val="accent1"/>
          </a:fillRef>
          <a:effectRef idx="1">
            <a:schemeClr val="accent1"/>
          </a:effectRef>
          <a:fontRef idx="minor">
            <a:schemeClr val="tx1"/>
          </a:fontRef>
        </p:style>
      </p:cxnSp>
      <p:sp>
        <p:nvSpPr>
          <p:cNvPr id="96" name="TextBox 95"/>
          <p:cNvSpPr txBox="1"/>
          <p:nvPr/>
        </p:nvSpPr>
        <p:spPr>
          <a:xfrm>
            <a:off x="5219700" y="6083177"/>
            <a:ext cx="1641796" cy="369332"/>
          </a:xfrm>
          <a:prstGeom prst="rect">
            <a:avLst/>
          </a:prstGeom>
          <a:noFill/>
        </p:spPr>
        <p:txBody>
          <a:bodyPr wrap="none" rtlCol="0">
            <a:spAutoFit/>
          </a:bodyPr>
          <a:lstStyle/>
          <a:p>
            <a:r>
              <a:rPr lang="en-US" dirty="0">
                <a:solidFill>
                  <a:srgbClr val="202A3A"/>
                </a:solidFill>
              </a:rPr>
              <a:t>Feedback Loop</a:t>
            </a:r>
          </a:p>
        </p:txBody>
      </p:sp>
      <p:sp>
        <p:nvSpPr>
          <p:cNvPr id="99" name="TextBox 98"/>
          <p:cNvSpPr txBox="1"/>
          <p:nvPr/>
        </p:nvSpPr>
        <p:spPr>
          <a:xfrm>
            <a:off x="7197353" y="330344"/>
            <a:ext cx="2848024" cy="461665"/>
          </a:xfrm>
          <a:prstGeom prst="rect">
            <a:avLst/>
          </a:prstGeom>
          <a:noFill/>
        </p:spPr>
        <p:txBody>
          <a:bodyPr wrap="none" rtlCol="0">
            <a:spAutoFit/>
          </a:bodyPr>
          <a:lstStyle/>
          <a:p>
            <a:r>
              <a:rPr lang="en-US" sz="2400" b="1" dirty="0">
                <a:solidFill>
                  <a:srgbClr val="202A3A"/>
                </a:solidFill>
              </a:rPr>
              <a:t>Institutional Culture</a:t>
            </a:r>
          </a:p>
        </p:txBody>
      </p:sp>
    </p:spTree>
    <p:extLst>
      <p:ext uri="{BB962C8B-B14F-4D97-AF65-F5344CB8AC3E}">
        <p14:creationId xmlns:p14="http://schemas.microsoft.com/office/powerpoint/2010/main" val="4118703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32873" y="1507352"/>
            <a:ext cx="11259127" cy="986109"/>
          </a:xfrm>
        </p:spPr>
        <p:txBody>
          <a:bodyPr>
            <a:noAutofit/>
          </a:bodyPr>
          <a:lstStyle/>
          <a:p>
            <a:pPr algn="ctr"/>
            <a:r>
              <a:rPr lang="en-US" sz="3200" b="1" dirty="0"/>
              <a:t>For Next Meeting:</a:t>
            </a:r>
          </a:p>
          <a:p>
            <a:pPr algn="ctr"/>
            <a:r>
              <a:rPr lang="en-US" sz="3200" b="1" dirty="0"/>
              <a:t> </a:t>
            </a:r>
          </a:p>
          <a:p>
            <a:pPr algn="ctr"/>
            <a:endParaRPr lang="en-US" sz="3200" b="1" dirty="0"/>
          </a:p>
          <a:p>
            <a:pPr algn="ctr"/>
            <a:r>
              <a:rPr lang="en-US" sz="3200" b="1" dirty="0"/>
              <a:t>Task Force Members Select a Part of the Framework to Begin Writing Guidelines for Fairness and Equity</a:t>
            </a:r>
          </a:p>
        </p:txBody>
      </p:sp>
    </p:spTree>
    <p:extLst>
      <p:ext uri="{BB962C8B-B14F-4D97-AF65-F5344CB8AC3E}">
        <p14:creationId xmlns:p14="http://schemas.microsoft.com/office/powerpoint/2010/main" val="1654659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otalTime>2444</TotalTime>
  <Words>284</Words>
  <Application>Microsoft Office PowerPoint</Application>
  <PresentationFormat>Widescreen</PresentationFormat>
  <Paragraphs>69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Corbel</vt:lpstr>
      <vt:lpstr>Parallax</vt:lpstr>
      <vt:lpstr>Fairness and Equity in Assessment Task Force: Guidelines Development Group</vt:lpstr>
      <vt:lpstr>Agenda</vt:lpstr>
      <vt:lpstr>The Charge</vt:lpstr>
      <vt:lpstr> Groups </vt:lpstr>
      <vt:lpstr>Types of Assessments   </vt:lpstr>
      <vt:lpstr>Possible Approaches or Frameworks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 Assessment Task Force</dc:title>
  <dc:creator>Brophy,Timothy S</dc:creator>
  <cp:lastModifiedBy>Brophy,Timothy S</cp:lastModifiedBy>
  <cp:revision>125</cp:revision>
  <dcterms:created xsi:type="dcterms:W3CDTF">2019-09-25T17:23:23Z</dcterms:created>
  <dcterms:modified xsi:type="dcterms:W3CDTF">2021-03-17T19:33:21Z</dcterms:modified>
</cp:coreProperties>
</file>