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3" r:id="rId6"/>
    <p:sldId id="304" r:id="rId7"/>
    <p:sldId id="305" r:id="rId8"/>
    <p:sldId id="28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06" d="100"/>
          <a:sy n="106" d="100"/>
        </p:scale>
        <p:origin x="14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The Guideline Development Group Role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endParaRPr lang="en-US" dirty="0"/>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Types of Assessments</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Possible Frameworks</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Work for Next Two Weeks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endParaRPr lang="en-US" dirty="0"/>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en-US" sz="30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en-US" sz="3000" kern="1200" dirty="0"/>
            <a:t>The Guideline Development Group Role</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endParaRPr lang="en-US" sz="3000" kern="1200" dirty="0"/>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en-US" sz="3000" kern="1200" dirty="0"/>
            <a:t>Types of Assessments</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en-US" sz="3000" kern="1200" dirty="0"/>
            <a:t>Possible Frameworks</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r>
            <a:rPr lang="en-US" sz="3000" kern="1200" dirty="0"/>
            <a:t>Work for Next Two Weeks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ctr" defTabSz="1333500">
            <a:lnSpc>
              <a:spcPct val="90000"/>
            </a:lnSpc>
            <a:spcBef>
              <a:spcPct val="0"/>
            </a:spcBef>
            <a:spcAft>
              <a:spcPct val="35000"/>
            </a:spcAft>
            <a:buNone/>
          </a:pPr>
          <a:endParaRPr lang="en-US" sz="3000" kern="1200" dirty="0"/>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a:t>Guidelines 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March 11, 2021</a:t>
            </a:r>
          </a:p>
          <a:p>
            <a:r>
              <a:rPr lang="en-US" dirty="0"/>
              <a:t>2-3pm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290372354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a:p>
            <a:pPr marL="0" indent="0">
              <a:buNone/>
            </a:pPr>
            <a:r>
              <a:rPr lang="en-US" sz="2000" b="1" dirty="0">
                <a:solidFill>
                  <a:srgbClr val="FFC000"/>
                </a:solidFill>
              </a:rPr>
              <a:t>Model Development Group</a:t>
            </a:r>
          </a:p>
          <a:p>
            <a:pPr marL="0" indent="0">
              <a:buNone/>
            </a:pPr>
            <a:r>
              <a:rPr lang="en-US" sz="2000" dirty="0">
                <a:solidFill>
                  <a:schemeClr val="bg1"/>
                </a:solidFill>
              </a:rPr>
              <a:t>Work with Corinne Huggins-Manley to locate and develop models that operationalize the guidelines in various contexts; provide the guideline development group with modifications to increase their utility.</a:t>
            </a: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Types of Assessments  </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r>
              <a:rPr lang="en-US" sz="4000" b="1" dirty="0">
                <a:solidFill>
                  <a:srgbClr val="FFC000"/>
                </a:solidFill>
              </a:rPr>
              <a:t>Faculty</a:t>
            </a:r>
          </a:p>
          <a:p>
            <a:endParaRPr lang="en-US" sz="4000" b="1" dirty="0">
              <a:solidFill>
                <a:srgbClr val="FFC000"/>
              </a:solidFill>
            </a:endParaRPr>
          </a:p>
          <a:p>
            <a:r>
              <a:rPr lang="en-US" sz="4000" b="1" dirty="0">
                <a:solidFill>
                  <a:srgbClr val="FFC000"/>
                </a:solidFill>
              </a:rPr>
              <a:t>Students</a:t>
            </a:r>
          </a:p>
          <a:p>
            <a:endParaRPr lang="en-US" sz="4000" b="1" dirty="0">
              <a:solidFill>
                <a:srgbClr val="FFC000"/>
              </a:solidFill>
            </a:endParaRPr>
          </a:p>
          <a:p>
            <a:r>
              <a:rPr lang="en-US" sz="4000" b="1" dirty="0">
                <a:solidFill>
                  <a:srgbClr val="FFC000"/>
                </a:solidFill>
              </a:rPr>
              <a:t>Staff</a:t>
            </a:r>
          </a:p>
          <a:p>
            <a:endParaRPr lang="en-US" sz="2000" b="1" dirty="0">
              <a:solidFill>
                <a:srgbClr val="FFC000"/>
              </a:solidFill>
            </a:endParaRPr>
          </a:p>
          <a:p>
            <a:endParaRPr lang="en-US" sz="2000" dirty="0">
              <a:solidFill>
                <a:schemeClr val="bg1"/>
              </a:solidFill>
            </a:endParaRPr>
          </a:p>
        </p:txBody>
      </p:sp>
    </p:spTree>
    <p:extLst>
      <p:ext uri="{BB962C8B-B14F-4D97-AF65-F5344CB8AC3E}">
        <p14:creationId xmlns:p14="http://schemas.microsoft.com/office/powerpoint/2010/main" val="403423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Possible Approaches or Frameworks</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lvl="1"/>
            <a:r>
              <a:rPr lang="en-US" sz="4000" b="1" dirty="0">
                <a:solidFill>
                  <a:schemeClr val="bg1"/>
                </a:solidFill>
                <a:latin typeface="Calibri" panose="020F0502020204030204" pitchFamily="34" charset="0"/>
              </a:rPr>
              <a:t>Assessment Process</a:t>
            </a:r>
          </a:p>
          <a:p>
            <a:pPr lvl="1"/>
            <a:r>
              <a:rPr lang="en-US" sz="4000" b="1" dirty="0">
                <a:solidFill>
                  <a:schemeClr val="bg1"/>
                </a:solidFill>
                <a:latin typeface="Calibri" panose="020F0502020204030204" pitchFamily="34" charset="0"/>
              </a:rPr>
              <a:t>Assessment Type</a:t>
            </a:r>
          </a:p>
          <a:p>
            <a:pPr lvl="1"/>
            <a:r>
              <a:rPr lang="en-US" sz="4000" b="1" dirty="0">
                <a:solidFill>
                  <a:schemeClr val="bg1"/>
                </a:solidFill>
                <a:latin typeface="Calibri" panose="020F0502020204030204" pitchFamily="34" charset="0"/>
              </a:rPr>
              <a:t>Stakeholder’s Dimension View</a:t>
            </a:r>
          </a:p>
          <a:p>
            <a:pPr lvl="1"/>
            <a:r>
              <a:rPr lang="en-US" sz="4000" b="1" dirty="0">
                <a:solidFill>
                  <a:schemeClr val="bg1"/>
                </a:solidFill>
                <a:latin typeface="Calibri" panose="020F0502020204030204" pitchFamily="34" charset="0"/>
              </a:rPr>
              <a:t>Mixed</a:t>
            </a:r>
          </a:p>
        </p:txBody>
      </p:sp>
    </p:spTree>
    <p:extLst>
      <p:ext uri="{BB962C8B-B14F-4D97-AF65-F5344CB8AC3E}">
        <p14:creationId xmlns:p14="http://schemas.microsoft.com/office/powerpoint/2010/main" val="252289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a:xfrm>
            <a:off x="1638300" y="152400"/>
            <a:ext cx="8928100" cy="6616700"/>
          </a:xfrm>
          <a:prstGeom prst="rect">
            <a:avLst/>
          </a:prstGeom>
          <a:solidFill>
            <a:srgbClr val="CE690D">
              <a:alpha val="38000"/>
            </a:srgbClr>
          </a:solidFill>
          <a:ln>
            <a:solidFill>
              <a:srgbClr val="CE69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1838806" y="277329"/>
            <a:ext cx="1644801" cy="5673791"/>
          </a:xfrm>
          <a:prstGeom prst="rect">
            <a:avLst/>
          </a:prstGeom>
          <a:solidFill>
            <a:srgbClr val="FFFFFF"/>
          </a:solidFill>
          <a:ln w="28575" cmpd="sng">
            <a:solidFill>
              <a:srgbClr val="202A3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20"/>
          <p:cNvGrpSpPr/>
          <p:nvPr/>
        </p:nvGrpSpPr>
        <p:grpSpPr>
          <a:xfrm>
            <a:off x="1953317" y="829092"/>
            <a:ext cx="1405368" cy="968189"/>
            <a:chOff x="530917" y="676691"/>
            <a:chExt cx="1405368" cy="968189"/>
          </a:xfrm>
        </p:grpSpPr>
        <p:sp>
          <p:nvSpPr>
            <p:cNvPr id="5" name="Rectangle 4"/>
            <p:cNvSpPr/>
            <p:nvPr/>
          </p:nvSpPr>
          <p:spPr>
            <a:xfrm>
              <a:off x="530917" y="676691"/>
              <a:ext cx="1405368" cy="968189"/>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44949" y="687102"/>
              <a:ext cx="925253" cy="369332"/>
            </a:xfrm>
            <a:prstGeom prst="rect">
              <a:avLst/>
            </a:prstGeom>
            <a:noFill/>
          </p:spPr>
          <p:txBody>
            <a:bodyPr wrap="none" rtlCol="0">
              <a:spAutoFit/>
            </a:bodyPr>
            <a:lstStyle/>
            <a:p>
              <a:pPr algn="ctr"/>
              <a:r>
                <a:rPr lang="en-US" dirty="0">
                  <a:solidFill>
                    <a:srgbClr val="202A3A"/>
                  </a:solidFill>
                </a:rPr>
                <a:t>Learner</a:t>
              </a:r>
            </a:p>
          </p:txBody>
        </p:sp>
        <p:sp>
          <p:nvSpPr>
            <p:cNvPr id="7" name="TextBox 6"/>
            <p:cNvSpPr txBox="1"/>
            <p:nvPr/>
          </p:nvSpPr>
          <p:spPr>
            <a:xfrm>
              <a:off x="530917" y="1019370"/>
              <a:ext cx="1405368" cy="577081"/>
            </a:xfrm>
            <a:prstGeom prst="rect">
              <a:avLst/>
            </a:prstGeom>
            <a:noFill/>
          </p:spPr>
          <p:txBody>
            <a:bodyPr wrap="square" rtlCol="0">
              <a:spAutoFit/>
            </a:bodyPr>
            <a:lstStyle/>
            <a:p>
              <a:pPr indent="-91440">
                <a:buFont typeface="Arial"/>
                <a:buChar char="•"/>
              </a:pPr>
              <a:r>
                <a:rPr lang="en-US" sz="1050" dirty="0">
                  <a:solidFill>
                    <a:srgbClr val="202A3A"/>
                  </a:solidFill>
                </a:rPr>
                <a:t>Experience</a:t>
              </a:r>
            </a:p>
            <a:p>
              <a:pPr indent="-91440">
                <a:buFont typeface="Arial"/>
                <a:buChar char="•"/>
              </a:pPr>
              <a:r>
                <a:rPr lang="en-US" sz="1050" dirty="0">
                  <a:solidFill>
                    <a:srgbClr val="202A3A"/>
                  </a:solidFill>
                </a:rPr>
                <a:t>Gender</a:t>
              </a:r>
            </a:p>
            <a:p>
              <a:pPr indent="-91440">
                <a:buFont typeface="Arial"/>
                <a:buChar char="•"/>
              </a:pPr>
              <a:r>
                <a:rPr lang="en-US" sz="1050" dirty="0">
                  <a:solidFill>
                    <a:srgbClr val="202A3A"/>
                  </a:solidFill>
                </a:rPr>
                <a:t>Self-efficacy</a:t>
              </a:r>
            </a:p>
          </p:txBody>
        </p:sp>
      </p:grpSp>
      <p:grpSp>
        <p:nvGrpSpPr>
          <p:cNvPr id="20" name="Group 19"/>
          <p:cNvGrpSpPr/>
          <p:nvPr/>
        </p:nvGrpSpPr>
        <p:grpSpPr>
          <a:xfrm>
            <a:off x="1953317" y="2131384"/>
            <a:ext cx="1405368" cy="1081343"/>
            <a:chOff x="530917" y="1963849"/>
            <a:chExt cx="1405368" cy="1081343"/>
          </a:xfrm>
        </p:grpSpPr>
        <p:sp>
          <p:nvSpPr>
            <p:cNvPr id="8" name="Rectangle 7"/>
            <p:cNvSpPr/>
            <p:nvPr/>
          </p:nvSpPr>
          <p:spPr>
            <a:xfrm>
              <a:off x="530917" y="1963849"/>
              <a:ext cx="1405368" cy="968189"/>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57586" y="1974260"/>
              <a:ext cx="1099981" cy="369332"/>
            </a:xfrm>
            <a:prstGeom prst="rect">
              <a:avLst/>
            </a:prstGeom>
            <a:noFill/>
          </p:spPr>
          <p:txBody>
            <a:bodyPr wrap="none" rtlCol="0">
              <a:spAutoFit/>
            </a:bodyPr>
            <a:lstStyle/>
            <a:p>
              <a:pPr algn="ctr"/>
              <a:r>
                <a:rPr lang="en-US" dirty="0">
                  <a:solidFill>
                    <a:srgbClr val="202A3A"/>
                  </a:solidFill>
                </a:rPr>
                <a:t>Evaluator</a:t>
              </a:r>
            </a:p>
          </p:txBody>
        </p:sp>
        <p:sp>
          <p:nvSpPr>
            <p:cNvPr id="10" name="TextBox 9"/>
            <p:cNvSpPr txBox="1"/>
            <p:nvPr/>
          </p:nvSpPr>
          <p:spPr>
            <a:xfrm>
              <a:off x="530917" y="2306528"/>
              <a:ext cx="1405368" cy="738664"/>
            </a:xfrm>
            <a:prstGeom prst="rect">
              <a:avLst/>
            </a:prstGeom>
            <a:noFill/>
          </p:spPr>
          <p:txBody>
            <a:bodyPr wrap="square" rtlCol="0">
              <a:spAutoFit/>
            </a:bodyPr>
            <a:lstStyle/>
            <a:p>
              <a:pPr indent="-91440">
                <a:buFont typeface="Arial"/>
                <a:buChar char="•"/>
              </a:pPr>
              <a:r>
                <a:rPr lang="en-US" sz="1050" dirty="0">
                  <a:solidFill>
                    <a:srgbClr val="202A3A"/>
                  </a:solidFill>
                </a:rPr>
                <a:t>Exam writing</a:t>
              </a:r>
            </a:p>
            <a:p>
              <a:pPr indent="-91440">
                <a:buFont typeface="Arial"/>
                <a:buChar char="•"/>
              </a:pPr>
              <a:r>
                <a:rPr lang="en-US" sz="1050" dirty="0">
                  <a:solidFill>
                    <a:srgbClr val="202A3A"/>
                  </a:solidFill>
                </a:rPr>
                <a:t>Classroom culture</a:t>
              </a:r>
            </a:p>
            <a:p>
              <a:pPr indent="-91440">
                <a:buFont typeface="Arial"/>
                <a:buChar char="•"/>
              </a:pPr>
              <a:r>
                <a:rPr lang="en-US" sz="1050" dirty="0">
                  <a:solidFill>
                    <a:srgbClr val="202A3A"/>
                  </a:solidFill>
                </a:rPr>
                <a:t>Gender concordance</a:t>
              </a:r>
            </a:p>
          </p:txBody>
        </p:sp>
      </p:grpSp>
      <p:grpSp>
        <p:nvGrpSpPr>
          <p:cNvPr id="19" name="Group 18"/>
          <p:cNvGrpSpPr/>
          <p:nvPr/>
        </p:nvGrpSpPr>
        <p:grpSpPr>
          <a:xfrm>
            <a:off x="1918085" y="3433676"/>
            <a:ext cx="1440600" cy="968189"/>
            <a:chOff x="495685" y="3313471"/>
            <a:chExt cx="1440600" cy="968189"/>
          </a:xfrm>
        </p:grpSpPr>
        <p:sp>
          <p:nvSpPr>
            <p:cNvPr id="11" name="Rectangle 10"/>
            <p:cNvSpPr/>
            <p:nvPr/>
          </p:nvSpPr>
          <p:spPr>
            <a:xfrm>
              <a:off x="530917" y="3313471"/>
              <a:ext cx="1405368" cy="968189"/>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95685" y="3323882"/>
              <a:ext cx="1423788" cy="369332"/>
            </a:xfrm>
            <a:prstGeom prst="rect">
              <a:avLst/>
            </a:prstGeom>
            <a:noFill/>
          </p:spPr>
          <p:txBody>
            <a:bodyPr wrap="none" rtlCol="0">
              <a:spAutoFit/>
            </a:bodyPr>
            <a:lstStyle/>
            <a:p>
              <a:pPr algn="ctr"/>
              <a:r>
                <a:rPr lang="en-US" dirty="0">
                  <a:solidFill>
                    <a:srgbClr val="202A3A"/>
                  </a:solidFill>
                </a:rPr>
                <a:t>Environment</a:t>
              </a:r>
            </a:p>
          </p:txBody>
        </p:sp>
      </p:grpSp>
      <p:sp>
        <p:nvSpPr>
          <p:cNvPr id="13" name="TextBox 12"/>
          <p:cNvSpPr txBox="1"/>
          <p:nvPr/>
        </p:nvSpPr>
        <p:spPr>
          <a:xfrm>
            <a:off x="1953317" y="3808550"/>
            <a:ext cx="1405368" cy="738664"/>
          </a:xfrm>
          <a:prstGeom prst="rect">
            <a:avLst/>
          </a:prstGeom>
          <a:noFill/>
        </p:spPr>
        <p:txBody>
          <a:bodyPr wrap="square" rtlCol="0">
            <a:spAutoFit/>
          </a:bodyPr>
          <a:lstStyle/>
          <a:p>
            <a:pPr marL="91440" indent="-91440">
              <a:buFont typeface="Arial"/>
              <a:buChar char="•"/>
            </a:pPr>
            <a:r>
              <a:rPr lang="en-US" sz="1050" dirty="0">
                <a:solidFill>
                  <a:srgbClr val="202A3A"/>
                </a:solidFill>
              </a:rPr>
              <a:t>Class composition</a:t>
            </a:r>
          </a:p>
          <a:p>
            <a:pPr marL="91440" indent="-91440">
              <a:buFont typeface="Arial"/>
              <a:buChar char="•"/>
            </a:pPr>
            <a:r>
              <a:rPr lang="en-US" sz="1050" dirty="0">
                <a:solidFill>
                  <a:srgbClr val="202A3A"/>
                </a:solidFill>
              </a:rPr>
              <a:t>Class size / member familiarity</a:t>
            </a:r>
          </a:p>
          <a:p>
            <a:pPr marL="91440" indent="-91440">
              <a:buFont typeface="Arial"/>
              <a:buChar char="•"/>
            </a:pPr>
            <a:endParaRPr lang="en-US" sz="1050" dirty="0">
              <a:solidFill>
                <a:srgbClr val="202A3A"/>
              </a:solidFill>
            </a:endParaRPr>
          </a:p>
        </p:txBody>
      </p:sp>
      <p:grpSp>
        <p:nvGrpSpPr>
          <p:cNvPr id="18" name="Group 17"/>
          <p:cNvGrpSpPr/>
          <p:nvPr/>
        </p:nvGrpSpPr>
        <p:grpSpPr>
          <a:xfrm>
            <a:off x="1963728" y="4735968"/>
            <a:ext cx="1405368" cy="968189"/>
            <a:chOff x="541328" y="4583567"/>
            <a:chExt cx="1405368" cy="968189"/>
          </a:xfrm>
        </p:grpSpPr>
        <p:sp>
          <p:nvSpPr>
            <p:cNvPr id="14" name="Rectangle 13"/>
            <p:cNvSpPr/>
            <p:nvPr/>
          </p:nvSpPr>
          <p:spPr>
            <a:xfrm>
              <a:off x="541328" y="4583567"/>
              <a:ext cx="1405368" cy="968189"/>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34337" y="4593978"/>
              <a:ext cx="1167307" cy="369332"/>
            </a:xfrm>
            <a:prstGeom prst="rect">
              <a:avLst/>
            </a:prstGeom>
            <a:noFill/>
          </p:spPr>
          <p:txBody>
            <a:bodyPr wrap="none" rtlCol="0">
              <a:spAutoFit/>
            </a:bodyPr>
            <a:lstStyle/>
            <a:p>
              <a:pPr algn="ctr"/>
              <a:r>
                <a:rPr lang="en-US" dirty="0">
                  <a:solidFill>
                    <a:srgbClr val="202A3A"/>
                  </a:solidFill>
                </a:rPr>
                <a:t>Institution</a:t>
              </a:r>
            </a:p>
          </p:txBody>
        </p:sp>
        <p:sp>
          <p:nvSpPr>
            <p:cNvPr id="16" name="TextBox 15"/>
            <p:cNvSpPr txBox="1"/>
            <p:nvPr/>
          </p:nvSpPr>
          <p:spPr>
            <a:xfrm>
              <a:off x="541328" y="4926246"/>
              <a:ext cx="1405368" cy="577081"/>
            </a:xfrm>
            <a:prstGeom prst="rect">
              <a:avLst/>
            </a:prstGeom>
            <a:noFill/>
          </p:spPr>
          <p:txBody>
            <a:bodyPr wrap="square" rtlCol="0">
              <a:spAutoFit/>
            </a:bodyPr>
            <a:lstStyle/>
            <a:p>
              <a:pPr indent="-91440">
                <a:buFont typeface="Arial"/>
                <a:buChar char="•"/>
              </a:pPr>
              <a:r>
                <a:rPr lang="en-US" sz="1050" dirty="0">
                  <a:solidFill>
                    <a:srgbClr val="202A3A"/>
                  </a:solidFill>
                </a:rPr>
                <a:t>Promotion policies</a:t>
              </a:r>
            </a:p>
            <a:p>
              <a:pPr indent="-91440">
                <a:buFont typeface="Arial"/>
                <a:buChar char="•"/>
              </a:pPr>
              <a:r>
                <a:rPr lang="en-US" sz="1050" dirty="0">
                  <a:solidFill>
                    <a:srgbClr val="202A3A"/>
                  </a:solidFill>
                </a:rPr>
                <a:t>Teaching guidelines</a:t>
              </a:r>
            </a:p>
            <a:p>
              <a:pPr indent="-91440">
                <a:buFont typeface="Arial"/>
                <a:buChar char="•"/>
              </a:pPr>
              <a:r>
                <a:rPr lang="en-US" sz="1050" dirty="0">
                  <a:solidFill>
                    <a:srgbClr val="202A3A"/>
                  </a:solidFill>
                </a:rPr>
                <a:t>Remediation plans</a:t>
              </a:r>
            </a:p>
          </p:txBody>
        </p:sp>
      </p:grpSp>
      <p:sp>
        <p:nvSpPr>
          <p:cNvPr id="17" name="TextBox 16"/>
          <p:cNvSpPr txBox="1"/>
          <p:nvPr/>
        </p:nvSpPr>
        <p:spPr>
          <a:xfrm>
            <a:off x="2171776" y="318968"/>
            <a:ext cx="942887" cy="369332"/>
          </a:xfrm>
          <a:prstGeom prst="rect">
            <a:avLst/>
          </a:prstGeom>
          <a:noFill/>
        </p:spPr>
        <p:txBody>
          <a:bodyPr wrap="none" rtlCol="0">
            <a:spAutoFit/>
          </a:bodyPr>
          <a:lstStyle/>
          <a:p>
            <a:pPr algn="ctr"/>
            <a:r>
              <a:rPr lang="en-US" dirty="0">
                <a:solidFill>
                  <a:srgbClr val="202A3A"/>
                </a:solidFill>
              </a:rPr>
              <a:t>INPUTS</a:t>
            </a:r>
          </a:p>
        </p:txBody>
      </p:sp>
      <p:sp>
        <p:nvSpPr>
          <p:cNvPr id="22" name="Rectangle 21"/>
          <p:cNvSpPr/>
          <p:nvPr/>
        </p:nvSpPr>
        <p:spPr>
          <a:xfrm>
            <a:off x="4101564" y="277329"/>
            <a:ext cx="1644801" cy="5673791"/>
          </a:xfrm>
          <a:prstGeom prst="rect">
            <a:avLst/>
          </a:prstGeom>
          <a:solidFill>
            <a:srgbClr val="FFFFFF"/>
          </a:solidFill>
          <a:ln w="28575" cmpd="sng">
            <a:solidFill>
              <a:srgbClr val="202A3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3" name="Group 22"/>
          <p:cNvGrpSpPr/>
          <p:nvPr/>
        </p:nvGrpSpPr>
        <p:grpSpPr>
          <a:xfrm>
            <a:off x="4216075" y="1183145"/>
            <a:ext cx="1405368" cy="457200"/>
            <a:chOff x="530917" y="676691"/>
            <a:chExt cx="1405368" cy="457200"/>
          </a:xfrm>
        </p:grpSpPr>
        <p:sp>
          <p:nvSpPr>
            <p:cNvPr id="24" name="Rectangle 23"/>
            <p:cNvSpPr/>
            <p:nvPr/>
          </p:nvSpPr>
          <p:spPr>
            <a:xfrm>
              <a:off x="530917" y="67669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751739" y="687102"/>
              <a:ext cx="963725" cy="369332"/>
            </a:xfrm>
            <a:prstGeom prst="rect">
              <a:avLst/>
            </a:prstGeom>
            <a:noFill/>
          </p:spPr>
          <p:txBody>
            <a:bodyPr wrap="none" rtlCol="0">
              <a:spAutoFit/>
            </a:bodyPr>
            <a:lstStyle/>
            <a:p>
              <a:pPr algn="ctr"/>
              <a:r>
                <a:rPr lang="en-US" dirty="0">
                  <a:solidFill>
                    <a:srgbClr val="202A3A"/>
                  </a:solidFill>
                </a:rPr>
                <a:t>Content</a:t>
              </a:r>
            </a:p>
          </p:txBody>
        </p:sp>
      </p:grpSp>
      <p:grpSp>
        <p:nvGrpSpPr>
          <p:cNvPr id="27" name="Group 26"/>
          <p:cNvGrpSpPr/>
          <p:nvPr/>
        </p:nvGrpSpPr>
        <p:grpSpPr>
          <a:xfrm>
            <a:off x="4216075" y="2169130"/>
            <a:ext cx="1405368" cy="457200"/>
            <a:chOff x="530917" y="1963849"/>
            <a:chExt cx="1405368" cy="457200"/>
          </a:xfrm>
        </p:grpSpPr>
        <p:sp>
          <p:nvSpPr>
            <p:cNvPr id="28" name="Rectangle 27"/>
            <p:cNvSpPr/>
            <p:nvPr/>
          </p:nvSpPr>
          <p:spPr>
            <a:xfrm>
              <a:off x="530917" y="1963849"/>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759754" y="1974260"/>
              <a:ext cx="947695" cy="369332"/>
            </a:xfrm>
            <a:prstGeom prst="rect">
              <a:avLst/>
            </a:prstGeom>
            <a:noFill/>
          </p:spPr>
          <p:txBody>
            <a:bodyPr wrap="none" rtlCol="0">
              <a:spAutoFit/>
            </a:bodyPr>
            <a:lstStyle/>
            <a:p>
              <a:pPr algn="ctr"/>
              <a:r>
                <a:rPr lang="en-US" dirty="0">
                  <a:solidFill>
                    <a:srgbClr val="202A3A"/>
                  </a:solidFill>
                </a:rPr>
                <a:t>Context</a:t>
              </a:r>
            </a:p>
          </p:txBody>
        </p:sp>
      </p:grpSp>
      <p:grpSp>
        <p:nvGrpSpPr>
          <p:cNvPr id="31" name="Group 30"/>
          <p:cNvGrpSpPr/>
          <p:nvPr/>
        </p:nvGrpSpPr>
        <p:grpSpPr>
          <a:xfrm>
            <a:off x="4194460" y="3155115"/>
            <a:ext cx="1423788" cy="457200"/>
            <a:chOff x="509302" y="3313471"/>
            <a:chExt cx="1423788" cy="457200"/>
          </a:xfrm>
        </p:grpSpPr>
        <p:sp>
          <p:nvSpPr>
            <p:cNvPr id="32" name="Rectangle 31"/>
            <p:cNvSpPr/>
            <p:nvPr/>
          </p:nvSpPr>
          <p:spPr>
            <a:xfrm>
              <a:off x="518512" y="331347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509302" y="3323882"/>
              <a:ext cx="1423788" cy="369332"/>
            </a:xfrm>
            <a:prstGeom prst="rect">
              <a:avLst/>
            </a:prstGeom>
            <a:noFill/>
          </p:spPr>
          <p:txBody>
            <a:bodyPr wrap="none" rtlCol="0">
              <a:spAutoFit/>
            </a:bodyPr>
            <a:lstStyle/>
            <a:p>
              <a:pPr algn="ctr"/>
              <a:r>
                <a:rPr lang="en-US" dirty="0">
                  <a:solidFill>
                    <a:srgbClr val="202A3A"/>
                  </a:solidFill>
                </a:rPr>
                <a:t>Environment</a:t>
              </a:r>
            </a:p>
          </p:txBody>
        </p:sp>
      </p:grpSp>
      <p:grpSp>
        <p:nvGrpSpPr>
          <p:cNvPr id="35" name="Group 34"/>
          <p:cNvGrpSpPr/>
          <p:nvPr/>
        </p:nvGrpSpPr>
        <p:grpSpPr>
          <a:xfrm>
            <a:off x="4146726" y="4141100"/>
            <a:ext cx="1512854" cy="457200"/>
            <a:chOff x="461568" y="4583567"/>
            <a:chExt cx="1512854" cy="457200"/>
          </a:xfrm>
        </p:grpSpPr>
        <p:sp>
          <p:nvSpPr>
            <p:cNvPr id="36" name="Rectangle 35"/>
            <p:cNvSpPr/>
            <p:nvPr/>
          </p:nvSpPr>
          <p:spPr>
            <a:xfrm>
              <a:off x="515311" y="4583567"/>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461568" y="4593978"/>
              <a:ext cx="1512854" cy="369332"/>
            </a:xfrm>
            <a:prstGeom prst="rect">
              <a:avLst/>
            </a:prstGeom>
            <a:noFill/>
          </p:spPr>
          <p:txBody>
            <a:bodyPr wrap="none" rtlCol="0">
              <a:spAutoFit/>
            </a:bodyPr>
            <a:lstStyle/>
            <a:p>
              <a:pPr algn="ctr"/>
              <a:r>
                <a:rPr lang="en-US" dirty="0">
                  <a:solidFill>
                    <a:srgbClr val="202A3A"/>
                  </a:solidFill>
                </a:rPr>
                <a:t>Interpretation</a:t>
              </a:r>
            </a:p>
          </p:txBody>
        </p:sp>
      </p:grpSp>
      <p:sp>
        <p:nvSpPr>
          <p:cNvPr id="39" name="TextBox 38"/>
          <p:cNvSpPr txBox="1"/>
          <p:nvPr/>
        </p:nvSpPr>
        <p:spPr>
          <a:xfrm>
            <a:off x="4101564" y="330344"/>
            <a:ext cx="1644801" cy="646331"/>
          </a:xfrm>
          <a:prstGeom prst="rect">
            <a:avLst/>
          </a:prstGeom>
          <a:noFill/>
        </p:spPr>
        <p:txBody>
          <a:bodyPr wrap="square" rtlCol="0">
            <a:spAutoFit/>
          </a:bodyPr>
          <a:lstStyle/>
          <a:p>
            <a:pPr algn="ctr"/>
            <a:r>
              <a:rPr lang="en-US" dirty="0">
                <a:solidFill>
                  <a:srgbClr val="202A3A"/>
                </a:solidFill>
              </a:rPr>
              <a:t>EVALUATION PROCESS</a:t>
            </a:r>
          </a:p>
        </p:txBody>
      </p:sp>
      <p:grpSp>
        <p:nvGrpSpPr>
          <p:cNvPr id="40" name="Group 39"/>
          <p:cNvGrpSpPr/>
          <p:nvPr/>
        </p:nvGrpSpPr>
        <p:grpSpPr>
          <a:xfrm>
            <a:off x="4122335" y="5127085"/>
            <a:ext cx="1561646" cy="457200"/>
            <a:chOff x="437177" y="4583567"/>
            <a:chExt cx="1561646" cy="457200"/>
          </a:xfrm>
        </p:grpSpPr>
        <p:sp>
          <p:nvSpPr>
            <p:cNvPr id="41" name="Rectangle 40"/>
            <p:cNvSpPr/>
            <p:nvPr/>
          </p:nvSpPr>
          <p:spPr>
            <a:xfrm>
              <a:off x="515316" y="4583567"/>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437177" y="4593978"/>
              <a:ext cx="1561646" cy="369332"/>
            </a:xfrm>
            <a:prstGeom prst="rect">
              <a:avLst/>
            </a:prstGeom>
            <a:noFill/>
          </p:spPr>
          <p:txBody>
            <a:bodyPr wrap="none" rtlCol="0">
              <a:spAutoFit/>
            </a:bodyPr>
            <a:lstStyle/>
            <a:p>
              <a:pPr algn="ctr"/>
              <a:r>
                <a:rPr lang="en-US" dirty="0">
                  <a:solidFill>
                    <a:srgbClr val="202A3A"/>
                  </a:solidFill>
                </a:rPr>
                <a:t>Consequences</a:t>
              </a:r>
            </a:p>
          </p:txBody>
        </p:sp>
      </p:grpSp>
      <p:grpSp>
        <p:nvGrpSpPr>
          <p:cNvPr id="82" name="Group 81"/>
          <p:cNvGrpSpPr/>
          <p:nvPr/>
        </p:nvGrpSpPr>
        <p:grpSpPr>
          <a:xfrm>
            <a:off x="6382312" y="1467078"/>
            <a:ext cx="3992802" cy="449397"/>
            <a:chOff x="5895042" y="124929"/>
            <a:chExt cx="3992802" cy="449397"/>
          </a:xfrm>
        </p:grpSpPr>
        <p:sp>
          <p:nvSpPr>
            <p:cNvPr id="43" name="Rectangle 42"/>
            <p:cNvSpPr/>
            <p:nvPr/>
          </p:nvSpPr>
          <p:spPr>
            <a:xfrm>
              <a:off x="5895042" y="124929"/>
              <a:ext cx="3992802" cy="449397"/>
            </a:xfrm>
            <a:prstGeom prst="rect">
              <a:avLst/>
            </a:prstGeom>
            <a:solidFill>
              <a:schemeClr val="bg1"/>
            </a:solidFill>
            <a:ln w="28575" cmpd="sng">
              <a:solidFill>
                <a:srgbClr val="202A3A"/>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895042" y="166568"/>
              <a:ext cx="3900047" cy="369332"/>
            </a:xfrm>
            <a:prstGeom prst="rect">
              <a:avLst/>
            </a:prstGeom>
            <a:noFill/>
          </p:spPr>
          <p:txBody>
            <a:bodyPr wrap="square" rtlCol="0">
              <a:spAutoFit/>
            </a:bodyPr>
            <a:lstStyle/>
            <a:p>
              <a:pPr algn="ctr"/>
              <a:r>
                <a:rPr lang="en-US" dirty="0">
                  <a:solidFill>
                    <a:srgbClr val="202A3A"/>
                  </a:solidFill>
                </a:rPr>
                <a:t>DESIRED OUTCOMES</a:t>
              </a:r>
            </a:p>
          </p:txBody>
        </p:sp>
      </p:grpSp>
      <p:grpSp>
        <p:nvGrpSpPr>
          <p:cNvPr id="94" name="Group 93"/>
          <p:cNvGrpSpPr/>
          <p:nvPr/>
        </p:nvGrpSpPr>
        <p:grpSpPr>
          <a:xfrm>
            <a:off x="6382313" y="2474063"/>
            <a:ext cx="1644801" cy="3439993"/>
            <a:chOff x="4959912" y="2358726"/>
            <a:chExt cx="1644801" cy="3439993"/>
          </a:xfrm>
        </p:grpSpPr>
        <p:sp>
          <p:nvSpPr>
            <p:cNvPr id="45" name="Rectangle 44"/>
            <p:cNvSpPr/>
            <p:nvPr/>
          </p:nvSpPr>
          <p:spPr>
            <a:xfrm>
              <a:off x="4959912" y="2358726"/>
              <a:ext cx="1644801" cy="3439993"/>
            </a:xfrm>
            <a:prstGeom prst="rect">
              <a:avLst/>
            </a:prstGeom>
            <a:solidFill>
              <a:srgbClr val="FFFFFF"/>
            </a:solidFill>
            <a:ln w="28575" cmpd="sng">
              <a:solidFill>
                <a:srgbClr val="202A3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4959912" y="2385098"/>
              <a:ext cx="1644801" cy="646331"/>
            </a:xfrm>
            <a:prstGeom prst="rect">
              <a:avLst/>
            </a:prstGeom>
            <a:noFill/>
          </p:spPr>
          <p:txBody>
            <a:bodyPr wrap="square" rtlCol="0">
              <a:spAutoFit/>
            </a:bodyPr>
            <a:lstStyle/>
            <a:p>
              <a:pPr algn="ctr"/>
              <a:r>
                <a:rPr lang="en-US" dirty="0">
                  <a:solidFill>
                    <a:srgbClr val="202A3A"/>
                  </a:solidFill>
                </a:rPr>
                <a:t>PROXIMAL</a:t>
              </a:r>
            </a:p>
            <a:p>
              <a:pPr algn="ctr"/>
              <a:r>
                <a:rPr lang="en-US" dirty="0">
                  <a:solidFill>
                    <a:srgbClr val="202A3A"/>
                  </a:solidFill>
                </a:rPr>
                <a:t>OUTCOMES</a:t>
              </a:r>
            </a:p>
          </p:txBody>
        </p:sp>
        <p:grpSp>
          <p:nvGrpSpPr>
            <p:cNvPr id="49" name="Group 48"/>
            <p:cNvGrpSpPr/>
            <p:nvPr/>
          </p:nvGrpSpPr>
          <p:grpSpPr>
            <a:xfrm>
              <a:off x="5084833" y="3111250"/>
              <a:ext cx="1405931" cy="523220"/>
              <a:chOff x="530916" y="645458"/>
              <a:chExt cx="1405931" cy="523220"/>
            </a:xfrm>
          </p:grpSpPr>
          <p:sp>
            <p:nvSpPr>
              <p:cNvPr id="50" name="Rectangle 49"/>
              <p:cNvSpPr/>
              <p:nvPr/>
            </p:nvSpPr>
            <p:spPr>
              <a:xfrm>
                <a:off x="530917" y="67669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530916" y="645458"/>
                <a:ext cx="1405931" cy="523220"/>
              </a:xfrm>
              <a:prstGeom prst="rect">
                <a:avLst/>
              </a:prstGeom>
              <a:noFill/>
            </p:spPr>
            <p:txBody>
              <a:bodyPr wrap="square" rtlCol="0">
                <a:spAutoFit/>
              </a:bodyPr>
              <a:lstStyle/>
              <a:p>
                <a:pPr algn="ctr"/>
                <a:r>
                  <a:rPr lang="en-US" sz="1400" dirty="0">
                    <a:solidFill>
                      <a:srgbClr val="202A3A"/>
                    </a:solidFill>
                  </a:rPr>
                  <a:t>Individual Learner</a:t>
                </a:r>
              </a:p>
            </p:txBody>
          </p:sp>
        </p:grpSp>
        <p:grpSp>
          <p:nvGrpSpPr>
            <p:cNvPr id="55" name="Group 54"/>
            <p:cNvGrpSpPr/>
            <p:nvPr/>
          </p:nvGrpSpPr>
          <p:grpSpPr>
            <a:xfrm>
              <a:off x="5084271" y="3827695"/>
              <a:ext cx="1405931" cy="523220"/>
              <a:chOff x="530916" y="645458"/>
              <a:chExt cx="1405931" cy="523220"/>
            </a:xfrm>
          </p:grpSpPr>
          <p:sp>
            <p:nvSpPr>
              <p:cNvPr id="56" name="Rectangle 55"/>
              <p:cNvSpPr/>
              <p:nvPr/>
            </p:nvSpPr>
            <p:spPr>
              <a:xfrm>
                <a:off x="530917" y="67669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530916" y="645458"/>
                <a:ext cx="1405931" cy="523220"/>
              </a:xfrm>
              <a:prstGeom prst="rect">
                <a:avLst/>
              </a:prstGeom>
              <a:noFill/>
            </p:spPr>
            <p:txBody>
              <a:bodyPr wrap="square" rtlCol="0">
                <a:spAutoFit/>
              </a:bodyPr>
              <a:lstStyle/>
              <a:p>
                <a:pPr algn="ctr"/>
                <a:r>
                  <a:rPr lang="en-US" sz="1400" dirty="0">
                    <a:solidFill>
                      <a:srgbClr val="202A3A"/>
                    </a:solidFill>
                  </a:rPr>
                  <a:t>Individual Educator</a:t>
                </a:r>
              </a:p>
            </p:txBody>
          </p:sp>
        </p:grpSp>
        <p:grpSp>
          <p:nvGrpSpPr>
            <p:cNvPr id="58" name="Group 57"/>
            <p:cNvGrpSpPr/>
            <p:nvPr/>
          </p:nvGrpSpPr>
          <p:grpSpPr>
            <a:xfrm>
              <a:off x="5084834" y="4609594"/>
              <a:ext cx="1405931" cy="457200"/>
              <a:chOff x="530916" y="661074"/>
              <a:chExt cx="1405931" cy="457200"/>
            </a:xfrm>
          </p:grpSpPr>
          <p:sp>
            <p:nvSpPr>
              <p:cNvPr id="59" name="Rectangle 58"/>
              <p:cNvSpPr/>
              <p:nvPr/>
            </p:nvSpPr>
            <p:spPr>
              <a:xfrm>
                <a:off x="530917" y="661074"/>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TextBox 59"/>
              <p:cNvSpPr txBox="1"/>
              <p:nvPr/>
            </p:nvSpPr>
            <p:spPr>
              <a:xfrm>
                <a:off x="530916" y="735786"/>
                <a:ext cx="1405931" cy="307777"/>
              </a:xfrm>
              <a:prstGeom prst="rect">
                <a:avLst/>
              </a:prstGeom>
              <a:noFill/>
            </p:spPr>
            <p:txBody>
              <a:bodyPr wrap="square" rtlCol="0">
                <a:spAutoFit/>
              </a:bodyPr>
              <a:lstStyle/>
              <a:p>
                <a:pPr algn="ctr"/>
                <a:r>
                  <a:rPr lang="en-US" sz="1400" dirty="0">
                    <a:solidFill>
                      <a:srgbClr val="202A3A"/>
                    </a:solidFill>
                  </a:rPr>
                  <a:t>Institution</a:t>
                </a:r>
              </a:p>
            </p:txBody>
          </p:sp>
        </p:grpSp>
        <p:grpSp>
          <p:nvGrpSpPr>
            <p:cNvPr id="61" name="Group 60"/>
            <p:cNvGrpSpPr/>
            <p:nvPr/>
          </p:nvGrpSpPr>
          <p:grpSpPr>
            <a:xfrm>
              <a:off x="5083709" y="5274727"/>
              <a:ext cx="1405931" cy="457200"/>
              <a:chOff x="530916" y="661074"/>
              <a:chExt cx="1405931" cy="457200"/>
            </a:xfrm>
          </p:grpSpPr>
          <p:sp>
            <p:nvSpPr>
              <p:cNvPr id="62" name="Rectangle 61"/>
              <p:cNvSpPr/>
              <p:nvPr/>
            </p:nvSpPr>
            <p:spPr>
              <a:xfrm>
                <a:off x="530917" y="661074"/>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530916" y="735786"/>
                <a:ext cx="1405931" cy="307777"/>
              </a:xfrm>
              <a:prstGeom prst="rect">
                <a:avLst/>
              </a:prstGeom>
              <a:noFill/>
            </p:spPr>
            <p:txBody>
              <a:bodyPr wrap="square" rtlCol="0">
                <a:spAutoFit/>
              </a:bodyPr>
              <a:lstStyle/>
              <a:p>
                <a:pPr algn="ctr"/>
                <a:r>
                  <a:rPr lang="en-US" sz="1400" dirty="0">
                    <a:solidFill>
                      <a:srgbClr val="202A3A"/>
                    </a:solidFill>
                  </a:rPr>
                  <a:t>Society</a:t>
                </a:r>
              </a:p>
            </p:txBody>
          </p:sp>
        </p:grpSp>
      </p:grpSp>
      <p:grpSp>
        <p:nvGrpSpPr>
          <p:cNvPr id="95" name="Group 94"/>
          <p:cNvGrpSpPr/>
          <p:nvPr/>
        </p:nvGrpSpPr>
        <p:grpSpPr>
          <a:xfrm>
            <a:off x="8637559" y="2474063"/>
            <a:ext cx="1644801" cy="3439993"/>
            <a:chOff x="7215158" y="2321662"/>
            <a:chExt cx="1644801" cy="3439993"/>
          </a:xfrm>
        </p:grpSpPr>
        <p:sp>
          <p:nvSpPr>
            <p:cNvPr id="68" name="Rectangle 67"/>
            <p:cNvSpPr/>
            <p:nvPr/>
          </p:nvSpPr>
          <p:spPr>
            <a:xfrm>
              <a:off x="7215158" y="2321662"/>
              <a:ext cx="1644801" cy="3439993"/>
            </a:xfrm>
            <a:prstGeom prst="rect">
              <a:avLst/>
            </a:prstGeom>
            <a:solidFill>
              <a:srgbClr val="FFFFFF"/>
            </a:solidFill>
            <a:ln w="28575" cmpd="sng">
              <a:solidFill>
                <a:srgbClr val="202A3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p:cNvSpPr txBox="1"/>
            <p:nvPr/>
          </p:nvSpPr>
          <p:spPr>
            <a:xfrm>
              <a:off x="7215158" y="2348034"/>
              <a:ext cx="1644801" cy="646331"/>
            </a:xfrm>
            <a:prstGeom prst="rect">
              <a:avLst/>
            </a:prstGeom>
            <a:noFill/>
          </p:spPr>
          <p:txBody>
            <a:bodyPr wrap="square" rtlCol="0">
              <a:spAutoFit/>
            </a:bodyPr>
            <a:lstStyle/>
            <a:p>
              <a:pPr algn="ctr"/>
              <a:r>
                <a:rPr lang="en-US" dirty="0">
                  <a:solidFill>
                    <a:srgbClr val="202A3A"/>
                  </a:solidFill>
                </a:rPr>
                <a:t>DISTAL</a:t>
              </a:r>
            </a:p>
            <a:p>
              <a:pPr algn="ctr"/>
              <a:r>
                <a:rPr lang="en-US" dirty="0">
                  <a:solidFill>
                    <a:srgbClr val="202A3A"/>
                  </a:solidFill>
                </a:rPr>
                <a:t>OUTCOMES</a:t>
              </a:r>
            </a:p>
          </p:txBody>
        </p:sp>
        <p:grpSp>
          <p:nvGrpSpPr>
            <p:cNvPr id="70" name="Group 69"/>
            <p:cNvGrpSpPr/>
            <p:nvPr/>
          </p:nvGrpSpPr>
          <p:grpSpPr>
            <a:xfrm>
              <a:off x="7340079" y="3074186"/>
              <a:ext cx="1405931" cy="523220"/>
              <a:chOff x="530916" y="645458"/>
              <a:chExt cx="1405931" cy="523220"/>
            </a:xfrm>
          </p:grpSpPr>
          <p:sp>
            <p:nvSpPr>
              <p:cNvPr id="80" name="Rectangle 79"/>
              <p:cNvSpPr/>
              <p:nvPr/>
            </p:nvSpPr>
            <p:spPr>
              <a:xfrm>
                <a:off x="530917" y="67669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530916" y="645458"/>
                <a:ext cx="1405931" cy="523220"/>
              </a:xfrm>
              <a:prstGeom prst="rect">
                <a:avLst/>
              </a:prstGeom>
              <a:noFill/>
            </p:spPr>
            <p:txBody>
              <a:bodyPr wrap="square" rtlCol="0">
                <a:spAutoFit/>
              </a:bodyPr>
              <a:lstStyle/>
              <a:p>
                <a:pPr algn="ctr"/>
                <a:r>
                  <a:rPr lang="en-US" sz="1400" dirty="0">
                    <a:solidFill>
                      <a:srgbClr val="202A3A"/>
                    </a:solidFill>
                  </a:rPr>
                  <a:t>Individual Learner</a:t>
                </a:r>
              </a:p>
            </p:txBody>
          </p:sp>
        </p:grpSp>
        <p:grpSp>
          <p:nvGrpSpPr>
            <p:cNvPr id="71" name="Group 70"/>
            <p:cNvGrpSpPr/>
            <p:nvPr/>
          </p:nvGrpSpPr>
          <p:grpSpPr>
            <a:xfrm>
              <a:off x="7339517" y="3790631"/>
              <a:ext cx="1405931" cy="523220"/>
              <a:chOff x="530916" y="645458"/>
              <a:chExt cx="1405931" cy="523220"/>
            </a:xfrm>
          </p:grpSpPr>
          <p:sp>
            <p:nvSpPr>
              <p:cNvPr id="78" name="Rectangle 77"/>
              <p:cNvSpPr/>
              <p:nvPr/>
            </p:nvSpPr>
            <p:spPr>
              <a:xfrm>
                <a:off x="530917" y="676691"/>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530916" y="645458"/>
                <a:ext cx="1405931" cy="523220"/>
              </a:xfrm>
              <a:prstGeom prst="rect">
                <a:avLst/>
              </a:prstGeom>
              <a:noFill/>
            </p:spPr>
            <p:txBody>
              <a:bodyPr wrap="square" rtlCol="0">
                <a:spAutoFit/>
              </a:bodyPr>
              <a:lstStyle/>
              <a:p>
                <a:pPr algn="ctr"/>
                <a:r>
                  <a:rPr lang="en-US" sz="1400" dirty="0">
                    <a:solidFill>
                      <a:srgbClr val="202A3A"/>
                    </a:solidFill>
                  </a:rPr>
                  <a:t>Individual Educator</a:t>
                </a:r>
              </a:p>
            </p:txBody>
          </p:sp>
        </p:grpSp>
        <p:grpSp>
          <p:nvGrpSpPr>
            <p:cNvPr id="72" name="Group 71"/>
            <p:cNvGrpSpPr/>
            <p:nvPr/>
          </p:nvGrpSpPr>
          <p:grpSpPr>
            <a:xfrm>
              <a:off x="7340080" y="4572530"/>
              <a:ext cx="1405931" cy="457200"/>
              <a:chOff x="530916" y="661074"/>
              <a:chExt cx="1405931" cy="457200"/>
            </a:xfrm>
          </p:grpSpPr>
          <p:sp>
            <p:nvSpPr>
              <p:cNvPr id="76" name="Rectangle 75"/>
              <p:cNvSpPr/>
              <p:nvPr/>
            </p:nvSpPr>
            <p:spPr>
              <a:xfrm>
                <a:off x="530917" y="661074"/>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530916" y="735786"/>
                <a:ext cx="1405931" cy="307777"/>
              </a:xfrm>
              <a:prstGeom prst="rect">
                <a:avLst/>
              </a:prstGeom>
              <a:noFill/>
            </p:spPr>
            <p:txBody>
              <a:bodyPr wrap="square" rtlCol="0">
                <a:spAutoFit/>
              </a:bodyPr>
              <a:lstStyle/>
              <a:p>
                <a:pPr algn="ctr"/>
                <a:r>
                  <a:rPr lang="en-US" sz="1400" dirty="0">
                    <a:solidFill>
                      <a:srgbClr val="202A3A"/>
                    </a:solidFill>
                  </a:rPr>
                  <a:t>Institution</a:t>
                </a:r>
              </a:p>
            </p:txBody>
          </p:sp>
        </p:grpSp>
        <p:grpSp>
          <p:nvGrpSpPr>
            <p:cNvPr id="73" name="Group 72"/>
            <p:cNvGrpSpPr/>
            <p:nvPr/>
          </p:nvGrpSpPr>
          <p:grpSpPr>
            <a:xfrm>
              <a:off x="7338955" y="5237663"/>
              <a:ext cx="1405931" cy="457200"/>
              <a:chOff x="530916" y="661074"/>
              <a:chExt cx="1405931" cy="457200"/>
            </a:xfrm>
          </p:grpSpPr>
          <p:sp>
            <p:nvSpPr>
              <p:cNvPr id="74" name="Rectangle 73"/>
              <p:cNvSpPr/>
              <p:nvPr/>
            </p:nvSpPr>
            <p:spPr>
              <a:xfrm>
                <a:off x="530917" y="661074"/>
                <a:ext cx="1405368" cy="457200"/>
              </a:xfrm>
              <a:prstGeom prst="rect">
                <a:avLst/>
              </a:prstGeom>
              <a:solidFill>
                <a:srgbClr val="FFFFFF"/>
              </a:solidFill>
              <a:ln w="28575" cmpd="sng">
                <a:solidFill>
                  <a:srgbClr val="DA51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74"/>
              <p:cNvSpPr txBox="1"/>
              <p:nvPr/>
            </p:nvSpPr>
            <p:spPr>
              <a:xfrm>
                <a:off x="530916" y="735786"/>
                <a:ext cx="1405931" cy="307777"/>
              </a:xfrm>
              <a:prstGeom prst="rect">
                <a:avLst/>
              </a:prstGeom>
              <a:noFill/>
            </p:spPr>
            <p:txBody>
              <a:bodyPr wrap="square" rtlCol="0">
                <a:spAutoFit/>
              </a:bodyPr>
              <a:lstStyle/>
              <a:p>
                <a:pPr algn="ctr"/>
                <a:r>
                  <a:rPr lang="en-US" sz="1400" dirty="0">
                    <a:solidFill>
                      <a:srgbClr val="202A3A"/>
                    </a:solidFill>
                  </a:rPr>
                  <a:t>Society</a:t>
                </a:r>
              </a:p>
            </p:txBody>
          </p:sp>
        </p:grpSp>
      </p:grpSp>
      <p:cxnSp>
        <p:nvCxnSpPr>
          <p:cNvPr id="46" name="Straight Arrow Connector 45"/>
          <p:cNvCxnSpPr>
            <a:stCxn id="4" idx="3"/>
            <a:endCxn id="22" idx="1"/>
          </p:cNvCxnSpPr>
          <p:nvPr/>
        </p:nvCxnSpPr>
        <p:spPr>
          <a:xfrm>
            <a:off x="3483607" y="3114224"/>
            <a:ext cx="617957" cy="0"/>
          </a:xfrm>
          <a:prstGeom prst="straightConnector1">
            <a:avLst/>
          </a:prstGeom>
          <a:ln w="38100" cmpd="sng">
            <a:solidFill>
              <a:srgbClr val="202A3A"/>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5746365" y="4395705"/>
            <a:ext cx="617957" cy="0"/>
          </a:xfrm>
          <a:prstGeom prst="straightConnector1">
            <a:avLst/>
          </a:prstGeom>
          <a:ln w="38100" cmpd="sng">
            <a:solidFill>
              <a:srgbClr val="202A3A"/>
            </a:solidFill>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a:off x="8027114" y="4395705"/>
            <a:ext cx="617957" cy="0"/>
          </a:xfrm>
          <a:prstGeom prst="straightConnector1">
            <a:avLst/>
          </a:prstGeom>
          <a:ln w="38100" cmpd="sng">
            <a:solidFill>
              <a:srgbClr val="202A3A"/>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a:off x="5746365" y="1697520"/>
            <a:ext cx="617957" cy="0"/>
          </a:xfrm>
          <a:prstGeom prst="straightConnector1">
            <a:avLst/>
          </a:prstGeom>
          <a:ln w="28575" cmpd="sng">
            <a:solidFill>
              <a:srgbClr val="202A3A"/>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68" idx="2"/>
          </p:cNvCxnSpPr>
          <p:nvPr/>
        </p:nvCxnSpPr>
        <p:spPr>
          <a:xfrm flipH="1">
            <a:off x="9457953" y="5914055"/>
            <a:ext cx="2006" cy="544804"/>
          </a:xfrm>
          <a:prstGeom prst="line">
            <a:avLst/>
          </a:prstGeom>
          <a:ln>
            <a:solidFill>
              <a:srgbClr val="202A3A"/>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2629814" y="6452509"/>
            <a:ext cx="6831315" cy="0"/>
          </a:xfrm>
          <a:prstGeom prst="line">
            <a:avLst/>
          </a:prstGeom>
          <a:ln>
            <a:solidFill>
              <a:srgbClr val="202A3A"/>
            </a:solidFill>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V="1">
            <a:off x="2629813" y="5951119"/>
            <a:ext cx="0" cy="507740"/>
          </a:xfrm>
          <a:prstGeom prst="straightConnector1">
            <a:avLst/>
          </a:prstGeom>
          <a:ln>
            <a:solidFill>
              <a:srgbClr val="202A3A"/>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V="1">
            <a:off x="4891929" y="5951119"/>
            <a:ext cx="0" cy="507740"/>
          </a:xfrm>
          <a:prstGeom prst="straightConnector1">
            <a:avLst/>
          </a:prstGeom>
          <a:ln>
            <a:solidFill>
              <a:srgbClr val="202A3A"/>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H="1">
            <a:off x="7197353" y="5914055"/>
            <a:ext cx="2006" cy="544804"/>
          </a:xfrm>
          <a:prstGeom prst="line">
            <a:avLst/>
          </a:prstGeom>
          <a:ln>
            <a:solidFill>
              <a:srgbClr val="202A3A"/>
            </a:solidFill>
          </a:ln>
          <a:effectLst/>
        </p:spPr>
        <p:style>
          <a:lnRef idx="2">
            <a:schemeClr val="accent1"/>
          </a:lnRef>
          <a:fillRef idx="0">
            <a:schemeClr val="accent1"/>
          </a:fillRef>
          <a:effectRef idx="1">
            <a:schemeClr val="accent1"/>
          </a:effectRef>
          <a:fontRef idx="minor">
            <a:schemeClr val="tx1"/>
          </a:fontRef>
        </p:style>
      </p:cxnSp>
      <p:sp>
        <p:nvSpPr>
          <p:cNvPr id="96" name="TextBox 95"/>
          <p:cNvSpPr txBox="1"/>
          <p:nvPr/>
        </p:nvSpPr>
        <p:spPr>
          <a:xfrm>
            <a:off x="5219700" y="6083177"/>
            <a:ext cx="1641796" cy="369332"/>
          </a:xfrm>
          <a:prstGeom prst="rect">
            <a:avLst/>
          </a:prstGeom>
          <a:noFill/>
        </p:spPr>
        <p:txBody>
          <a:bodyPr wrap="none" rtlCol="0">
            <a:spAutoFit/>
          </a:bodyPr>
          <a:lstStyle/>
          <a:p>
            <a:r>
              <a:rPr lang="en-US" dirty="0">
                <a:solidFill>
                  <a:srgbClr val="202A3A"/>
                </a:solidFill>
              </a:rPr>
              <a:t>Feedback Loop</a:t>
            </a:r>
          </a:p>
        </p:txBody>
      </p:sp>
      <p:sp>
        <p:nvSpPr>
          <p:cNvPr id="99" name="TextBox 98"/>
          <p:cNvSpPr txBox="1"/>
          <p:nvPr/>
        </p:nvSpPr>
        <p:spPr>
          <a:xfrm>
            <a:off x="7197353" y="330344"/>
            <a:ext cx="2848024" cy="461665"/>
          </a:xfrm>
          <a:prstGeom prst="rect">
            <a:avLst/>
          </a:prstGeom>
          <a:noFill/>
        </p:spPr>
        <p:txBody>
          <a:bodyPr wrap="none" rtlCol="0">
            <a:spAutoFit/>
          </a:bodyPr>
          <a:lstStyle/>
          <a:p>
            <a:r>
              <a:rPr lang="en-US" sz="2400" b="1" dirty="0">
                <a:solidFill>
                  <a:srgbClr val="202A3A"/>
                </a:solidFill>
              </a:rPr>
              <a:t>Institutional Culture</a:t>
            </a:r>
          </a:p>
        </p:txBody>
      </p:sp>
    </p:spTree>
    <p:extLst>
      <p:ext uri="{BB962C8B-B14F-4D97-AF65-F5344CB8AC3E}">
        <p14:creationId xmlns:p14="http://schemas.microsoft.com/office/powerpoint/2010/main" val="411870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1507352"/>
            <a:ext cx="11259127" cy="986109"/>
          </a:xfrm>
        </p:spPr>
        <p:txBody>
          <a:bodyPr>
            <a:noAutofit/>
          </a:bodyPr>
          <a:lstStyle/>
          <a:p>
            <a:pPr algn="ctr"/>
            <a:r>
              <a:rPr lang="en-US" sz="3200" b="1" dirty="0"/>
              <a:t>For Next Meeting:</a:t>
            </a:r>
          </a:p>
          <a:p>
            <a:pPr algn="ctr"/>
            <a:r>
              <a:rPr lang="en-US" sz="3200" b="1" dirty="0"/>
              <a:t> </a:t>
            </a:r>
          </a:p>
          <a:p>
            <a:pPr algn="ctr"/>
            <a:endParaRPr lang="en-US" sz="3200" b="1" dirty="0"/>
          </a:p>
          <a:p>
            <a:pPr algn="ctr"/>
            <a:r>
              <a:rPr lang="en-US" sz="3200" b="1" dirty="0"/>
              <a:t>Task Force Members Select a Part of the Framework to Begin Writing Guidelines for Fairness and Equity</a:t>
            </a:r>
          </a:p>
        </p:txBody>
      </p:sp>
    </p:spTree>
    <p:extLst>
      <p:ext uri="{BB962C8B-B14F-4D97-AF65-F5344CB8AC3E}">
        <p14:creationId xmlns:p14="http://schemas.microsoft.com/office/powerpoint/2010/main" val="1654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2444</TotalTime>
  <Words>284</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Parallax</vt:lpstr>
      <vt:lpstr>Fairness and Equity in Assessment Task Force: Guidelines Development Group</vt:lpstr>
      <vt:lpstr>Agenda</vt:lpstr>
      <vt:lpstr>The Charge</vt:lpstr>
      <vt:lpstr> Groups </vt:lpstr>
      <vt:lpstr>Types of Assessments   </vt:lpstr>
      <vt:lpstr>Possible Approaches or Frameworks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125</cp:revision>
  <dcterms:created xsi:type="dcterms:W3CDTF">2019-09-25T17:23:23Z</dcterms:created>
  <dcterms:modified xsi:type="dcterms:W3CDTF">2021-03-17T19:33:21Z</dcterms:modified>
</cp:coreProperties>
</file>