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302" r:id="rId6"/>
    <p:sldId id="305" r:id="rId7"/>
    <p:sldId id="306" r:id="rId8"/>
    <p:sldId id="307" r:id="rId9"/>
    <p:sldId id="28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106" d="100"/>
          <a:sy n="106" d="100"/>
        </p:scale>
        <p:origin x="14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D543F1-77F4-4FC4-BE48-41401F6A513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D50A96D-5B17-40B2-8A96-7E9988BDCBAE}">
      <dgm:prSet/>
      <dgm:spPr/>
      <dgm:t>
        <a:bodyPr/>
        <a:lstStyle/>
        <a:p>
          <a:pPr algn="ctr"/>
          <a:r>
            <a:rPr lang="en-US" dirty="0"/>
            <a:t>The Model Development Group Role</a:t>
          </a:r>
        </a:p>
      </dgm:t>
    </dgm:pt>
    <dgm:pt modelId="{675DB581-E489-4042-8ED2-ED2907145E03}" type="parTrans" cxnId="{CFCD4362-A74F-4009-A08E-918C16E34E20}">
      <dgm:prSet/>
      <dgm:spPr/>
      <dgm:t>
        <a:bodyPr/>
        <a:lstStyle/>
        <a:p>
          <a:endParaRPr lang="en-US"/>
        </a:p>
      </dgm:t>
    </dgm:pt>
    <dgm:pt modelId="{ABFB7BAF-3002-41FD-8FFB-D255B57B18D8}" type="sibTrans" cxnId="{CFCD4362-A74F-4009-A08E-918C16E34E20}">
      <dgm:prSet/>
      <dgm:spPr/>
      <dgm:t>
        <a:bodyPr/>
        <a:lstStyle/>
        <a:p>
          <a:endParaRPr lang="en-US"/>
        </a:p>
      </dgm:t>
    </dgm:pt>
    <dgm:pt modelId="{AFD65A56-79BD-43B1-A1E1-0CD0ABB55B86}">
      <dgm:prSet/>
      <dgm:spPr/>
      <dgm:t>
        <a:bodyPr/>
        <a:lstStyle/>
        <a:p>
          <a:pPr algn="ctr"/>
          <a:r>
            <a:rPr lang="en-US" dirty="0"/>
            <a:t>Model Sharing from 5 Remaining Group Members</a:t>
          </a:r>
        </a:p>
      </dgm:t>
    </dgm:pt>
    <dgm:pt modelId="{79D8A7D4-A1D2-4C01-876E-F4249CFB0512}" type="parTrans" cxnId="{BE4CF4BB-0D4C-435E-88E3-7C3B5F055916}">
      <dgm:prSet/>
      <dgm:spPr/>
      <dgm:t>
        <a:bodyPr/>
        <a:lstStyle/>
        <a:p>
          <a:endParaRPr lang="en-US"/>
        </a:p>
      </dgm:t>
    </dgm:pt>
    <dgm:pt modelId="{D79A9330-DD40-474A-AE13-02081B7D8ABF}" type="sibTrans" cxnId="{BE4CF4BB-0D4C-435E-88E3-7C3B5F055916}">
      <dgm:prSet/>
      <dgm:spPr/>
      <dgm:t>
        <a:bodyPr/>
        <a:lstStyle/>
        <a:p>
          <a:endParaRPr lang="en-US"/>
        </a:p>
      </dgm:t>
    </dgm:pt>
    <dgm:pt modelId="{F0701AEA-B646-477D-A01C-7DE48DD948D4}">
      <dgm:prSet/>
      <dgm:spPr/>
      <dgm:t>
        <a:bodyPr/>
        <a:lstStyle/>
        <a:p>
          <a:pPr algn="ctr"/>
          <a:r>
            <a:rPr lang="en-US" dirty="0"/>
            <a:t>The Charge</a:t>
          </a:r>
        </a:p>
      </dgm:t>
    </dgm:pt>
    <dgm:pt modelId="{8DF94523-492D-41C0-A217-29BF49206FD7}" type="sibTrans" cxnId="{4E1AFD6F-41FE-4FE7-9048-947C026EB04D}">
      <dgm:prSet/>
      <dgm:spPr/>
      <dgm:t>
        <a:bodyPr/>
        <a:lstStyle/>
        <a:p>
          <a:endParaRPr lang="en-US"/>
        </a:p>
      </dgm:t>
    </dgm:pt>
    <dgm:pt modelId="{99F49693-3451-401C-8410-E663BA681409}" type="parTrans" cxnId="{4E1AFD6F-41FE-4FE7-9048-947C026EB04D}">
      <dgm:prSet/>
      <dgm:spPr/>
      <dgm:t>
        <a:bodyPr/>
        <a:lstStyle/>
        <a:p>
          <a:endParaRPr lang="en-US"/>
        </a:p>
      </dgm:t>
    </dgm:pt>
    <dgm:pt modelId="{DAE073FE-1959-45C4-A8B1-CF3D2C58E676}">
      <dgm:prSet/>
      <dgm:spPr/>
      <dgm:t>
        <a:bodyPr/>
        <a:lstStyle/>
        <a:p>
          <a:pPr algn="ctr"/>
          <a:r>
            <a:rPr lang="en-US" dirty="0"/>
            <a:t>Updates from Guidelines Group- Shift in Process</a:t>
          </a:r>
        </a:p>
      </dgm:t>
    </dgm:pt>
    <dgm:pt modelId="{6BFD05D3-29C4-4C77-9254-E564F3712A89}" type="parTrans" cxnId="{F8B90B5C-4109-48C3-92A1-3F329A396849}">
      <dgm:prSet/>
      <dgm:spPr/>
      <dgm:t>
        <a:bodyPr/>
        <a:lstStyle/>
        <a:p>
          <a:endParaRPr lang="en-US"/>
        </a:p>
      </dgm:t>
    </dgm:pt>
    <dgm:pt modelId="{BFB160F9-420F-48AF-958C-FA37FB8B6DCD}" type="sibTrans" cxnId="{F8B90B5C-4109-48C3-92A1-3F329A396849}">
      <dgm:prSet/>
      <dgm:spPr/>
      <dgm:t>
        <a:bodyPr/>
        <a:lstStyle/>
        <a:p>
          <a:endParaRPr lang="en-US"/>
        </a:p>
      </dgm:t>
    </dgm:pt>
    <dgm:pt modelId="{6407DD0C-3D04-488C-8317-91490394B792}">
      <dgm:prSet/>
      <dgm:spPr/>
      <dgm:t>
        <a:bodyPr/>
        <a:lstStyle/>
        <a:p>
          <a:pPr algn="ctr"/>
          <a:r>
            <a:rPr lang="en-US" dirty="0"/>
            <a:t>Feedback on Continued Process</a:t>
          </a:r>
        </a:p>
      </dgm:t>
    </dgm:pt>
    <dgm:pt modelId="{0A866D24-BD1C-4416-83BD-013C87831285}" type="parTrans" cxnId="{528D86BB-C1E6-49DF-AB22-2FA687B34077}">
      <dgm:prSet/>
      <dgm:spPr/>
      <dgm:t>
        <a:bodyPr/>
        <a:lstStyle/>
        <a:p>
          <a:endParaRPr lang="en-US"/>
        </a:p>
      </dgm:t>
    </dgm:pt>
    <dgm:pt modelId="{3D86EC86-FF3D-4E58-A6CE-18471D29B42C}" type="sibTrans" cxnId="{528D86BB-C1E6-49DF-AB22-2FA687B34077}">
      <dgm:prSet/>
      <dgm:spPr/>
      <dgm:t>
        <a:bodyPr/>
        <a:lstStyle/>
        <a:p>
          <a:endParaRPr lang="en-US"/>
        </a:p>
      </dgm:t>
    </dgm:pt>
    <dgm:pt modelId="{2DA4FCE4-E55F-43E4-8A61-42577054D956}">
      <dgm:prSet/>
      <dgm:spPr/>
      <dgm:t>
        <a:bodyPr/>
        <a:lstStyle/>
        <a:p>
          <a:pPr algn="ctr"/>
          <a:r>
            <a:rPr lang="en-US" dirty="0"/>
            <a:t>Work for Next Two Weeks</a:t>
          </a:r>
        </a:p>
      </dgm:t>
    </dgm:pt>
    <dgm:pt modelId="{CEB5670F-E52A-4B36-9951-5A37DBE2CAE2}" type="parTrans" cxnId="{3D627134-4A34-430D-A5D8-6E4E2EFDD202}">
      <dgm:prSet/>
      <dgm:spPr/>
      <dgm:t>
        <a:bodyPr/>
        <a:lstStyle/>
        <a:p>
          <a:endParaRPr lang="en-US"/>
        </a:p>
      </dgm:t>
    </dgm:pt>
    <dgm:pt modelId="{B6BCABB4-FFCD-43C3-ABAB-6EE06209FA8A}" type="sibTrans" cxnId="{3D627134-4A34-430D-A5D8-6E4E2EFDD202}">
      <dgm:prSet/>
      <dgm:spPr/>
      <dgm:t>
        <a:bodyPr/>
        <a:lstStyle/>
        <a:p>
          <a:endParaRPr lang="en-US"/>
        </a:p>
      </dgm:t>
    </dgm:pt>
    <dgm:pt modelId="{23458614-E659-489F-A28C-370EEEC05440}">
      <dgm:prSet/>
      <dgm:spPr/>
      <dgm:t>
        <a:bodyPr/>
        <a:lstStyle/>
        <a:p>
          <a:pPr algn="ctr"/>
          <a:endParaRPr lang="en-US" dirty="0"/>
        </a:p>
      </dgm:t>
    </dgm:pt>
    <dgm:pt modelId="{C85DCFF4-CFDE-45E2-A881-BC3479117E23}" type="parTrans" cxnId="{DB676BEA-405C-4CFD-BDB6-A55FE63469E0}">
      <dgm:prSet/>
      <dgm:spPr/>
      <dgm:t>
        <a:bodyPr/>
        <a:lstStyle/>
        <a:p>
          <a:endParaRPr lang="en-US"/>
        </a:p>
      </dgm:t>
    </dgm:pt>
    <dgm:pt modelId="{691FC237-237A-4BFD-8C47-54431A6939BC}" type="sibTrans" cxnId="{DB676BEA-405C-4CFD-BDB6-A55FE63469E0}">
      <dgm:prSet/>
      <dgm:spPr/>
      <dgm:t>
        <a:bodyPr/>
        <a:lstStyle/>
        <a:p>
          <a:endParaRPr lang="en-US"/>
        </a:p>
      </dgm:t>
    </dgm:pt>
    <dgm:pt modelId="{55A11298-01F0-4F20-AC34-8A46EA76F539}" type="pres">
      <dgm:prSet presAssocID="{BAD543F1-77F4-4FC4-BE48-41401F6A513E}" presName="vert0" presStyleCnt="0">
        <dgm:presLayoutVars>
          <dgm:dir/>
          <dgm:animOne val="branch"/>
          <dgm:animLvl val="lvl"/>
        </dgm:presLayoutVars>
      </dgm:prSet>
      <dgm:spPr/>
    </dgm:pt>
    <dgm:pt modelId="{7375789C-0886-4C96-93A8-A1FADA6FC684}" type="pres">
      <dgm:prSet presAssocID="{F0701AEA-B646-477D-A01C-7DE48DD948D4}" presName="thickLine" presStyleLbl="alignNode1" presStyleIdx="0" presStyleCnt="7"/>
      <dgm:spPr/>
    </dgm:pt>
    <dgm:pt modelId="{8D3F6B12-8214-47A7-A209-AA19311FE7B0}" type="pres">
      <dgm:prSet presAssocID="{F0701AEA-B646-477D-A01C-7DE48DD948D4}" presName="horz1" presStyleCnt="0"/>
      <dgm:spPr/>
    </dgm:pt>
    <dgm:pt modelId="{8EB90551-D284-4582-BB68-FD121634E5C0}" type="pres">
      <dgm:prSet presAssocID="{F0701AEA-B646-477D-A01C-7DE48DD948D4}" presName="tx1" presStyleLbl="revTx" presStyleIdx="0" presStyleCnt="7"/>
      <dgm:spPr/>
    </dgm:pt>
    <dgm:pt modelId="{C02CBC6A-B69F-42C1-8C9F-5E591180B280}" type="pres">
      <dgm:prSet presAssocID="{F0701AEA-B646-477D-A01C-7DE48DD948D4}" presName="vert1" presStyleCnt="0"/>
      <dgm:spPr/>
    </dgm:pt>
    <dgm:pt modelId="{06C60FDA-CC6D-4F61-B75B-86F3CA558287}" type="pres">
      <dgm:prSet presAssocID="{8D50A96D-5B17-40B2-8A96-7E9988BDCBAE}" presName="thickLine" presStyleLbl="alignNode1" presStyleIdx="1" presStyleCnt="7"/>
      <dgm:spPr/>
    </dgm:pt>
    <dgm:pt modelId="{5AA8297F-9502-4983-AEBD-C0377AAD7E4F}" type="pres">
      <dgm:prSet presAssocID="{8D50A96D-5B17-40B2-8A96-7E9988BDCBAE}" presName="horz1" presStyleCnt="0"/>
      <dgm:spPr/>
    </dgm:pt>
    <dgm:pt modelId="{D48D2B3E-E97B-413C-8D14-6BF7C3EB0485}" type="pres">
      <dgm:prSet presAssocID="{8D50A96D-5B17-40B2-8A96-7E9988BDCBAE}" presName="tx1" presStyleLbl="revTx" presStyleIdx="1" presStyleCnt="7"/>
      <dgm:spPr/>
    </dgm:pt>
    <dgm:pt modelId="{B36B1018-659F-4926-AF1E-AD1E8414A5C5}" type="pres">
      <dgm:prSet presAssocID="{8D50A96D-5B17-40B2-8A96-7E9988BDCBAE}" presName="vert1" presStyleCnt="0"/>
      <dgm:spPr/>
    </dgm:pt>
    <dgm:pt modelId="{9F1C0CCF-42FF-475F-8DB5-EA9205B77FEA}" type="pres">
      <dgm:prSet presAssocID="{AFD65A56-79BD-43B1-A1E1-0CD0ABB55B86}" presName="thickLine" presStyleLbl="alignNode1" presStyleIdx="2" presStyleCnt="7"/>
      <dgm:spPr/>
    </dgm:pt>
    <dgm:pt modelId="{0405D1A3-E010-449B-8C5F-F1896B648971}" type="pres">
      <dgm:prSet presAssocID="{AFD65A56-79BD-43B1-A1E1-0CD0ABB55B86}" presName="horz1" presStyleCnt="0"/>
      <dgm:spPr/>
    </dgm:pt>
    <dgm:pt modelId="{2EE5742A-6AB6-4C03-A595-2F86291AC4F8}" type="pres">
      <dgm:prSet presAssocID="{AFD65A56-79BD-43B1-A1E1-0CD0ABB55B86}" presName="tx1" presStyleLbl="revTx" presStyleIdx="2" presStyleCnt="7"/>
      <dgm:spPr/>
    </dgm:pt>
    <dgm:pt modelId="{4434357C-A8C3-49FA-92E8-C30855A44C73}" type="pres">
      <dgm:prSet presAssocID="{AFD65A56-79BD-43B1-A1E1-0CD0ABB55B86}" presName="vert1" presStyleCnt="0"/>
      <dgm:spPr/>
    </dgm:pt>
    <dgm:pt modelId="{900395C0-3168-4FB8-A890-68B852D5BAD1}" type="pres">
      <dgm:prSet presAssocID="{DAE073FE-1959-45C4-A8B1-CF3D2C58E676}" presName="thickLine" presStyleLbl="alignNode1" presStyleIdx="3" presStyleCnt="7"/>
      <dgm:spPr/>
    </dgm:pt>
    <dgm:pt modelId="{EEF2FCF7-F24C-4F8C-A57D-B1445C990460}" type="pres">
      <dgm:prSet presAssocID="{DAE073FE-1959-45C4-A8B1-CF3D2C58E676}" presName="horz1" presStyleCnt="0"/>
      <dgm:spPr/>
    </dgm:pt>
    <dgm:pt modelId="{C825BA89-1870-4B03-9DAD-799E7AD29A94}" type="pres">
      <dgm:prSet presAssocID="{DAE073FE-1959-45C4-A8B1-CF3D2C58E676}" presName="tx1" presStyleLbl="revTx" presStyleIdx="3" presStyleCnt="7"/>
      <dgm:spPr/>
    </dgm:pt>
    <dgm:pt modelId="{2421434A-E67F-40C7-8BF8-129F31E460D0}" type="pres">
      <dgm:prSet presAssocID="{DAE073FE-1959-45C4-A8B1-CF3D2C58E676}" presName="vert1" presStyleCnt="0"/>
      <dgm:spPr/>
    </dgm:pt>
    <dgm:pt modelId="{996C1EE0-0444-49A3-8058-5F4AF7450860}" type="pres">
      <dgm:prSet presAssocID="{6407DD0C-3D04-488C-8317-91490394B792}" presName="thickLine" presStyleLbl="alignNode1" presStyleIdx="4" presStyleCnt="7"/>
      <dgm:spPr/>
    </dgm:pt>
    <dgm:pt modelId="{E9229391-4EA8-4C5C-8751-60DB2C25723B}" type="pres">
      <dgm:prSet presAssocID="{6407DD0C-3D04-488C-8317-91490394B792}" presName="horz1" presStyleCnt="0"/>
      <dgm:spPr/>
    </dgm:pt>
    <dgm:pt modelId="{DE941EEF-3845-428F-A809-9F69CA54E961}" type="pres">
      <dgm:prSet presAssocID="{6407DD0C-3D04-488C-8317-91490394B792}" presName="tx1" presStyleLbl="revTx" presStyleIdx="4" presStyleCnt="7"/>
      <dgm:spPr/>
    </dgm:pt>
    <dgm:pt modelId="{AF2A442D-5734-45F0-99CB-97D168B86C37}" type="pres">
      <dgm:prSet presAssocID="{6407DD0C-3D04-488C-8317-91490394B792}" presName="vert1" presStyleCnt="0"/>
      <dgm:spPr/>
    </dgm:pt>
    <dgm:pt modelId="{E1D326EE-EFAE-4549-818B-AB546000848E}" type="pres">
      <dgm:prSet presAssocID="{2DA4FCE4-E55F-43E4-8A61-42577054D956}" presName="thickLine" presStyleLbl="alignNode1" presStyleIdx="5" presStyleCnt="7"/>
      <dgm:spPr/>
    </dgm:pt>
    <dgm:pt modelId="{710B6472-1172-4A2C-86E2-CF72E36BF24D}" type="pres">
      <dgm:prSet presAssocID="{2DA4FCE4-E55F-43E4-8A61-42577054D956}" presName="horz1" presStyleCnt="0"/>
      <dgm:spPr/>
    </dgm:pt>
    <dgm:pt modelId="{D9D3E2B0-348E-4928-824E-19AB52696650}" type="pres">
      <dgm:prSet presAssocID="{2DA4FCE4-E55F-43E4-8A61-42577054D956}" presName="tx1" presStyleLbl="revTx" presStyleIdx="5" presStyleCnt="7"/>
      <dgm:spPr/>
    </dgm:pt>
    <dgm:pt modelId="{B7271F7C-3A92-46EC-9E01-1777AC7B4EF6}" type="pres">
      <dgm:prSet presAssocID="{2DA4FCE4-E55F-43E4-8A61-42577054D956}" presName="vert1" presStyleCnt="0"/>
      <dgm:spPr/>
    </dgm:pt>
    <dgm:pt modelId="{33D3943F-A587-4A39-82F6-0E29874B5659}" type="pres">
      <dgm:prSet presAssocID="{23458614-E659-489F-A28C-370EEEC05440}" presName="thickLine" presStyleLbl="alignNode1" presStyleIdx="6" presStyleCnt="7"/>
      <dgm:spPr/>
    </dgm:pt>
    <dgm:pt modelId="{5CB61650-BC48-432E-8B16-87033E0106A6}" type="pres">
      <dgm:prSet presAssocID="{23458614-E659-489F-A28C-370EEEC05440}" presName="horz1" presStyleCnt="0"/>
      <dgm:spPr/>
    </dgm:pt>
    <dgm:pt modelId="{0860D9D4-F6B2-4AF3-A6FA-BDCB2D3D023A}" type="pres">
      <dgm:prSet presAssocID="{23458614-E659-489F-A28C-370EEEC05440}" presName="tx1" presStyleLbl="revTx" presStyleIdx="6" presStyleCnt="7"/>
      <dgm:spPr/>
    </dgm:pt>
    <dgm:pt modelId="{7CDBADD8-ED7D-43F2-A66B-AA62C1AB30BA}" type="pres">
      <dgm:prSet presAssocID="{23458614-E659-489F-A28C-370EEEC05440}" presName="vert1" presStyleCnt="0"/>
      <dgm:spPr/>
    </dgm:pt>
  </dgm:ptLst>
  <dgm:cxnLst>
    <dgm:cxn modelId="{4CDCE626-BD5D-4F79-AE63-77D5548713DA}" type="presOf" srcId="{23458614-E659-489F-A28C-370EEEC05440}" destId="{0860D9D4-F6B2-4AF3-A6FA-BDCB2D3D023A}" srcOrd="0" destOrd="0" presId="urn:microsoft.com/office/officeart/2008/layout/LinedList"/>
    <dgm:cxn modelId="{0D523A2C-BFC4-402C-97D7-D18A68ED514D}" type="presOf" srcId="{6407DD0C-3D04-488C-8317-91490394B792}" destId="{DE941EEF-3845-428F-A809-9F69CA54E961}" srcOrd="0" destOrd="0" presId="urn:microsoft.com/office/officeart/2008/layout/LinedList"/>
    <dgm:cxn modelId="{3D627134-4A34-430D-A5D8-6E4E2EFDD202}" srcId="{BAD543F1-77F4-4FC4-BE48-41401F6A513E}" destId="{2DA4FCE4-E55F-43E4-8A61-42577054D956}" srcOrd="5" destOrd="0" parTransId="{CEB5670F-E52A-4B36-9951-5A37DBE2CAE2}" sibTransId="{B6BCABB4-FFCD-43C3-ABAB-6EE06209FA8A}"/>
    <dgm:cxn modelId="{F8B90B5C-4109-48C3-92A1-3F329A396849}" srcId="{BAD543F1-77F4-4FC4-BE48-41401F6A513E}" destId="{DAE073FE-1959-45C4-A8B1-CF3D2C58E676}" srcOrd="3" destOrd="0" parTransId="{6BFD05D3-29C4-4C77-9254-E564F3712A89}" sibTransId="{BFB160F9-420F-48AF-958C-FA37FB8B6DCD}"/>
    <dgm:cxn modelId="{CFCD4362-A74F-4009-A08E-918C16E34E20}" srcId="{BAD543F1-77F4-4FC4-BE48-41401F6A513E}" destId="{8D50A96D-5B17-40B2-8A96-7E9988BDCBAE}" srcOrd="1" destOrd="0" parTransId="{675DB581-E489-4042-8ED2-ED2907145E03}" sibTransId="{ABFB7BAF-3002-41FD-8FFB-D255B57B18D8}"/>
    <dgm:cxn modelId="{FD527E4C-B63E-42D7-A94F-F36636F8F4EE}" type="presOf" srcId="{2DA4FCE4-E55F-43E4-8A61-42577054D956}" destId="{D9D3E2B0-348E-4928-824E-19AB52696650}" srcOrd="0" destOrd="0" presId="urn:microsoft.com/office/officeart/2008/layout/LinedList"/>
    <dgm:cxn modelId="{4E1AFD6F-41FE-4FE7-9048-947C026EB04D}" srcId="{BAD543F1-77F4-4FC4-BE48-41401F6A513E}" destId="{F0701AEA-B646-477D-A01C-7DE48DD948D4}" srcOrd="0" destOrd="0" parTransId="{99F49693-3451-401C-8410-E663BA681409}" sibTransId="{8DF94523-492D-41C0-A217-29BF49206FD7}"/>
    <dgm:cxn modelId="{FD20CF55-40C8-407E-BC50-197D3DAFFE7C}" type="presOf" srcId="{8D50A96D-5B17-40B2-8A96-7E9988BDCBAE}" destId="{D48D2B3E-E97B-413C-8D14-6BF7C3EB0485}" srcOrd="0" destOrd="0" presId="urn:microsoft.com/office/officeart/2008/layout/LinedList"/>
    <dgm:cxn modelId="{474FE678-8F7B-4B2C-8585-432D3B195C97}" type="presOf" srcId="{AFD65A56-79BD-43B1-A1E1-0CD0ABB55B86}" destId="{2EE5742A-6AB6-4C03-A595-2F86291AC4F8}" srcOrd="0" destOrd="0" presId="urn:microsoft.com/office/officeart/2008/layout/LinedList"/>
    <dgm:cxn modelId="{528D86BB-C1E6-49DF-AB22-2FA687B34077}" srcId="{BAD543F1-77F4-4FC4-BE48-41401F6A513E}" destId="{6407DD0C-3D04-488C-8317-91490394B792}" srcOrd="4" destOrd="0" parTransId="{0A866D24-BD1C-4416-83BD-013C87831285}" sibTransId="{3D86EC86-FF3D-4E58-A6CE-18471D29B42C}"/>
    <dgm:cxn modelId="{BE4CF4BB-0D4C-435E-88E3-7C3B5F055916}" srcId="{BAD543F1-77F4-4FC4-BE48-41401F6A513E}" destId="{AFD65A56-79BD-43B1-A1E1-0CD0ABB55B86}" srcOrd="2" destOrd="0" parTransId="{79D8A7D4-A1D2-4C01-876E-F4249CFB0512}" sibTransId="{D79A9330-DD40-474A-AE13-02081B7D8ABF}"/>
    <dgm:cxn modelId="{888A00DA-E5B6-4858-BB69-8E1E3A84FAEC}" type="presOf" srcId="{F0701AEA-B646-477D-A01C-7DE48DD948D4}" destId="{8EB90551-D284-4582-BB68-FD121634E5C0}" srcOrd="0" destOrd="0" presId="urn:microsoft.com/office/officeart/2008/layout/LinedList"/>
    <dgm:cxn modelId="{4455F8DE-1AB2-4AB1-933F-ED272809E13D}" type="presOf" srcId="{BAD543F1-77F4-4FC4-BE48-41401F6A513E}" destId="{55A11298-01F0-4F20-AC34-8A46EA76F539}" srcOrd="0" destOrd="0" presId="urn:microsoft.com/office/officeart/2008/layout/LinedList"/>
    <dgm:cxn modelId="{DB676BEA-405C-4CFD-BDB6-A55FE63469E0}" srcId="{BAD543F1-77F4-4FC4-BE48-41401F6A513E}" destId="{23458614-E659-489F-A28C-370EEEC05440}" srcOrd="6" destOrd="0" parTransId="{C85DCFF4-CFDE-45E2-A881-BC3479117E23}" sibTransId="{691FC237-237A-4BFD-8C47-54431A6939BC}"/>
    <dgm:cxn modelId="{D9D12AF2-43E4-4488-AAA9-A88ADD9CBB0C}" type="presOf" srcId="{DAE073FE-1959-45C4-A8B1-CF3D2C58E676}" destId="{C825BA89-1870-4B03-9DAD-799E7AD29A94}" srcOrd="0" destOrd="0" presId="urn:microsoft.com/office/officeart/2008/layout/LinedList"/>
    <dgm:cxn modelId="{1F67AF23-120D-4581-928D-631C20B50BC9}" type="presParOf" srcId="{55A11298-01F0-4F20-AC34-8A46EA76F539}" destId="{7375789C-0886-4C96-93A8-A1FADA6FC684}" srcOrd="0" destOrd="0" presId="urn:microsoft.com/office/officeart/2008/layout/LinedList"/>
    <dgm:cxn modelId="{2F139B72-BD1C-44BE-B557-01392A9FC595}" type="presParOf" srcId="{55A11298-01F0-4F20-AC34-8A46EA76F539}" destId="{8D3F6B12-8214-47A7-A209-AA19311FE7B0}" srcOrd="1" destOrd="0" presId="urn:microsoft.com/office/officeart/2008/layout/LinedList"/>
    <dgm:cxn modelId="{67ED2ABB-EDFB-489F-9064-B9E344E21D87}" type="presParOf" srcId="{8D3F6B12-8214-47A7-A209-AA19311FE7B0}" destId="{8EB90551-D284-4582-BB68-FD121634E5C0}" srcOrd="0" destOrd="0" presId="urn:microsoft.com/office/officeart/2008/layout/LinedList"/>
    <dgm:cxn modelId="{D5DB56BD-D508-4462-8AEA-0447CCBC6878}" type="presParOf" srcId="{8D3F6B12-8214-47A7-A209-AA19311FE7B0}" destId="{C02CBC6A-B69F-42C1-8C9F-5E591180B280}" srcOrd="1" destOrd="0" presId="urn:microsoft.com/office/officeart/2008/layout/LinedList"/>
    <dgm:cxn modelId="{85020F07-5DAB-4B7C-951D-41AE7710A82D}" type="presParOf" srcId="{55A11298-01F0-4F20-AC34-8A46EA76F539}" destId="{06C60FDA-CC6D-4F61-B75B-86F3CA558287}" srcOrd="2" destOrd="0" presId="urn:microsoft.com/office/officeart/2008/layout/LinedList"/>
    <dgm:cxn modelId="{F2B1D653-2456-41E0-8863-04262A7A8B8B}" type="presParOf" srcId="{55A11298-01F0-4F20-AC34-8A46EA76F539}" destId="{5AA8297F-9502-4983-AEBD-C0377AAD7E4F}" srcOrd="3" destOrd="0" presId="urn:microsoft.com/office/officeart/2008/layout/LinedList"/>
    <dgm:cxn modelId="{A8D5F9DC-4523-45F2-AE82-7B98DF578E01}" type="presParOf" srcId="{5AA8297F-9502-4983-AEBD-C0377AAD7E4F}" destId="{D48D2B3E-E97B-413C-8D14-6BF7C3EB0485}" srcOrd="0" destOrd="0" presId="urn:microsoft.com/office/officeart/2008/layout/LinedList"/>
    <dgm:cxn modelId="{A9242047-3490-4443-A827-4DAE742EFA0A}" type="presParOf" srcId="{5AA8297F-9502-4983-AEBD-C0377AAD7E4F}" destId="{B36B1018-659F-4926-AF1E-AD1E8414A5C5}" srcOrd="1" destOrd="0" presId="urn:microsoft.com/office/officeart/2008/layout/LinedList"/>
    <dgm:cxn modelId="{9FB97903-97EC-4A2B-9E78-608D0F7EB768}" type="presParOf" srcId="{55A11298-01F0-4F20-AC34-8A46EA76F539}" destId="{9F1C0CCF-42FF-475F-8DB5-EA9205B77FEA}" srcOrd="4" destOrd="0" presId="urn:microsoft.com/office/officeart/2008/layout/LinedList"/>
    <dgm:cxn modelId="{B787130A-93DC-4125-AF68-7416645FD35E}" type="presParOf" srcId="{55A11298-01F0-4F20-AC34-8A46EA76F539}" destId="{0405D1A3-E010-449B-8C5F-F1896B648971}" srcOrd="5" destOrd="0" presId="urn:microsoft.com/office/officeart/2008/layout/LinedList"/>
    <dgm:cxn modelId="{FCBD3E8D-9D2C-4F6B-BDC4-2C5662FB1386}" type="presParOf" srcId="{0405D1A3-E010-449B-8C5F-F1896B648971}" destId="{2EE5742A-6AB6-4C03-A595-2F86291AC4F8}" srcOrd="0" destOrd="0" presId="urn:microsoft.com/office/officeart/2008/layout/LinedList"/>
    <dgm:cxn modelId="{F87ABE0F-BABA-4DCE-AA61-ED899EBFC936}" type="presParOf" srcId="{0405D1A3-E010-449B-8C5F-F1896B648971}" destId="{4434357C-A8C3-49FA-92E8-C30855A44C73}" srcOrd="1" destOrd="0" presId="urn:microsoft.com/office/officeart/2008/layout/LinedList"/>
    <dgm:cxn modelId="{68AC9A84-1D1D-4A99-BD10-1DFD19FF6448}" type="presParOf" srcId="{55A11298-01F0-4F20-AC34-8A46EA76F539}" destId="{900395C0-3168-4FB8-A890-68B852D5BAD1}" srcOrd="6" destOrd="0" presId="urn:microsoft.com/office/officeart/2008/layout/LinedList"/>
    <dgm:cxn modelId="{9B244813-651C-457B-980A-1AFFB0FCC81A}" type="presParOf" srcId="{55A11298-01F0-4F20-AC34-8A46EA76F539}" destId="{EEF2FCF7-F24C-4F8C-A57D-B1445C990460}" srcOrd="7" destOrd="0" presId="urn:microsoft.com/office/officeart/2008/layout/LinedList"/>
    <dgm:cxn modelId="{2E1FEB3C-4DCD-432D-A6AD-926C03C7115D}" type="presParOf" srcId="{EEF2FCF7-F24C-4F8C-A57D-B1445C990460}" destId="{C825BA89-1870-4B03-9DAD-799E7AD29A94}" srcOrd="0" destOrd="0" presId="urn:microsoft.com/office/officeart/2008/layout/LinedList"/>
    <dgm:cxn modelId="{BD48B547-BF87-4C07-A1EC-EA6F18FFBCE7}" type="presParOf" srcId="{EEF2FCF7-F24C-4F8C-A57D-B1445C990460}" destId="{2421434A-E67F-40C7-8BF8-129F31E460D0}" srcOrd="1" destOrd="0" presId="urn:microsoft.com/office/officeart/2008/layout/LinedList"/>
    <dgm:cxn modelId="{612FDEA0-E241-43FF-9CEC-0D9EB0B04D64}" type="presParOf" srcId="{55A11298-01F0-4F20-AC34-8A46EA76F539}" destId="{996C1EE0-0444-49A3-8058-5F4AF7450860}" srcOrd="8" destOrd="0" presId="urn:microsoft.com/office/officeart/2008/layout/LinedList"/>
    <dgm:cxn modelId="{BD143B4E-1F49-4904-916C-E5E098022D35}" type="presParOf" srcId="{55A11298-01F0-4F20-AC34-8A46EA76F539}" destId="{E9229391-4EA8-4C5C-8751-60DB2C25723B}" srcOrd="9" destOrd="0" presId="urn:microsoft.com/office/officeart/2008/layout/LinedList"/>
    <dgm:cxn modelId="{DA26FEEA-A82F-4B8E-B0E2-C9FC25DBE5C2}" type="presParOf" srcId="{E9229391-4EA8-4C5C-8751-60DB2C25723B}" destId="{DE941EEF-3845-428F-A809-9F69CA54E961}" srcOrd="0" destOrd="0" presId="urn:microsoft.com/office/officeart/2008/layout/LinedList"/>
    <dgm:cxn modelId="{05ABC33D-E283-41D8-B664-DE6C170EF3BF}" type="presParOf" srcId="{E9229391-4EA8-4C5C-8751-60DB2C25723B}" destId="{AF2A442D-5734-45F0-99CB-97D168B86C37}" srcOrd="1" destOrd="0" presId="urn:microsoft.com/office/officeart/2008/layout/LinedList"/>
    <dgm:cxn modelId="{6BD4C981-C652-485E-9AB0-77FCC58F7D91}" type="presParOf" srcId="{55A11298-01F0-4F20-AC34-8A46EA76F539}" destId="{E1D326EE-EFAE-4549-818B-AB546000848E}" srcOrd="10" destOrd="0" presId="urn:microsoft.com/office/officeart/2008/layout/LinedList"/>
    <dgm:cxn modelId="{2D23385D-0EA2-48CD-8EEF-AD3599C0466C}" type="presParOf" srcId="{55A11298-01F0-4F20-AC34-8A46EA76F539}" destId="{710B6472-1172-4A2C-86E2-CF72E36BF24D}" srcOrd="11" destOrd="0" presId="urn:microsoft.com/office/officeart/2008/layout/LinedList"/>
    <dgm:cxn modelId="{F2CB1940-4A7C-46D1-9BCD-9DA49D4C0983}" type="presParOf" srcId="{710B6472-1172-4A2C-86E2-CF72E36BF24D}" destId="{D9D3E2B0-348E-4928-824E-19AB52696650}" srcOrd="0" destOrd="0" presId="urn:microsoft.com/office/officeart/2008/layout/LinedList"/>
    <dgm:cxn modelId="{29BD04F6-8C3E-47F0-BBBA-576430B9DB88}" type="presParOf" srcId="{710B6472-1172-4A2C-86E2-CF72E36BF24D}" destId="{B7271F7C-3A92-46EC-9E01-1777AC7B4EF6}" srcOrd="1" destOrd="0" presId="urn:microsoft.com/office/officeart/2008/layout/LinedList"/>
    <dgm:cxn modelId="{9DD77EC3-F3D0-4133-AB48-E71E069CC1C3}" type="presParOf" srcId="{55A11298-01F0-4F20-AC34-8A46EA76F539}" destId="{33D3943F-A587-4A39-82F6-0E29874B5659}" srcOrd="12" destOrd="0" presId="urn:microsoft.com/office/officeart/2008/layout/LinedList"/>
    <dgm:cxn modelId="{0BCA7BCE-475D-4969-B296-682C41DD4411}" type="presParOf" srcId="{55A11298-01F0-4F20-AC34-8A46EA76F539}" destId="{5CB61650-BC48-432E-8B16-87033E0106A6}" srcOrd="13" destOrd="0" presId="urn:microsoft.com/office/officeart/2008/layout/LinedList"/>
    <dgm:cxn modelId="{14BAE905-59D1-45EB-9D0C-5FEB048C4EC8}" type="presParOf" srcId="{5CB61650-BC48-432E-8B16-87033E0106A6}" destId="{0860D9D4-F6B2-4AF3-A6FA-BDCB2D3D023A}" srcOrd="0" destOrd="0" presId="urn:microsoft.com/office/officeart/2008/layout/LinedList"/>
    <dgm:cxn modelId="{1CF8DA3A-5B9B-4356-8FD4-22088C1F322F}" type="presParOf" srcId="{5CB61650-BC48-432E-8B16-87033E0106A6}" destId="{7CDBADD8-ED7D-43F2-A66B-AA62C1AB30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789C-0886-4C96-93A8-A1FADA6FC684}">
      <dsp:nvSpPr>
        <dsp:cNvPr id="0" name=""/>
        <dsp:cNvSpPr/>
      </dsp:nvSpPr>
      <dsp:spPr>
        <a:xfrm>
          <a:off x="0" y="623"/>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90551-D284-4582-BB68-FD121634E5C0}">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US" sz="2400" kern="1200" dirty="0"/>
            <a:t>The Charge</a:t>
          </a:r>
        </a:p>
      </dsp:txBody>
      <dsp:txXfrm>
        <a:off x="0" y="623"/>
        <a:ext cx="6492875" cy="729164"/>
      </dsp:txXfrm>
    </dsp:sp>
    <dsp:sp modelId="{06C60FDA-CC6D-4F61-B75B-86F3CA558287}">
      <dsp:nvSpPr>
        <dsp:cNvPr id="0" name=""/>
        <dsp:cNvSpPr/>
      </dsp:nvSpPr>
      <dsp:spPr>
        <a:xfrm>
          <a:off x="0" y="729788"/>
          <a:ext cx="6492875" cy="0"/>
        </a:xfrm>
        <a:prstGeom prst="line">
          <a:avLst/>
        </a:prstGeom>
        <a:solidFill>
          <a:schemeClr val="accent2">
            <a:hueOff val="-598994"/>
            <a:satOff val="4120"/>
            <a:lumOff val="457"/>
            <a:alphaOff val="0"/>
          </a:schemeClr>
        </a:solidFill>
        <a:ln w="15875" cap="rnd" cmpd="sng" algn="ctr">
          <a:solidFill>
            <a:schemeClr val="accent2">
              <a:hueOff val="-598994"/>
              <a:satOff val="4120"/>
              <a:lumOff val="4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D2B3E-E97B-413C-8D14-6BF7C3EB0485}">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US" sz="2400" kern="1200" dirty="0"/>
            <a:t>The Model Development Group Role</a:t>
          </a:r>
        </a:p>
      </dsp:txBody>
      <dsp:txXfrm>
        <a:off x="0" y="729788"/>
        <a:ext cx="6492875" cy="729164"/>
      </dsp:txXfrm>
    </dsp:sp>
    <dsp:sp modelId="{9F1C0CCF-42FF-475F-8DB5-EA9205B77FEA}">
      <dsp:nvSpPr>
        <dsp:cNvPr id="0" name=""/>
        <dsp:cNvSpPr/>
      </dsp:nvSpPr>
      <dsp:spPr>
        <a:xfrm>
          <a:off x="0" y="1458952"/>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5742A-6AB6-4C03-A595-2F86291AC4F8}">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US" sz="2400" kern="1200" dirty="0"/>
            <a:t>Model Sharing from 5 Remaining Group Members</a:t>
          </a:r>
        </a:p>
      </dsp:txBody>
      <dsp:txXfrm>
        <a:off x="0" y="1458952"/>
        <a:ext cx="6492875" cy="729164"/>
      </dsp:txXfrm>
    </dsp:sp>
    <dsp:sp modelId="{900395C0-3168-4FB8-A890-68B852D5BAD1}">
      <dsp:nvSpPr>
        <dsp:cNvPr id="0" name=""/>
        <dsp:cNvSpPr/>
      </dsp:nvSpPr>
      <dsp:spPr>
        <a:xfrm>
          <a:off x="0" y="2188117"/>
          <a:ext cx="6492875" cy="0"/>
        </a:xfrm>
        <a:prstGeom prst="line">
          <a:avLst/>
        </a:prstGeom>
        <a:solidFill>
          <a:schemeClr val="accent2">
            <a:hueOff val="-1796981"/>
            <a:satOff val="12361"/>
            <a:lumOff val="1372"/>
            <a:alphaOff val="0"/>
          </a:schemeClr>
        </a:solidFill>
        <a:ln w="15875" cap="rnd" cmpd="sng" algn="ctr">
          <a:solidFill>
            <a:schemeClr val="accent2">
              <a:hueOff val="-1796981"/>
              <a:satOff val="12361"/>
              <a:lumOff val="13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25BA89-1870-4B03-9DAD-799E7AD29A94}">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US" sz="2400" kern="1200" dirty="0"/>
            <a:t>Updates from Guidelines Group- Shift in Process</a:t>
          </a:r>
        </a:p>
      </dsp:txBody>
      <dsp:txXfrm>
        <a:off x="0" y="2188117"/>
        <a:ext cx="6492875" cy="729164"/>
      </dsp:txXfrm>
    </dsp:sp>
    <dsp:sp modelId="{996C1EE0-0444-49A3-8058-5F4AF7450860}">
      <dsp:nvSpPr>
        <dsp:cNvPr id="0" name=""/>
        <dsp:cNvSpPr/>
      </dsp:nvSpPr>
      <dsp:spPr>
        <a:xfrm>
          <a:off x="0" y="2917282"/>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941EEF-3845-428F-A809-9F69CA54E961}">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US" sz="2400" kern="1200" dirty="0"/>
            <a:t>Feedback on Continued Process</a:t>
          </a:r>
        </a:p>
      </dsp:txBody>
      <dsp:txXfrm>
        <a:off x="0" y="2917282"/>
        <a:ext cx="6492875" cy="729164"/>
      </dsp:txXfrm>
    </dsp:sp>
    <dsp:sp modelId="{E1D326EE-EFAE-4549-818B-AB546000848E}">
      <dsp:nvSpPr>
        <dsp:cNvPr id="0" name=""/>
        <dsp:cNvSpPr/>
      </dsp:nvSpPr>
      <dsp:spPr>
        <a:xfrm>
          <a:off x="0" y="3646447"/>
          <a:ext cx="6492875" cy="0"/>
        </a:xfrm>
        <a:prstGeom prst="line">
          <a:avLst/>
        </a:prstGeom>
        <a:solidFill>
          <a:schemeClr val="accent2">
            <a:hueOff val="-2994968"/>
            <a:satOff val="20602"/>
            <a:lumOff val="2287"/>
            <a:alphaOff val="0"/>
          </a:schemeClr>
        </a:solidFill>
        <a:ln w="15875" cap="rnd" cmpd="sng" algn="ctr">
          <a:solidFill>
            <a:schemeClr val="accent2">
              <a:hueOff val="-2994968"/>
              <a:satOff val="20602"/>
              <a:lumOff val="22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D3E2B0-348E-4928-824E-19AB52696650}">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US" sz="2400" kern="1200" dirty="0"/>
            <a:t>Work for Next Two Weeks</a:t>
          </a:r>
        </a:p>
      </dsp:txBody>
      <dsp:txXfrm>
        <a:off x="0" y="3646447"/>
        <a:ext cx="6492875" cy="729164"/>
      </dsp:txXfrm>
    </dsp:sp>
    <dsp:sp modelId="{33D3943F-A587-4A39-82F6-0E29874B5659}">
      <dsp:nvSpPr>
        <dsp:cNvPr id="0" name=""/>
        <dsp:cNvSpPr/>
      </dsp:nvSpPr>
      <dsp:spPr>
        <a:xfrm>
          <a:off x="0" y="4375611"/>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0D9D4-F6B2-4AF3-A6FA-BDCB2D3D023A}">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endParaRPr lang="en-US" sz="2400" kern="1200" dirty="0"/>
        </a:p>
      </dsp:txBody>
      <dsp:txXfrm>
        <a:off x="0" y="4375611"/>
        <a:ext cx="6492875" cy="7291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3/25/2021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51D6-436D-460C-8FDD-251EB716A5DE}"/>
              </a:ext>
            </a:extLst>
          </p:cNvPr>
          <p:cNvSpPr>
            <a:spLocks noGrp="1"/>
          </p:cNvSpPr>
          <p:nvPr>
            <p:ph type="ctrTitle"/>
          </p:nvPr>
        </p:nvSpPr>
        <p:spPr/>
        <p:txBody>
          <a:bodyPr>
            <a:normAutofit fontScale="90000"/>
          </a:bodyPr>
          <a:lstStyle/>
          <a:p>
            <a:r>
              <a:rPr lang="en-US" dirty="0"/>
              <a:t>Fairness and Equity in Assessment Task Force:</a:t>
            </a:r>
            <a:br>
              <a:rPr lang="en-US" dirty="0"/>
            </a:br>
            <a:r>
              <a:rPr lang="en-US" dirty="0"/>
              <a:t>Model Development Group</a:t>
            </a:r>
          </a:p>
        </p:txBody>
      </p:sp>
      <p:sp>
        <p:nvSpPr>
          <p:cNvPr id="3" name="Subtitle 2">
            <a:extLst>
              <a:ext uri="{FF2B5EF4-FFF2-40B4-BE49-F238E27FC236}">
                <a16:creationId xmlns:a16="http://schemas.microsoft.com/office/drawing/2014/main" id="{CEB8A2F4-D372-47B9-88FA-555829AE036E}"/>
              </a:ext>
            </a:extLst>
          </p:cNvPr>
          <p:cNvSpPr>
            <a:spLocks noGrp="1"/>
          </p:cNvSpPr>
          <p:nvPr>
            <p:ph type="subTitle" idx="1"/>
          </p:nvPr>
        </p:nvSpPr>
        <p:spPr>
          <a:xfrm>
            <a:off x="4515378" y="3996267"/>
            <a:ext cx="6987645" cy="1388534"/>
          </a:xfrm>
        </p:spPr>
        <p:txBody>
          <a:bodyPr/>
          <a:lstStyle/>
          <a:p>
            <a:r>
              <a:rPr lang="en-US" dirty="0"/>
              <a:t>March 24, 2021</a:t>
            </a:r>
          </a:p>
          <a:p>
            <a:r>
              <a:rPr lang="en-US" dirty="0"/>
              <a:t>8-9am</a:t>
            </a:r>
            <a:r>
              <a:rPr lang="en-US" dirty="0">
                <a:solidFill>
                  <a:srgbClr val="FF0000"/>
                </a:solidFill>
              </a:rPr>
              <a:t> </a:t>
            </a:r>
            <a:r>
              <a:rPr lang="en-US" dirty="0"/>
              <a:t>Virtual meeting - Zoom</a:t>
            </a:r>
          </a:p>
        </p:txBody>
      </p:sp>
    </p:spTree>
    <p:extLst>
      <p:ext uri="{BB962C8B-B14F-4D97-AF65-F5344CB8AC3E}">
        <p14:creationId xmlns:p14="http://schemas.microsoft.com/office/powerpoint/2010/main" val="175942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00943FE-F917-4F82-B6BE-D9190675B088}"/>
              </a:ext>
            </a:extLst>
          </p:cNvPr>
          <p:cNvSpPr>
            <a:spLocks noGrp="1"/>
          </p:cNvSpPr>
          <p:nvPr>
            <p:ph type="title"/>
          </p:nvPr>
        </p:nvSpPr>
        <p:spPr>
          <a:xfrm>
            <a:off x="535021" y="685800"/>
            <a:ext cx="2639962" cy="5105400"/>
          </a:xfrm>
        </p:spPr>
        <p:txBody>
          <a:bodyPr>
            <a:normAutofit/>
          </a:bodyPr>
          <a:lstStyle/>
          <a:p>
            <a:r>
              <a:rPr lang="en-US">
                <a:solidFill>
                  <a:srgbClr val="FFFFFF"/>
                </a:solidFill>
              </a:rPr>
              <a:t>Agenda</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BF50BB24-7051-4E0A-AB6D-3A3F972FCF9F}"/>
              </a:ext>
            </a:extLst>
          </p:cNvPr>
          <p:cNvGraphicFramePr>
            <a:graphicFrameLocks noGrp="1"/>
          </p:cNvGraphicFramePr>
          <p:nvPr>
            <p:ph idx="1"/>
            <p:extLst>
              <p:ext uri="{D42A27DB-BD31-4B8C-83A1-F6EECF244321}">
                <p14:modId xmlns:p14="http://schemas.microsoft.com/office/powerpoint/2010/main" val="326227751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50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59138C-74A1-445B-848C-3608AE871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DFD7409-66D7-4C9C-B528-E79EB64A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7455" y="0"/>
            <a:ext cx="5014912" cy="6862763"/>
            <a:chOff x="2928938" y="-4763"/>
            <a:chExt cx="5014912" cy="6862763"/>
          </a:xfrm>
        </p:grpSpPr>
        <p:sp>
          <p:nvSpPr>
            <p:cNvPr id="11" name="Freeform 6">
              <a:extLst>
                <a:ext uri="{FF2B5EF4-FFF2-40B4-BE49-F238E27FC236}">
                  <a16:creationId xmlns:a16="http://schemas.microsoft.com/office/drawing/2014/main" id="{87990EF0-5F6F-4FE3-AA65-8968AF2D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2" name="Freeform 7">
              <a:extLst>
                <a:ext uri="{FF2B5EF4-FFF2-40B4-BE49-F238E27FC236}">
                  <a16:creationId xmlns:a16="http://schemas.microsoft.com/office/drawing/2014/main" id="{D78F7598-94C7-46E9-8B2A-CB44A0F25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99D2CBB1-072D-4875-B7D7-CADB0ABF3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4" name="Freeform 13">
              <a:extLst>
                <a:ext uri="{FF2B5EF4-FFF2-40B4-BE49-F238E27FC236}">
                  <a16:creationId xmlns:a16="http://schemas.microsoft.com/office/drawing/2014/main" id="{58F600B4-EE22-4BA5-A764-9D80C335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1E8DAD02-2B30-48A9-ACE0-2E9193091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5">
              <a:extLst>
                <a:ext uri="{FF2B5EF4-FFF2-40B4-BE49-F238E27FC236}">
                  <a16:creationId xmlns:a16="http://schemas.microsoft.com/office/drawing/2014/main" id="{F8F76B12-142C-41AF-B239-F414ABCFA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18" name="Rectangle 17">
            <a:extLst>
              <a:ext uri="{FF2B5EF4-FFF2-40B4-BE49-F238E27FC236}">
                <a16:creationId xmlns:a16="http://schemas.microsoft.com/office/drawing/2014/main" id="{225F4217-4021-45A0-812B-398F9A7A9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929" y="667808"/>
            <a:ext cx="10894142"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A3130-4446-4D49-929C-E9307F7223C0}"/>
              </a:ext>
            </a:extLst>
          </p:cNvPr>
          <p:cNvSpPr>
            <a:spLocks noGrp="1"/>
          </p:cNvSpPr>
          <p:nvPr>
            <p:ph type="title"/>
          </p:nvPr>
        </p:nvSpPr>
        <p:spPr>
          <a:xfrm>
            <a:off x="1189702" y="1261872"/>
            <a:ext cx="3145536" cy="4334256"/>
          </a:xfrm>
        </p:spPr>
        <p:txBody>
          <a:bodyPr>
            <a:normAutofit/>
          </a:bodyPr>
          <a:lstStyle/>
          <a:p>
            <a:pPr algn="r"/>
            <a:r>
              <a:rPr lang="en-US" sz="3600" dirty="0"/>
              <a:t>The Charge</a:t>
            </a:r>
          </a:p>
        </p:txBody>
      </p:sp>
      <p:cxnSp>
        <p:nvCxnSpPr>
          <p:cNvPr id="20" name="Straight Connector 19">
            <a:extLst>
              <a:ext uri="{FF2B5EF4-FFF2-40B4-BE49-F238E27FC236}">
                <a16:creationId xmlns:a16="http://schemas.microsoft.com/office/drawing/2014/main" id="{486F4EBC-E415-40E4-A8BA-BA66F0B63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A31179-6C9E-4843-866C-E7BC3229FD9A}"/>
              </a:ext>
            </a:extLst>
          </p:cNvPr>
          <p:cNvSpPr>
            <a:spLocks noGrp="1"/>
          </p:cNvSpPr>
          <p:nvPr>
            <p:ph idx="1"/>
          </p:nvPr>
        </p:nvSpPr>
        <p:spPr>
          <a:xfrm>
            <a:off x="4948474" y="1176951"/>
            <a:ext cx="5974778" cy="4824055"/>
          </a:xfrm>
        </p:spPr>
        <p:txBody>
          <a:bodyPr>
            <a:normAutofit lnSpcReduction="10000"/>
          </a:bodyPr>
          <a:lstStyle/>
          <a:p>
            <a:pPr marL="0" indent="0">
              <a:lnSpc>
                <a:spcPct val="90000"/>
              </a:lnSpc>
              <a:buNone/>
            </a:pPr>
            <a:r>
              <a:rPr lang="en-US" sz="2800" dirty="0">
                <a:effectLst/>
                <a:latin typeface="Calibri" panose="020F0502020204030204" pitchFamily="34" charset="0"/>
                <a:ea typeface="Calibri" panose="020F0502020204030204" pitchFamily="34" charset="0"/>
              </a:rPr>
              <a:t>The Task Force is charged with establishing a set of guidelines for UF faculty, instructors, staff, and administrators to help ensure fairness and equity in assessment in all contexts at the university. The guidelines must address fairness and equity in the entire  assessment process, including development, opportunity to learn, administration, scoring, score interpretations, and the evaluation of the measurement properties of the assessment.</a:t>
            </a:r>
          </a:p>
        </p:txBody>
      </p:sp>
    </p:spTree>
    <p:extLst>
      <p:ext uri="{BB962C8B-B14F-4D97-AF65-F5344CB8AC3E}">
        <p14:creationId xmlns:p14="http://schemas.microsoft.com/office/powerpoint/2010/main" val="153930819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Groups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Guideline Development Group</a:t>
            </a:r>
          </a:p>
          <a:p>
            <a:pPr marL="0" indent="0">
              <a:buNone/>
            </a:pPr>
            <a:r>
              <a:rPr lang="en-US" sz="2000" dirty="0">
                <a:solidFill>
                  <a:schemeClr val="bg1"/>
                </a:solidFill>
              </a:rPr>
              <a:t>Work with David Miller and Teresa Mutahi to develop the guidelines and review the recommendations from the model development group, and where mutually agreeable, implement the recommendations to modify the guidelines.</a:t>
            </a:r>
          </a:p>
          <a:p>
            <a:pPr marL="0" indent="0">
              <a:buNone/>
            </a:pPr>
            <a:endParaRPr lang="en-US" sz="2000" dirty="0">
              <a:solidFill>
                <a:schemeClr val="bg1"/>
              </a:solidFill>
            </a:endParaRPr>
          </a:p>
          <a:p>
            <a:pPr marL="0" indent="0">
              <a:buNone/>
            </a:pPr>
            <a:r>
              <a:rPr lang="en-US" sz="2000" b="1" dirty="0">
                <a:solidFill>
                  <a:srgbClr val="FFC000"/>
                </a:solidFill>
              </a:rPr>
              <a:t>Model Development Group</a:t>
            </a:r>
          </a:p>
          <a:p>
            <a:pPr marL="0" indent="0">
              <a:buNone/>
            </a:pPr>
            <a:r>
              <a:rPr lang="en-US" sz="2000" dirty="0">
                <a:solidFill>
                  <a:schemeClr val="bg1"/>
                </a:solidFill>
              </a:rPr>
              <a:t>Work with Corinne Huggins-Manley to locate and develop models that operationalize the guidelines in various contexts; provide the guideline development group with modifications to increase their utility.</a:t>
            </a:r>
          </a:p>
        </p:txBody>
      </p:sp>
      <p:sp>
        <p:nvSpPr>
          <p:cNvPr id="3" name="Arrow: Right 2">
            <a:extLst>
              <a:ext uri="{FF2B5EF4-FFF2-40B4-BE49-F238E27FC236}">
                <a16:creationId xmlns:a16="http://schemas.microsoft.com/office/drawing/2014/main" id="{990E7DDC-0B47-4593-B3A7-8E6B6888EE03}"/>
              </a:ext>
            </a:extLst>
          </p:cNvPr>
          <p:cNvSpPr/>
          <p:nvPr/>
        </p:nvSpPr>
        <p:spPr>
          <a:xfrm>
            <a:off x="1928447" y="3603815"/>
            <a:ext cx="3083170" cy="1619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More on this in the second half of today’s meeting</a:t>
            </a:r>
          </a:p>
        </p:txBody>
      </p:sp>
    </p:spTree>
    <p:extLst>
      <p:ext uri="{BB962C8B-B14F-4D97-AF65-F5344CB8AC3E}">
        <p14:creationId xmlns:p14="http://schemas.microsoft.com/office/powerpoint/2010/main" val="3120060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Sharing Examples of Models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dirty="0">
                <a:solidFill>
                  <a:schemeClr val="bg1"/>
                </a:solidFill>
              </a:rPr>
              <a:t>Short summaries of example models located and posted in TEAMS.</a:t>
            </a:r>
          </a:p>
          <a:p>
            <a:pPr marL="0" indent="0">
              <a:buNone/>
            </a:pPr>
            <a:endParaRPr lang="en-US" sz="2000" dirty="0">
              <a:solidFill>
                <a:schemeClr val="bg1"/>
              </a:solidFill>
            </a:endParaRPr>
          </a:p>
          <a:p>
            <a:pPr marL="0" indent="0">
              <a:buNone/>
            </a:pPr>
            <a:r>
              <a:rPr lang="en-US" sz="2000" dirty="0">
                <a:solidFill>
                  <a:schemeClr val="bg1"/>
                </a:solidFill>
              </a:rPr>
              <a:t>Remaining presenters:</a:t>
            </a:r>
          </a:p>
          <a:p>
            <a:pPr>
              <a:buFontTx/>
              <a:buChar char="-"/>
            </a:pPr>
            <a:r>
              <a:rPr lang="en-US" sz="2000" dirty="0">
                <a:solidFill>
                  <a:schemeClr val="bg1"/>
                </a:solidFill>
              </a:rPr>
              <a:t>Donna</a:t>
            </a:r>
          </a:p>
          <a:p>
            <a:pPr>
              <a:buFontTx/>
              <a:buChar char="-"/>
            </a:pPr>
            <a:r>
              <a:rPr lang="en-US" sz="2000" dirty="0">
                <a:solidFill>
                  <a:schemeClr val="bg1"/>
                </a:solidFill>
              </a:rPr>
              <a:t>Rachel</a:t>
            </a:r>
          </a:p>
          <a:p>
            <a:pPr>
              <a:buFontTx/>
              <a:buChar char="-"/>
            </a:pPr>
            <a:r>
              <a:rPr lang="en-US" sz="2000" dirty="0">
                <a:solidFill>
                  <a:schemeClr val="bg1"/>
                </a:solidFill>
              </a:rPr>
              <a:t>Victoria</a:t>
            </a:r>
          </a:p>
          <a:p>
            <a:pPr>
              <a:buFontTx/>
              <a:buChar char="-"/>
            </a:pPr>
            <a:r>
              <a:rPr lang="en-US" sz="2000" dirty="0">
                <a:solidFill>
                  <a:schemeClr val="bg1"/>
                </a:solidFill>
              </a:rPr>
              <a:t>Joanna</a:t>
            </a:r>
          </a:p>
          <a:p>
            <a:pPr>
              <a:buFontTx/>
              <a:buChar char="-"/>
            </a:pPr>
            <a:r>
              <a:rPr lang="en-US" sz="2000" dirty="0">
                <a:solidFill>
                  <a:schemeClr val="bg1"/>
                </a:solidFill>
              </a:rPr>
              <a:t>Raul</a:t>
            </a:r>
          </a:p>
        </p:txBody>
      </p:sp>
    </p:spTree>
    <p:extLst>
      <p:ext uri="{BB962C8B-B14F-4D97-AF65-F5344CB8AC3E}">
        <p14:creationId xmlns:p14="http://schemas.microsoft.com/office/powerpoint/2010/main" val="3013515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Update from Guidelines Group- Shift in Process</a:t>
            </a:r>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4355123" y="527538"/>
            <a:ext cx="7446351" cy="5714999"/>
          </a:xfrm>
        </p:spPr>
        <p:txBody>
          <a:bodyPr anchor="ctr">
            <a:normAutofit fontScale="92500" lnSpcReduction="20000"/>
          </a:bodyPr>
          <a:lstStyle/>
          <a:p>
            <a:pPr lvl="1"/>
            <a:r>
              <a:rPr lang="en-US" sz="2000" b="1" dirty="0">
                <a:solidFill>
                  <a:schemeClr val="bg1"/>
                </a:solidFill>
                <a:latin typeface="Calibri" panose="020F0502020204030204" pitchFamily="34" charset="0"/>
              </a:rPr>
              <a:t>Divided into 4 groups based on assessment type: faculty, student, staff, applicant/prospective student</a:t>
            </a:r>
          </a:p>
          <a:p>
            <a:pPr lvl="2"/>
            <a:r>
              <a:rPr lang="en-US" b="1" dirty="0">
                <a:solidFill>
                  <a:schemeClr val="bg1"/>
                </a:solidFill>
                <a:latin typeface="Calibri" panose="020F0502020204030204" pitchFamily="34" charset="0"/>
              </a:rPr>
              <a:t>Created groups of cohesive experience</a:t>
            </a:r>
          </a:p>
          <a:p>
            <a:pPr lvl="2"/>
            <a:r>
              <a:rPr lang="en-US" b="1" dirty="0">
                <a:solidFill>
                  <a:schemeClr val="bg1"/>
                </a:solidFill>
                <a:latin typeface="Calibri" panose="020F0502020204030204" pitchFamily="34" charset="0"/>
              </a:rPr>
              <a:t>Assigned group work</a:t>
            </a:r>
          </a:p>
          <a:p>
            <a:pPr lvl="3"/>
            <a:r>
              <a:rPr lang="en-US" b="1" dirty="0">
                <a:solidFill>
                  <a:schemeClr val="bg1"/>
                </a:solidFill>
                <a:latin typeface="Calibri" panose="020F0502020204030204" pitchFamily="34" charset="0"/>
              </a:rPr>
              <a:t>Making list of assessment types (see Guidelines Group Working Document)</a:t>
            </a:r>
          </a:p>
          <a:p>
            <a:pPr lvl="3"/>
            <a:r>
              <a:rPr lang="en-US" b="1" dirty="0">
                <a:solidFill>
                  <a:schemeClr val="bg1"/>
                </a:solidFill>
                <a:latin typeface="Calibri" panose="020F0502020204030204" pitchFamily="34" charset="0"/>
              </a:rPr>
              <a:t>Breaking up guidelines by the assessment stage categories we have been working in (see our TEAMS folders)</a:t>
            </a:r>
          </a:p>
          <a:p>
            <a:pPr lvl="3"/>
            <a:r>
              <a:rPr lang="en-US" b="1" dirty="0">
                <a:solidFill>
                  <a:schemeClr val="bg1"/>
                </a:solidFill>
                <a:latin typeface="Calibri" panose="020F0502020204030204" pitchFamily="34" charset="0"/>
              </a:rPr>
              <a:t>Each of the four groups will present their work: see upcoming recorded sessions on the website, focusing on the group you align with</a:t>
            </a:r>
          </a:p>
          <a:p>
            <a:pPr lvl="2"/>
            <a:r>
              <a:rPr lang="en-US" b="1" dirty="0">
                <a:solidFill>
                  <a:schemeClr val="bg1"/>
                </a:solidFill>
                <a:latin typeface="Calibri" panose="020F0502020204030204" pitchFamily="34" charset="0"/>
              </a:rPr>
              <a:t>Co-Chair suggestions:</a:t>
            </a:r>
          </a:p>
          <a:p>
            <a:pPr lvl="3"/>
            <a:r>
              <a:rPr lang="en-US" b="1" dirty="0">
                <a:solidFill>
                  <a:schemeClr val="bg1"/>
                </a:solidFill>
                <a:latin typeface="Calibri" panose="020F0502020204030204" pitchFamily="34" charset="0"/>
              </a:rPr>
              <a:t>Our group divides up the same way</a:t>
            </a:r>
          </a:p>
          <a:p>
            <a:pPr lvl="3"/>
            <a:r>
              <a:rPr lang="en-US" b="1" dirty="0">
                <a:solidFill>
                  <a:schemeClr val="bg1"/>
                </a:solidFill>
                <a:latin typeface="Calibri" panose="020F0502020204030204" pitchFamily="34" charset="0"/>
              </a:rPr>
              <a:t>“Cross-pollination” by group is coming in some form</a:t>
            </a:r>
          </a:p>
          <a:p>
            <a:pPr lvl="3"/>
            <a:r>
              <a:rPr lang="en-US" b="1" dirty="0">
                <a:solidFill>
                  <a:schemeClr val="bg1"/>
                </a:solidFill>
                <a:latin typeface="Calibri" panose="020F0502020204030204" pitchFamily="34" charset="0"/>
              </a:rPr>
              <a:t>We are still focused on model location and generation, but within one of the four groups</a:t>
            </a:r>
          </a:p>
          <a:p>
            <a:pPr lvl="3"/>
            <a:r>
              <a:rPr lang="en-US" b="1" dirty="0">
                <a:solidFill>
                  <a:schemeClr val="bg1"/>
                </a:solidFill>
                <a:latin typeface="Calibri" panose="020F0502020204030204" pitchFamily="34" charset="0"/>
              </a:rPr>
              <a:t>We are still focused on using our experiences and findings in models to inform the guidelines, but within one of the four groups</a:t>
            </a:r>
          </a:p>
          <a:p>
            <a:pPr lvl="3"/>
            <a:r>
              <a:rPr lang="en-US" b="1" dirty="0">
                <a:solidFill>
                  <a:schemeClr val="bg1"/>
                </a:solidFill>
                <a:latin typeface="Calibri" panose="020F0502020204030204" pitchFamily="34" charset="0"/>
              </a:rPr>
              <a:t>Review Excel sheet for our own sign up</a:t>
            </a:r>
          </a:p>
          <a:p>
            <a:pPr lvl="1"/>
            <a:r>
              <a:rPr lang="en-US" b="1" dirty="0">
                <a:solidFill>
                  <a:schemeClr val="bg1"/>
                </a:solidFill>
                <a:latin typeface="Calibri" panose="020F0502020204030204" pitchFamily="34" charset="0"/>
              </a:rPr>
              <a:t>Your thoughts? This process is yours to shape </a:t>
            </a:r>
            <a:r>
              <a:rPr lang="en-US" b="1" dirty="0">
                <a:solidFill>
                  <a:schemeClr val="bg1"/>
                </a:solidFill>
                <a:latin typeface="Calibri" panose="020F0502020204030204" pitchFamily="34" charset="0"/>
                <a:sym typeface="Wingdings" panose="05000000000000000000" pitchFamily="2" charset="2"/>
              </a:rPr>
              <a:t></a:t>
            </a:r>
            <a:endParaRPr lang="en-US"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398524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Update from Guidelines Group- Shift in Process</a:t>
            </a:r>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4355123" y="527538"/>
            <a:ext cx="7446351" cy="5714999"/>
          </a:xfrm>
        </p:spPr>
        <p:txBody>
          <a:bodyPr anchor="ctr">
            <a:normAutofit/>
          </a:bodyPr>
          <a:lstStyle/>
          <a:p>
            <a:pPr lvl="1"/>
            <a:r>
              <a:rPr lang="en-US" b="1" dirty="0">
                <a:solidFill>
                  <a:schemeClr val="bg1"/>
                </a:solidFill>
                <a:latin typeface="Calibri" panose="020F0502020204030204" pitchFamily="34" charset="0"/>
              </a:rPr>
              <a:t>Guidelines Group may be  adding one more meeting</a:t>
            </a:r>
          </a:p>
          <a:p>
            <a:pPr lvl="1"/>
            <a:r>
              <a:rPr lang="en-US" b="1" dirty="0">
                <a:solidFill>
                  <a:schemeClr val="bg1"/>
                </a:solidFill>
                <a:latin typeface="Calibri" panose="020F0502020204030204" pitchFamily="34" charset="0"/>
              </a:rPr>
              <a:t>Chairs are moving toward increasing student voice in the guidelines</a:t>
            </a:r>
          </a:p>
          <a:p>
            <a:pPr lvl="2"/>
            <a:r>
              <a:rPr lang="en-US" b="1" dirty="0">
                <a:solidFill>
                  <a:schemeClr val="bg1"/>
                </a:solidFill>
                <a:latin typeface="Calibri" panose="020F0502020204030204" pitchFamily="34" charset="0"/>
              </a:rPr>
              <a:t>graduate and undergraduate</a:t>
            </a:r>
          </a:p>
          <a:p>
            <a:pPr lvl="2"/>
            <a:r>
              <a:rPr lang="en-US" b="1" dirty="0">
                <a:solidFill>
                  <a:schemeClr val="bg1"/>
                </a:solidFill>
                <a:latin typeface="Calibri" panose="020F0502020204030204" pitchFamily="34" charset="0"/>
              </a:rPr>
              <a:t>especially student and prospective student assessments</a:t>
            </a:r>
          </a:p>
          <a:p>
            <a:pPr lvl="2"/>
            <a:r>
              <a:rPr lang="en-US" b="1" dirty="0">
                <a:solidFill>
                  <a:schemeClr val="bg1"/>
                </a:solidFill>
                <a:latin typeface="Calibri" panose="020F0502020204030204" pitchFamily="34" charset="0"/>
              </a:rPr>
              <a:t>Considering formal data collection to solicit input from students (e.g., survey, focus group) once guidelines are in draft form </a:t>
            </a:r>
          </a:p>
          <a:p>
            <a:pPr lvl="1"/>
            <a:r>
              <a:rPr lang="en-US" b="1" dirty="0">
                <a:solidFill>
                  <a:schemeClr val="bg1"/>
                </a:solidFill>
                <a:latin typeface="Calibri" panose="020F0502020204030204" pitchFamily="34" charset="0"/>
              </a:rPr>
              <a:t>Committee will be reaching out to Victoria and Jerri on this, if interested</a:t>
            </a:r>
          </a:p>
        </p:txBody>
      </p:sp>
    </p:spTree>
    <p:extLst>
      <p:ext uri="{BB962C8B-B14F-4D97-AF65-F5344CB8AC3E}">
        <p14:creationId xmlns:p14="http://schemas.microsoft.com/office/powerpoint/2010/main" val="3075073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Feedback on Continued Process</a:t>
            </a:r>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4355123" y="527538"/>
            <a:ext cx="7446351" cy="5714999"/>
          </a:xfrm>
        </p:spPr>
        <p:txBody>
          <a:bodyPr anchor="ctr">
            <a:normAutofit/>
          </a:bodyPr>
          <a:lstStyle/>
          <a:p>
            <a:pPr lvl="1"/>
            <a:r>
              <a:rPr lang="en-US" b="1" dirty="0">
                <a:solidFill>
                  <a:schemeClr val="bg1"/>
                </a:solidFill>
                <a:latin typeface="Calibri" panose="020F0502020204030204" pitchFamily="34" charset="0"/>
              </a:rPr>
              <a:t>Thoughts?</a:t>
            </a:r>
          </a:p>
          <a:p>
            <a:pPr lvl="1"/>
            <a:r>
              <a:rPr lang="en-US" b="1" dirty="0">
                <a:solidFill>
                  <a:schemeClr val="bg1"/>
                </a:solidFill>
                <a:latin typeface="Calibri" panose="020F0502020204030204" pitchFamily="34" charset="0"/>
              </a:rPr>
              <a:t>Please email me with any thoughts we didn’t get to hear in the meeting</a:t>
            </a:r>
          </a:p>
        </p:txBody>
      </p:sp>
    </p:spTree>
    <p:extLst>
      <p:ext uri="{BB962C8B-B14F-4D97-AF65-F5344CB8AC3E}">
        <p14:creationId xmlns:p14="http://schemas.microsoft.com/office/powerpoint/2010/main" val="1452480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32873" y="592952"/>
            <a:ext cx="11259127" cy="986109"/>
          </a:xfrm>
        </p:spPr>
        <p:txBody>
          <a:bodyPr>
            <a:noAutofit/>
          </a:bodyPr>
          <a:lstStyle/>
          <a:p>
            <a:pPr algn="ctr"/>
            <a:r>
              <a:rPr lang="en-US" sz="3200" b="1" dirty="0"/>
              <a:t>Work for Next Two Weeks:</a:t>
            </a:r>
          </a:p>
          <a:p>
            <a:pPr algn="ctr"/>
            <a:r>
              <a:rPr lang="en-US" sz="3200" b="1" dirty="0"/>
              <a:t>(Assuming we are in favor of the new process)</a:t>
            </a:r>
          </a:p>
        </p:txBody>
      </p:sp>
      <p:sp>
        <p:nvSpPr>
          <p:cNvPr id="2" name="TextBox 1">
            <a:extLst>
              <a:ext uri="{FF2B5EF4-FFF2-40B4-BE49-F238E27FC236}">
                <a16:creationId xmlns:a16="http://schemas.microsoft.com/office/drawing/2014/main" id="{E2B8ED41-D524-41F9-AEC2-6603CE06CCA4}"/>
              </a:ext>
            </a:extLst>
          </p:cNvPr>
          <p:cNvSpPr txBox="1"/>
          <p:nvPr/>
        </p:nvSpPr>
        <p:spPr>
          <a:xfrm>
            <a:off x="1430215" y="2274276"/>
            <a:ext cx="10410093" cy="3693319"/>
          </a:xfrm>
          <a:prstGeom prst="rect">
            <a:avLst/>
          </a:prstGeom>
          <a:noFill/>
        </p:spPr>
        <p:txBody>
          <a:bodyPr wrap="square" rtlCol="0">
            <a:spAutoFit/>
          </a:bodyPr>
          <a:lstStyle/>
          <a:p>
            <a:pPr marL="285750" indent="-285750">
              <a:buFont typeface="Arial" panose="020B0604020202020204" pitchFamily="34" charset="0"/>
              <a:buChar char="•"/>
            </a:pPr>
            <a:r>
              <a:rPr lang="en-US" sz="1800" b="1" dirty="0"/>
              <a:t>By Monday, March 29- place yourself in the “2021 FEA Task Force Group Memberships” form</a:t>
            </a:r>
          </a:p>
          <a:p>
            <a:endParaRPr lang="en-US" sz="1800" b="1" dirty="0"/>
          </a:p>
          <a:p>
            <a:pPr marL="285750" indent="-285750">
              <a:buFont typeface="Arial" panose="020B0604020202020204" pitchFamily="34" charset="0"/>
              <a:buChar char="•"/>
            </a:pPr>
            <a:r>
              <a:rPr lang="en-US" sz="1800" b="1" dirty="0"/>
              <a:t>Before Wednesday, April 7 (our next Model Group meeting)</a:t>
            </a:r>
          </a:p>
          <a:p>
            <a:pPr marL="742950" lvl="1" indent="-285750">
              <a:buFont typeface="Arial" panose="020B0604020202020204" pitchFamily="34" charset="0"/>
              <a:buChar char="•"/>
            </a:pPr>
            <a:r>
              <a:rPr lang="en-US" b="1" dirty="0"/>
              <a:t>Using the excel sheet, contact others </a:t>
            </a:r>
            <a:r>
              <a:rPr lang="en-US" b="1" i="1" dirty="0"/>
              <a:t>in the modeling group</a:t>
            </a:r>
            <a:r>
              <a:rPr lang="en-US" b="1" dirty="0"/>
              <a:t> who are also in your new group</a:t>
            </a:r>
          </a:p>
          <a:p>
            <a:pPr marL="742950" lvl="1" indent="-285750">
              <a:buFont typeface="Arial" panose="020B0604020202020204" pitchFamily="34" charset="0"/>
              <a:buChar char="•"/>
            </a:pPr>
            <a:r>
              <a:rPr lang="en-US" b="1" dirty="0"/>
              <a:t>Try to hold a meeting with your subgroup to discuss the models you have found to date, how you want to move forward achieving the modeling group’s role within our new model, and anything else to help your work</a:t>
            </a:r>
          </a:p>
          <a:p>
            <a:pPr marL="742950" lvl="1" indent="-285750">
              <a:buFont typeface="Arial" panose="020B0604020202020204" pitchFamily="34" charset="0"/>
              <a:buChar char="•"/>
            </a:pPr>
            <a:r>
              <a:rPr lang="en-US" b="1" dirty="0"/>
              <a:t>Prepare to discuss your subgroup work and thoughts at our April 7 meeting, where all subgroups will share</a:t>
            </a:r>
          </a:p>
          <a:p>
            <a:pPr marL="742950" lvl="1"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By Wednesday, April 7- inform Corinne if some of the models you have put in TEAMs are not related to your new group (and hence may get lost in our new process)</a:t>
            </a:r>
          </a:p>
          <a:p>
            <a:pPr marL="285750" indent="-285750" algn="ctr">
              <a:buFont typeface="Arial" panose="020B0604020202020204" pitchFamily="34" charset="0"/>
              <a:buChar char="•"/>
            </a:pPr>
            <a:endParaRPr lang="en-US" dirty="0"/>
          </a:p>
        </p:txBody>
      </p:sp>
    </p:spTree>
    <p:extLst>
      <p:ext uri="{BB962C8B-B14F-4D97-AF65-F5344CB8AC3E}">
        <p14:creationId xmlns:p14="http://schemas.microsoft.com/office/powerpoint/2010/main" val="165465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2461</TotalTime>
  <Words>656</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Corbel</vt:lpstr>
      <vt:lpstr>Parallax</vt:lpstr>
      <vt:lpstr>Fairness and Equity in Assessment Task Force: Model Development Group</vt:lpstr>
      <vt:lpstr>Agenda</vt:lpstr>
      <vt:lpstr>The Charge</vt:lpstr>
      <vt:lpstr> Groups </vt:lpstr>
      <vt:lpstr>Sharing Examples of Models </vt:lpstr>
      <vt:lpstr>Update from Guidelines Group- Shift in Process</vt:lpstr>
      <vt:lpstr>Update from Guidelines Group- Shift in Process</vt:lpstr>
      <vt:lpstr>Feedback on Continued Process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Assessment Task Force</dc:title>
  <dc:creator>Brophy,Timothy S</dc:creator>
  <cp:lastModifiedBy>Brophy,Timothy S</cp:lastModifiedBy>
  <cp:revision>136</cp:revision>
  <dcterms:created xsi:type="dcterms:W3CDTF">2019-09-25T17:23:23Z</dcterms:created>
  <dcterms:modified xsi:type="dcterms:W3CDTF">2021-03-25T11:53:09Z</dcterms:modified>
</cp:coreProperties>
</file>